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281"/>
  </p:notesMasterIdLst>
  <p:sldIdLst>
    <p:sldId id="293" r:id="rId5"/>
    <p:sldId id="294" r:id="rId6"/>
    <p:sldId id="295" r:id="rId7"/>
    <p:sldId id="296" r:id="rId8"/>
    <p:sldId id="297" r:id="rId9"/>
    <p:sldId id="298" r:id="rId10"/>
    <p:sldId id="299" r:id="rId11"/>
    <p:sldId id="300" r:id="rId12"/>
    <p:sldId id="301" r:id="rId13"/>
    <p:sldId id="302" r:id="rId14"/>
    <p:sldId id="303" r:id="rId15"/>
    <p:sldId id="304" r:id="rId16"/>
    <p:sldId id="605" r:id="rId17"/>
    <p:sldId id="306" r:id="rId18"/>
    <p:sldId id="307" r:id="rId19"/>
    <p:sldId id="308" r:id="rId20"/>
    <p:sldId id="309" r:id="rId21"/>
    <p:sldId id="310" r:id="rId22"/>
    <p:sldId id="311" r:id="rId23"/>
    <p:sldId id="312" r:id="rId24"/>
    <p:sldId id="318" r:id="rId25"/>
    <p:sldId id="319" r:id="rId26"/>
    <p:sldId id="320" r:id="rId27"/>
    <p:sldId id="321" r:id="rId28"/>
    <p:sldId id="322" r:id="rId29"/>
    <p:sldId id="323" r:id="rId30"/>
    <p:sldId id="324" r:id="rId31"/>
    <p:sldId id="315" r:id="rId32"/>
    <p:sldId id="326" r:id="rId33"/>
    <p:sldId id="327" r:id="rId34"/>
    <p:sldId id="328" r:id="rId35"/>
    <p:sldId id="329" r:id="rId36"/>
    <p:sldId id="330" r:id="rId37"/>
    <p:sldId id="331" r:id="rId38"/>
    <p:sldId id="332" r:id="rId39"/>
    <p:sldId id="333" r:id="rId40"/>
    <p:sldId id="334" r:id="rId41"/>
    <p:sldId id="335" r:id="rId42"/>
    <p:sldId id="336" r:id="rId43"/>
    <p:sldId id="337" r:id="rId44"/>
    <p:sldId id="338" r:id="rId45"/>
    <p:sldId id="339" r:id="rId46"/>
    <p:sldId id="340" r:id="rId47"/>
    <p:sldId id="341" r:id="rId48"/>
    <p:sldId id="342" r:id="rId49"/>
    <p:sldId id="343" r:id="rId50"/>
    <p:sldId id="345" r:id="rId51"/>
    <p:sldId id="346" r:id="rId52"/>
    <p:sldId id="349" r:id="rId53"/>
    <p:sldId id="350" r:id="rId54"/>
    <p:sldId id="351" r:id="rId55"/>
    <p:sldId id="596" r:id="rId56"/>
    <p:sldId id="595" r:id="rId57"/>
    <p:sldId id="352" r:id="rId58"/>
    <p:sldId id="353" r:id="rId59"/>
    <p:sldId id="354" r:id="rId60"/>
    <p:sldId id="355" r:id="rId61"/>
    <p:sldId id="356" r:id="rId62"/>
    <p:sldId id="357" r:id="rId63"/>
    <p:sldId id="358" r:id="rId64"/>
    <p:sldId id="359" r:id="rId65"/>
    <p:sldId id="360" r:id="rId66"/>
    <p:sldId id="361" r:id="rId67"/>
    <p:sldId id="362" r:id="rId68"/>
    <p:sldId id="363" r:id="rId69"/>
    <p:sldId id="364" r:id="rId70"/>
    <p:sldId id="365" r:id="rId71"/>
    <p:sldId id="366" r:id="rId72"/>
    <p:sldId id="367" r:id="rId73"/>
    <p:sldId id="368" r:id="rId74"/>
    <p:sldId id="369" r:id="rId75"/>
    <p:sldId id="370" r:id="rId76"/>
    <p:sldId id="371" r:id="rId77"/>
    <p:sldId id="373" r:id="rId78"/>
    <p:sldId id="374" r:id="rId79"/>
    <p:sldId id="375" r:id="rId80"/>
    <p:sldId id="376" r:id="rId81"/>
    <p:sldId id="377" r:id="rId82"/>
    <p:sldId id="597" r:id="rId83"/>
    <p:sldId id="598" r:id="rId84"/>
    <p:sldId id="379" r:id="rId85"/>
    <p:sldId id="380" r:id="rId86"/>
    <p:sldId id="381" r:id="rId87"/>
    <p:sldId id="382" r:id="rId88"/>
    <p:sldId id="385" r:id="rId89"/>
    <p:sldId id="386" r:id="rId90"/>
    <p:sldId id="387" r:id="rId91"/>
    <p:sldId id="480" r:id="rId92"/>
    <p:sldId id="481" r:id="rId93"/>
    <p:sldId id="482" r:id="rId94"/>
    <p:sldId id="483" r:id="rId95"/>
    <p:sldId id="484" r:id="rId96"/>
    <p:sldId id="485" r:id="rId97"/>
    <p:sldId id="486" r:id="rId98"/>
    <p:sldId id="487" r:id="rId99"/>
    <p:sldId id="488" r:id="rId100"/>
    <p:sldId id="489" r:id="rId101"/>
    <p:sldId id="490" r:id="rId102"/>
    <p:sldId id="491" r:id="rId103"/>
    <p:sldId id="492" r:id="rId104"/>
    <p:sldId id="493" r:id="rId105"/>
    <p:sldId id="494" r:id="rId106"/>
    <p:sldId id="403" r:id="rId107"/>
    <p:sldId id="404" r:id="rId108"/>
    <p:sldId id="406" r:id="rId109"/>
    <p:sldId id="407" r:id="rId110"/>
    <p:sldId id="408" r:id="rId111"/>
    <p:sldId id="409" r:id="rId112"/>
    <p:sldId id="410" r:id="rId113"/>
    <p:sldId id="411" r:id="rId114"/>
    <p:sldId id="464" r:id="rId115"/>
    <p:sldId id="413" r:id="rId116"/>
    <p:sldId id="414" r:id="rId117"/>
    <p:sldId id="415" r:id="rId118"/>
    <p:sldId id="416" r:id="rId119"/>
    <p:sldId id="417" r:id="rId120"/>
    <p:sldId id="418" r:id="rId121"/>
    <p:sldId id="419" r:id="rId122"/>
    <p:sldId id="420" r:id="rId123"/>
    <p:sldId id="421" r:id="rId124"/>
    <p:sldId id="422" r:id="rId125"/>
    <p:sldId id="423" r:id="rId126"/>
    <p:sldId id="424" r:id="rId127"/>
    <p:sldId id="425" r:id="rId128"/>
    <p:sldId id="426" r:id="rId129"/>
    <p:sldId id="427" r:id="rId130"/>
    <p:sldId id="428" r:id="rId131"/>
    <p:sldId id="429" r:id="rId132"/>
    <p:sldId id="430" r:id="rId133"/>
    <p:sldId id="431" r:id="rId134"/>
    <p:sldId id="432" r:id="rId135"/>
    <p:sldId id="433" r:id="rId136"/>
    <p:sldId id="434" r:id="rId137"/>
    <p:sldId id="435" r:id="rId138"/>
    <p:sldId id="436" r:id="rId139"/>
    <p:sldId id="599" r:id="rId140"/>
    <p:sldId id="600" r:id="rId141"/>
    <p:sldId id="601" r:id="rId142"/>
    <p:sldId id="437" r:id="rId143"/>
    <p:sldId id="439" r:id="rId144"/>
    <p:sldId id="438" r:id="rId145"/>
    <p:sldId id="443" r:id="rId146"/>
    <p:sldId id="444" r:id="rId147"/>
    <p:sldId id="445" r:id="rId148"/>
    <p:sldId id="446" r:id="rId149"/>
    <p:sldId id="447" r:id="rId150"/>
    <p:sldId id="448" r:id="rId151"/>
    <p:sldId id="449" r:id="rId152"/>
    <p:sldId id="450" r:id="rId153"/>
    <p:sldId id="451" r:id="rId154"/>
    <p:sldId id="452" r:id="rId155"/>
    <p:sldId id="453" r:id="rId156"/>
    <p:sldId id="454" r:id="rId157"/>
    <p:sldId id="455" r:id="rId158"/>
    <p:sldId id="456" r:id="rId159"/>
    <p:sldId id="457" r:id="rId160"/>
    <p:sldId id="458" r:id="rId161"/>
    <p:sldId id="459" r:id="rId162"/>
    <p:sldId id="460" r:id="rId163"/>
    <p:sldId id="461" r:id="rId164"/>
    <p:sldId id="462" r:id="rId165"/>
    <p:sldId id="463" r:id="rId166"/>
    <p:sldId id="465" r:id="rId167"/>
    <p:sldId id="466" r:id="rId168"/>
    <p:sldId id="467" r:id="rId169"/>
    <p:sldId id="468" r:id="rId170"/>
    <p:sldId id="472" r:id="rId171"/>
    <p:sldId id="473" r:id="rId172"/>
    <p:sldId id="474" r:id="rId173"/>
    <p:sldId id="475" r:id="rId174"/>
    <p:sldId id="476" r:id="rId175"/>
    <p:sldId id="477" r:id="rId176"/>
    <p:sldId id="478" r:id="rId177"/>
    <p:sldId id="479" r:id="rId178"/>
    <p:sldId id="516" r:id="rId179"/>
    <p:sldId id="517" r:id="rId180"/>
    <p:sldId id="518" r:id="rId181"/>
    <p:sldId id="519" r:id="rId182"/>
    <p:sldId id="495" r:id="rId183"/>
    <p:sldId id="496" r:id="rId184"/>
    <p:sldId id="497" r:id="rId185"/>
    <p:sldId id="498" r:id="rId186"/>
    <p:sldId id="499" r:id="rId187"/>
    <p:sldId id="500" r:id="rId188"/>
    <p:sldId id="501" r:id="rId189"/>
    <p:sldId id="502" r:id="rId190"/>
    <p:sldId id="503" r:id="rId191"/>
    <p:sldId id="504" r:id="rId192"/>
    <p:sldId id="505" r:id="rId193"/>
    <p:sldId id="506" r:id="rId194"/>
    <p:sldId id="507" r:id="rId195"/>
    <p:sldId id="508" r:id="rId196"/>
    <p:sldId id="509" r:id="rId197"/>
    <p:sldId id="510" r:id="rId198"/>
    <p:sldId id="511" r:id="rId199"/>
    <p:sldId id="512" r:id="rId200"/>
    <p:sldId id="513" r:id="rId201"/>
    <p:sldId id="514" r:id="rId202"/>
    <p:sldId id="515" r:id="rId203"/>
    <p:sldId id="520" r:id="rId204"/>
    <p:sldId id="521" r:id="rId205"/>
    <p:sldId id="522" r:id="rId206"/>
    <p:sldId id="523" r:id="rId207"/>
    <p:sldId id="524" r:id="rId208"/>
    <p:sldId id="525" r:id="rId209"/>
    <p:sldId id="526" r:id="rId210"/>
    <p:sldId id="527" r:id="rId211"/>
    <p:sldId id="528" r:id="rId212"/>
    <p:sldId id="529" r:id="rId213"/>
    <p:sldId id="530" r:id="rId214"/>
    <p:sldId id="531" r:id="rId215"/>
    <p:sldId id="532" r:id="rId216"/>
    <p:sldId id="533" r:id="rId217"/>
    <p:sldId id="534" r:id="rId218"/>
    <p:sldId id="535" r:id="rId219"/>
    <p:sldId id="536" r:id="rId220"/>
    <p:sldId id="537" r:id="rId221"/>
    <p:sldId id="538" r:id="rId222"/>
    <p:sldId id="539" r:id="rId223"/>
    <p:sldId id="540" r:id="rId224"/>
    <p:sldId id="541" r:id="rId225"/>
    <p:sldId id="542" r:id="rId226"/>
    <p:sldId id="543" r:id="rId227"/>
    <p:sldId id="544" r:id="rId228"/>
    <p:sldId id="545" r:id="rId229"/>
    <p:sldId id="546" r:id="rId230"/>
    <p:sldId id="547" r:id="rId231"/>
    <p:sldId id="548" r:id="rId232"/>
    <p:sldId id="549" r:id="rId233"/>
    <p:sldId id="550" r:id="rId234"/>
    <p:sldId id="551" r:id="rId235"/>
    <p:sldId id="552" r:id="rId236"/>
    <p:sldId id="553" r:id="rId237"/>
    <p:sldId id="602" r:id="rId238"/>
    <p:sldId id="555" r:id="rId239"/>
    <p:sldId id="556" r:id="rId240"/>
    <p:sldId id="603" r:id="rId241"/>
    <p:sldId id="558" r:id="rId242"/>
    <p:sldId id="604" r:id="rId243"/>
    <p:sldId id="560" r:id="rId244"/>
    <p:sldId id="561" r:id="rId245"/>
    <p:sldId id="562" r:id="rId246"/>
    <p:sldId id="563" r:id="rId247"/>
    <p:sldId id="564" r:id="rId248"/>
    <p:sldId id="565" r:id="rId249"/>
    <p:sldId id="566" r:id="rId250"/>
    <p:sldId id="567" r:id="rId251"/>
    <p:sldId id="568" r:id="rId252"/>
    <p:sldId id="569" r:id="rId253"/>
    <p:sldId id="570" r:id="rId254"/>
    <p:sldId id="571" r:id="rId255"/>
    <p:sldId id="572" r:id="rId256"/>
    <p:sldId id="573" r:id="rId257"/>
    <p:sldId id="574" r:id="rId258"/>
    <p:sldId id="575" r:id="rId259"/>
    <p:sldId id="576" r:id="rId260"/>
    <p:sldId id="577" r:id="rId261"/>
    <p:sldId id="578" r:id="rId262"/>
    <p:sldId id="579" r:id="rId263"/>
    <p:sldId id="580" r:id="rId264"/>
    <p:sldId id="581" r:id="rId265"/>
    <p:sldId id="582" r:id="rId266"/>
    <p:sldId id="583" r:id="rId267"/>
    <p:sldId id="584" r:id="rId268"/>
    <p:sldId id="585" r:id="rId269"/>
    <p:sldId id="586" r:id="rId270"/>
    <p:sldId id="587" r:id="rId271"/>
    <p:sldId id="588" r:id="rId272"/>
    <p:sldId id="589" r:id="rId273"/>
    <p:sldId id="590" r:id="rId274"/>
    <p:sldId id="591" r:id="rId275"/>
    <p:sldId id="592" r:id="rId276"/>
    <p:sldId id="593" r:id="rId277"/>
    <p:sldId id="594" r:id="rId278"/>
    <p:sldId id="316" r:id="rId279"/>
    <p:sldId id="325" r:id="rId280"/>
  </p:sldIdLst>
  <p:sldSz cx="9144000" cy="5143500" type="screen16x9"/>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Estilo Médio 2 - Ênfas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Estilo Claro 2 - Ênfase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0A15C55-8517-42AA-B614-E9B94910E393}" styleName="Estilo Médio 2 - Ênfas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DCAF9ED-07DC-4A11-8D7F-57B35C25682E}" styleName="Estilo Médio 1 - Ênfase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Estilo Médio 2 - Ênfas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Estilo Claro 2 - Ênfase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Estilo Claro 2 - Ênfase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69012ECD-51FC-41F1-AA8D-1B2483CD663E}" styleName="Estilo Claro 2 - Ênfase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6" autoAdjust="0"/>
    <p:restoredTop sz="94660"/>
  </p:normalViewPr>
  <p:slideViewPr>
    <p:cSldViewPr snapToGrid="0">
      <p:cViewPr varScale="1">
        <p:scale>
          <a:sx n="93" d="100"/>
          <a:sy n="93" d="100"/>
        </p:scale>
        <p:origin x="70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48" Type="http://schemas.openxmlformats.org/officeDocument/2006/relationships/slide" Target="slides/slide244.xml"/><Relationship Id="rId269" Type="http://schemas.openxmlformats.org/officeDocument/2006/relationships/slide" Target="slides/slide265.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280" Type="http://schemas.openxmlformats.org/officeDocument/2006/relationships/slide" Target="slides/slide276.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281" Type="http://schemas.openxmlformats.org/officeDocument/2006/relationships/notesMaster" Target="notesMasters/notesMaster1.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slide" Target="slides/slide246.xml"/><Relationship Id="rId271" Type="http://schemas.openxmlformats.org/officeDocument/2006/relationships/slide" Target="slides/slide267.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261" Type="http://schemas.openxmlformats.org/officeDocument/2006/relationships/slide" Target="slides/slide257.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presProps" Target="presProps.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72" Type="http://schemas.openxmlformats.org/officeDocument/2006/relationships/slide" Target="slides/slide268.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slide" Target="slides/slide258.xml"/><Relationship Id="rId283" Type="http://schemas.openxmlformats.org/officeDocument/2006/relationships/viewProps" Target="viewProps.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theme" Target="theme/theme1.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tableStyles" Target="tableStyles.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slideMaster" Target="slideMasters/slideMaster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slideMaster" Target="slideMasters/slideMaster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slideMaster" Target="slideMasters/slideMaster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4" Type="http://schemas.openxmlformats.org/officeDocument/2006/relationships/slideMaster" Target="slideMasters/slideMaster4.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BB9D6A-4B2D-4885-8FF7-03A5FBE98C71}" type="datetimeFigureOut">
              <a:rPr lang="pt-BR" smtClean="0"/>
              <a:t>12/04/2019</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6B06BD-DCFC-42EC-80A4-4A96475ADCB4}" type="slidenum">
              <a:rPr lang="pt-BR" smtClean="0"/>
              <a:t>‹nº›</a:t>
            </a:fld>
            <a:endParaRPr lang="pt-BR"/>
          </a:p>
        </p:txBody>
      </p:sp>
    </p:spTree>
    <p:extLst>
      <p:ext uri="{BB962C8B-B14F-4D97-AF65-F5344CB8AC3E}">
        <p14:creationId xmlns:p14="http://schemas.microsoft.com/office/powerpoint/2010/main" val="1102669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B820E160-F603-41F3-A192-DC95957721C3}" type="slidenum">
              <a:rPr lang="ko-KR" altLang="en-US" smtClean="0"/>
              <a:t>1</a:t>
            </a:fld>
            <a:endParaRPr lang="ko-KR" altLang="en-US"/>
          </a:p>
        </p:txBody>
      </p:sp>
    </p:spTree>
    <p:extLst>
      <p:ext uri="{BB962C8B-B14F-4D97-AF65-F5344CB8AC3E}">
        <p14:creationId xmlns:p14="http://schemas.microsoft.com/office/powerpoint/2010/main" val="3249284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20E160-F603-41F3-A192-DC95957721C3}" type="slidenum">
              <a:rPr lang="ko-KR" altLang="en-US" smtClean="0"/>
              <a:t>26</a:t>
            </a:fld>
            <a:endParaRPr lang="ko-KR" altLang="en-US"/>
          </a:p>
        </p:txBody>
      </p:sp>
    </p:spTree>
    <p:extLst>
      <p:ext uri="{BB962C8B-B14F-4D97-AF65-F5344CB8AC3E}">
        <p14:creationId xmlns:p14="http://schemas.microsoft.com/office/powerpoint/2010/main" val="1634644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20E160-F603-41F3-A192-DC95957721C3}" type="slidenum">
              <a:rPr lang="ko-KR" altLang="en-US" smtClean="0"/>
              <a:t>27</a:t>
            </a:fld>
            <a:endParaRPr lang="ko-KR" altLang="en-US"/>
          </a:p>
        </p:txBody>
      </p:sp>
    </p:spTree>
    <p:extLst>
      <p:ext uri="{BB962C8B-B14F-4D97-AF65-F5344CB8AC3E}">
        <p14:creationId xmlns:p14="http://schemas.microsoft.com/office/powerpoint/2010/main" val="3883903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20E160-F603-41F3-A192-DC95957721C3}" type="slidenum">
              <a:rPr lang="ko-KR" altLang="en-US" smtClean="0"/>
              <a:t>56</a:t>
            </a:fld>
            <a:endParaRPr lang="ko-KR" altLang="en-US"/>
          </a:p>
        </p:txBody>
      </p:sp>
    </p:spTree>
    <p:extLst>
      <p:ext uri="{BB962C8B-B14F-4D97-AF65-F5344CB8AC3E}">
        <p14:creationId xmlns:p14="http://schemas.microsoft.com/office/powerpoint/2010/main" val="1172692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8F6B06BD-DCFC-42EC-80A4-4A96475ADCB4}" type="slidenum">
              <a:rPr lang="pt-BR" smtClean="0"/>
              <a:t>64</a:t>
            </a:fld>
            <a:endParaRPr lang="pt-BR"/>
          </a:p>
        </p:txBody>
      </p:sp>
    </p:spTree>
    <p:extLst>
      <p:ext uri="{BB962C8B-B14F-4D97-AF65-F5344CB8AC3E}">
        <p14:creationId xmlns:p14="http://schemas.microsoft.com/office/powerpoint/2010/main" val="3947897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8F6B06BD-DCFC-42EC-80A4-4A96475ADCB4}" type="slidenum">
              <a:rPr lang="pt-BR" smtClean="0"/>
              <a:t>65</a:t>
            </a:fld>
            <a:endParaRPr lang="pt-BR"/>
          </a:p>
        </p:txBody>
      </p:sp>
    </p:spTree>
    <p:extLst>
      <p:ext uri="{BB962C8B-B14F-4D97-AF65-F5344CB8AC3E}">
        <p14:creationId xmlns:p14="http://schemas.microsoft.com/office/powerpoint/2010/main" val="3091941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8F6B06BD-DCFC-42EC-80A4-4A96475ADCB4}" type="slidenum">
              <a:rPr lang="pt-BR" smtClean="0"/>
              <a:t>66</a:t>
            </a:fld>
            <a:endParaRPr lang="pt-BR"/>
          </a:p>
        </p:txBody>
      </p:sp>
    </p:spTree>
    <p:extLst>
      <p:ext uri="{BB962C8B-B14F-4D97-AF65-F5344CB8AC3E}">
        <p14:creationId xmlns:p14="http://schemas.microsoft.com/office/powerpoint/2010/main" val="19651939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8F6B06BD-DCFC-42EC-80A4-4A96475ADCB4}" type="slidenum">
              <a:rPr lang="pt-BR" smtClean="0"/>
              <a:t>67</a:t>
            </a:fld>
            <a:endParaRPr lang="pt-BR"/>
          </a:p>
        </p:txBody>
      </p:sp>
    </p:spTree>
    <p:extLst>
      <p:ext uri="{BB962C8B-B14F-4D97-AF65-F5344CB8AC3E}">
        <p14:creationId xmlns:p14="http://schemas.microsoft.com/office/powerpoint/2010/main" val="33734876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8F6B06BD-DCFC-42EC-80A4-4A96475ADCB4}" type="slidenum">
              <a:rPr lang="pt-BR" smtClean="0"/>
              <a:t>68</a:t>
            </a:fld>
            <a:endParaRPr lang="pt-BR"/>
          </a:p>
        </p:txBody>
      </p:sp>
    </p:spTree>
    <p:extLst>
      <p:ext uri="{BB962C8B-B14F-4D97-AF65-F5344CB8AC3E}">
        <p14:creationId xmlns:p14="http://schemas.microsoft.com/office/powerpoint/2010/main" val="15512586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8F6B06BD-DCFC-42EC-80A4-4A96475ADCB4}" type="slidenum">
              <a:rPr lang="pt-BR" smtClean="0"/>
              <a:t>69</a:t>
            </a:fld>
            <a:endParaRPr lang="pt-BR"/>
          </a:p>
        </p:txBody>
      </p:sp>
    </p:spTree>
    <p:extLst>
      <p:ext uri="{BB962C8B-B14F-4D97-AF65-F5344CB8AC3E}">
        <p14:creationId xmlns:p14="http://schemas.microsoft.com/office/powerpoint/2010/main" val="36310271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8F6B06BD-DCFC-42EC-80A4-4A96475ADCB4}" type="slidenum">
              <a:rPr lang="pt-BR" smtClean="0"/>
              <a:t>70</a:t>
            </a:fld>
            <a:endParaRPr lang="pt-BR"/>
          </a:p>
        </p:txBody>
      </p:sp>
    </p:spTree>
    <p:extLst>
      <p:ext uri="{BB962C8B-B14F-4D97-AF65-F5344CB8AC3E}">
        <p14:creationId xmlns:p14="http://schemas.microsoft.com/office/powerpoint/2010/main" val="55603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20E160-F603-41F3-A192-DC95957721C3}" type="slidenum">
              <a:rPr lang="ko-KR" altLang="en-US" smtClean="0"/>
              <a:t>18</a:t>
            </a:fld>
            <a:endParaRPr lang="ko-KR" altLang="en-US"/>
          </a:p>
        </p:txBody>
      </p:sp>
    </p:spTree>
    <p:extLst>
      <p:ext uri="{BB962C8B-B14F-4D97-AF65-F5344CB8AC3E}">
        <p14:creationId xmlns:p14="http://schemas.microsoft.com/office/powerpoint/2010/main" val="3175346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20E160-F603-41F3-A192-DC95957721C3}" type="slidenum">
              <a:rPr lang="ko-KR" altLang="en-US" smtClean="0"/>
              <a:t>85</a:t>
            </a:fld>
            <a:endParaRPr lang="ko-KR" altLang="en-US"/>
          </a:p>
        </p:txBody>
      </p:sp>
    </p:spTree>
    <p:extLst>
      <p:ext uri="{BB962C8B-B14F-4D97-AF65-F5344CB8AC3E}">
        <p14:creationId xmlns:p14="http://schemas.microsoft.com/office/powerpoint/2010/main" val="2245977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20E160-F603-41F3-A192-DC95957721C3}" type="slidenum">
              <a:rPr lang="ko-KR" altLang="en-US" smtClean="0"/>
              <a:t>87</a:t>
            </a:fld>
            <a:endParaRPr lang="ko-KR" altLang="en-US"/>
          </a:p>
        </p:txBody>
      </p:sp>
    </p:spTree>
    <p:extLst>
      <p:ext uri="{BB962C8B-B14F-4D97-AF65-F5344CB8AC3E}">
        <p14:creationId xmlns:p14="http://schemas.microsoft.com/office/powerpoint/2010/main" val="8975200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20E160-F603-41F3-A192-DC95957721C3}" type="slidenum">
              <a:rPr lang="ko-KR" altLang="en-US" smtClean="0"/>
              <a:t>119</a:t>
            </a:fld>
            <a:endParaRPr lang="ko-KR" altLang="en-US"/>
          </a:p>
        </p:txBody>
      </p:sp>
    </p:spTree>
    <p:extLst>
      <p:ext uri="{BB962C8B-B14F-4D97-AF65-F5344CB8AC3E}">
        <p14:creationId xmlns:p14="http://schemas.microsoft.com/office/powerpoint/2010/main" val="22256132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8F6B06BD-DCFC-42EC-80A4-4A96475ADCB4}" type="slidenum">
              <a:rPr lang="pt-BR" smtClean="0"/>
              <a:t>127</a:t>
            </a:fld>
            <a:endParaRPr lang="pt-BR"/>
          </a:p>
        </p:txBody>
      </p:sp>
    </p:spTree>
    <p:extLst>
      <p:ext uri="{BB962C8B-B14F-4D97-AF65-F5344CB8AC3E}">
        <p14:creationId xmlns:p14="http://schemas.microsoft.com/office/powerpoint/2010/main" val="32658382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20E160-F603-41F3-A192-DC95957721C3}" type="slidenum">
              <a:rPr lang="ko-KR" altLang="en-US" smtClean="0"/>
              <a:t>143</a:t>
            </a:fld>
            <a:endParaRPr lang="ko-KR" altLang="en-US"/>
          </a:p>
        </p:txBody>
      </p:sp>
    </p:spTree>
    <p:extLst>
      <p:ext uri="{BB962C8B-B14F-4D97-AF65-F5344CB8AC3E}">
        <p14:creationId xmlns:p14="http://schemas.microsoft.com/office/powerpoint/2010/main" val="3527679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20E160-F603-41F3-A192-DC95957721C3}" type="slidenum">
              <a:rPr lang="ko-KR" altLang="en-US" smtClean="0"/>
              <a:t>145</a:t>
            </a:fld>
            <a:endParaRPr lang="ko-KR" altLang="en-US"/>
          </a:p>
        </p:txBody>
      </p:sp>
    </p:spTree>
    <p:extLst>
      <p:ext uri="{BB962C8B-B14F-4D97-AF65-F5344CB8AC3E}">
        <p14:creationId xmlns:p14="http://schemas.microsoft.com/office/powerpoint/2010/main" val="36594146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20E160-F603-41F3-A192-DC95957721C3}" type="slidenum">
              <a:rPr lang="ko-KR" altLang="en-US" smtClean="0"/>
              <a:t>146</a:t>
            </a:fld>
            <a:endParaRPr lang="ko-KR" altLang="en-US"/>
          </a:p>
        </p:txBody>
      </p:sp>
    </p:spTree>
    <p:extLst>
      <p:ext uri="{BB962C8B-B14F-4D97-AF65-F5344CB8AC3E}">
        <p14:creationId xmlns:p14="http://schemas.microsoft.com/office/powerpoint/2010/main" val="827893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20E160-F603-41F3-A192-DC95957721C3}" type="slidenum">
              <a:rPr lang="ko-KR" altLang="en-US" smtClean="0"/>
              <a:t>147</a:t>
            </a:fld>
            <a:endParaRPr lang="ko-KR" altLang="en-US"/>
          </a:p>
        </p:txBody>
      </p:sp>
    </p:spTree>
    <p:extLst>
      <p:ext uri="{BB962C8B-B14F-4D97-AF65-F5344CB8AC3E}">
        <p14:creationId xmlns:p14="http://schemas.microsoft.com/office/powerpoint/2010/main" val="32342307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20E160-F603-41F3-A192-DC95957721C3}" type="slidenum">
              <a:rPr lang="ko-KR" altLang="en-US" smtClean="0"/>
              <a:t>148</a:t>
            </a:fld>
            <a:endParaRPr lang="ko-KR" altLang="en-US"/>
          </a:p>
        </p:txBody>
      </p:sp>
    </p:spTree>
    <p:extLst>
      <p:ext uri="{BB962C8B-B14F-4D97-AF65-F5344CB8AC3E}">
        <p14:creationId xmlns:p14="http://schemas.microsoft.com/office/powerpoint/2010/main" val="39858628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20E160-F603-41F3-A192-DC95957721C3}" type="slidenum">
              <a:rPr lang="ko-KR" altLang="en-US" smtClean="0"/>
              <a:t>149</a:t>
            </a:fld>
            <a:endParaRPr lang="ko-KR" altLang="en-US"/>
          </a:p>
        </p:txBody>
      </p:sp>
    </p:spTree>
    <p:extLst>
      <p:ext uri="{BB962C8B-B14F-4D97-AF65-F5344CB8AC3E}">
        <p14:creationId xmlns:p14="http://schemas.microsoft.com/office/powerpoint/2010/main" val="1222812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20E160-F603-41F3-A192-DC95957721C3}" type="slidenum">
              <a:rPr lang="ko-KR" altLang="en-US" smtClean="0"/>
              <a:t>19</a:t>
            </a:fld>
            <a:endParaRPr lang="ko-KR" altLang="en-US"/>
          </a:p>
        </p:txBody>
      </p:sp>
    </p:spTree>
    <p:extLst>
      <p:ext uri="{BB962C8B-B14F-4D97-AF65-F5344CB8AC3E}">
        <p14:creationId xmlns:p14="http://schemas.microsoft.com/office/powerpoint/2010/main" val="34075916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20E160-F603-41F3-A192-DC95957721C3}" type="slidenum">
              <a:rPr lang="ko-KR" altLang="en-US" smtClean="0"/>
              <a:t>150</a:t>
            </a:fld>
            <a:endParaRPr lang="ko-KR" altLang="en-US"/>
          </a:p>
        </p:txBody>
      </p:sp>
    </p:spTree>
    <p:extLst>
      <p:ext uri="{BB962C8B-B14F-4D97-AF65-F5344CB8AC3E}">
        <p14:creationId xmlns:p14="http://schemas.microsoft.com/office/powerpoint/2010/main" val="9974189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20E160-F603-41F3-A192-DC95957721C3}" type="slidenum">
              <a:rPr lang="ko-KR" altLang="en-US" smtClean="0"/>
              <a:t>151</a:t>
            </a:fld>
            <a:endParaRPr lang="ko-KR" altLang="en-US"/>
          </a:p>
        </p:txBody>
      </p:sp>
    </p:spTree>
    <p:extLst>
      <p:ext uri="{BB962C8B-B14F-4D97-AF65-F5344CB8AC3E}">
        <p14:creationId xmlns:p14="http://schemas.microsoft.com/office/powerpoint/2010/main" val="38691906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20E160-F603-41F3-A192-DC95957721C3}" type="slidenum">
              <a:rPr lang="ko-KR" altLang="en-US" smtClean="0"/>
              <a:t>152</a:t>
            </a:fld>
            <a:endParaRPr lang="ko-KR" altLang="en-US"/>
          </a:p>
        </p:txBody>
      </p:sp>
    </p:spTree>
    <p:extLst>
      <p:ext uri="{BB962C8B-B14F-4D97-AF65-F5344CB8AC3E}">
        <p14:creationId xmlns:p14="http://schemas.microsoft.com/office/powerpoint/2010/main" val="7274970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20E160-F603-41F3-A192-DC95957721C3}" type="slidenum">
              <a:rPr lang="ko-KR" altLang="en-US" smtClean="0"/>
              <a:t>153</a:t>
            </a:fld>
            <a:endParaRPr lang="ko-KR" altLang="en-US"/>
          </a:p>
        </p:txBody>
      </p:sp>
    </p:spTree>
    <p:extLst>
      <p:ext uri="{BB962C8B-B14F-4D97-AF65-F5344CB8AC3E}">
        <p14:creationId xmlns:p14="http://schemas.microsoft.com/office/powerpoint/2010/main" val="34862354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20E160-F603-41F3-A192-DC95957721C3}" type="slidenum">
              <a:rPr lang="ko-KR" altLang="en-US" smtClean="0"/>
              <a:t>154</a:t>
            </a:fld>
            <a:endParaRPr lang="ko-KR" altLang="en-US"/>
          </a:p>
        </p:txBody>
      </p:sp>
    </p:spTree>
    <p:extLst>
      <p:ext uri="{BB962C8B-B14F-4D97-AF65-F5344CB8AC3E}">
        <p14:creationId xmlns:p14="http://schemas.microsoft.com/office/powerpoint/2010/main" val="6985089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20E160-F603-41F3-A192-DC95957721C3}" type="slidenum">
              <a:rPr lang="ko-KR" altLang="en-US" smtClean="0"/>
              <a:t>155</a:t>
            </a:fld>
            <a:endParaRPr lang="ko-KR" altLang="en-US"/>
          </a:p>
        </p:txBody>
      </p:sp>
    </p:spTree>
    <p:extLst>
      <p:ext uri="{BB962C8B-B14F-4D97-AF65-F5344CB8AC3E}">
        <p14:creationId xmlns:p14="http://schemas.microsoft.com/office/powerpoint/2010/main" val="26418468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20E160-F603-41F3-A192-DC95957721C3}" type="slidenum">
              <a:rPr lang="ko-KR" altLang="en-US" smtClean="0"/>
              <a:t>156</a:t>
            </a:fld>
            <a:endParaRPr lang="ko-KR" altLang="en-US"/>
          </a:p>
        </p:txBody>
      </p:sp>
    </p:spTree>
    <p:extLst>
      <p:ext uri="{BB962C8B-B14F-4D97-AF65-F5344CB8AC3E}">
        <p14:creationId xmlns:p14="http://schemas.microsoft.com/office/powerpoint/2010/main" val="4944608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20E160-F603-41F3-A192-DC95957721C3}" type="slidenum">
              <a:rPr lang="ko-KR" altLang="en-US" smtClean="0"/>
              <a:t>157</a:t>
            </a:fld>
            <a:endParaRPr lang="ko-KR" altLang="en-US"/>
          </a:p>
        </p:txBody>
      </p:sp>
    </p:spTree>
    <p:extLst>
      <p:ext uri="{BB962C8B-B14F-4D97-AF65-F5344CB8AC3E}">
        <p14:creationId xmlns:p14="http://schemas.microsoft.com/office/powerpoint/2010/main" val="18196167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20E160-F603-41F3-A192-DC95957721C3}" type="slidenum">
              <a:rPr lang="ko-KR" altLang="en-US" smtClean="0"/>
              <a:t>158</a:t>
            </a:fld>
            <a:endParaRPr lang="ko-KR" altLang="en-US"/>
          </a:p>
        </p:txBody>
      </p:sp>
    </p:spTree>
    <p:extLst>
      <p:ext uri="{BB962C8B-B14F-4D97-AF65-F5344CB8AC3E}">
        <p14:creationId xmlns:p14="http://schemas.microsoft.com/office/powerpoint/2010/main" val="5546482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20E160-F603-41F3-A192-DC95957721C3}" type="slidenum">
              <a:rPr lang="ko-KR" altLang="en-US" smtClean="0"/>
              <a:t>159</a:t>
            </a:fld>
            <a:endParaRPr lang="ko-KR" altLang="en-US"/>
          </a:p>
        </p:txBody>
      </p:sp>
    </p:spTree>
    <p:extLst>
      <p:ext uri="{BB962C8B-B14F-4D97-AF65-F5344CB8AC3E}">
        <p14:creationId xmlns:p14="http://schemas.microsoft.com/office/powerpoint/2010/main" val="4190885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20E160-F603-41F3-A192-DC95957721C3}" type="slidenum">
              <a:rPr lang="ko-KR" altLang="en-US" smtClean="0"/>
              <a:t>20</a:t>
            </a:fld>
            <a:endParaRPr lang="ko-KR" altLang="en-US"/>
          </a:p>
        </p:txBody>
      </p:sp>
    </p:spTree>
    <p:extLst>
      <p:ext uri="{BB962C8B-B14F-4D97-AF65-F5344CB8AC3E}">
        <p14:creationId xmlns:p14="http://schemas.microsoft.com/office/powerpoint/2010/main" val="21573025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20E160-F603-41F3-A192-DC95957721C3}" type="slidenum">
              <a:rPr lang="ko-KR" altLang="en-US" smtClean="0"/>
              <a:t>165</a:t>
            </a:fld>
            <a:endParaRPr lang="ko-KR" altLang="en-US"/>
          </a:p>
        </p:txBody>
      </p:sp>
    </p:spTree>
    <p:extLst>
      <p:ext uri="{BB962C8B-B14F-4D97-AF65-F5344CB8AC3E}">
        <p14:creationId xmlns:p14="http://schemas.microsoft.com/office/powerpoint/2010/main" val="30222452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B820E160-F603-41F3-A192-DC95957721C3}" type="slidenum">
              <a:rPr lang="ko-KR" altLang="en-US" smtClean="0"/>
              <a:t>176</a:t>
            </a:fld>
            <a:endParaRPr lang="ko-KR" altLang="en-US"/>
          </a:p>
        </p:txBody>
      </p:sp>
    </p:spTree>
    <p:extLst>
      <p:ext uri="{BB962C8B-B14F-4D97-AF65-F5344CB8AC3E}">
        <p14:creationId xmlns:p14="http://schemas.microsoft.com/office/powerpoint/2010/main" val="21160280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B820E160-F603-41F3-A192-DC95957721C3}" type="slidenum">
              <a:rPr lang="ko-KR" altLang="en-US" smtClean="0"/>
              <a:t>177</a:t>
            </a:fld>
            <a:endParaRPr lang="ko-KR" altLang="en-US"/>
          </a:p>
        </p:txBody>
      </p:sp>
    </p:spTree>
    <p:extLst>
      <p:ext uri="{BB962C8B-B14F-4D97-AF65-F5344CB8AC3E}">
        <p14:creationId xmlns:p14="http://schemas.microsoft.com/office/powerpoint/2010/main" val="40853543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B820E160-F603-41F3-A192-DC95957721C3}" type="slidenum">
              <a:rPr lang="ko-KR" altLang="en-US" smtClean="0"/>
              <a:t>178</a:t>
            </a:fld>
            <a:endParaRPr lang="ko-KR" altLang="en-US"/>
          </a:p>
        </p:txBody>
      </p:sp>
    </p:spTree>
    <p:extLst>
      <p:ext uri="{BB962C8B-B14F-4D97-AF65-F5344CB8AC3E}">
        <p14:creationId xmlns:p14="http://schemas.microsoft.com/office/powerpoint/2010/main" val="24667021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B820E160-F603-41F3-A192-DC95957721C3}" type="slidenum">
              <a:rPr lang="ko-KR" altLang="en-US" smtClean="0"/>
              <a:t>179</a:t>
            </a:fld>
            <a:endParaRPr lang="ko-KR" altLang="en-US"/>
          </a:p>
        </p:txBody>
      </p:sp>
    </p:spTree>
    <p:extLst>
      <p:ext uri="{BB962C8B-B14F-4D97-AF65-F5344CB8AC3E}">
        <p14:creationId xmlns:p14="http://schemas.microsoft.com/office/powerpoint/2010/main" val="22028437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B820E160-F603-41F3-A192-DC95957721C3}" type="slidenum">
              <a:rPr lang="ko-KR" altLang="en-US" smtClean="0"/>
              <a:t>180</a:t>
            </a:fld>
            <a:endParaRPr lang="ko-KR" altLang="en-US"/>
          </a:p>
        </p:txBody>
      </p:sp>
    </p:spTree>
    <p:extLst>
      <p:ext uri="{BB962C8B-B14F-4D97-AF65-F5344CB8AC3E}">
        <p14:creationId xmlns:p14="http://schemas.microsoft.com/office/powerpoint/2010/main" val="41435115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B820E160-F603-41F3-A192-DC95957721C3}" type="slidenum">
              <a:rPr lang="ko-KR" altLang="en-US" smtClean="0"/>
              <a:t>181</a:t>
            </a:fld>
            <a:endParaRPr lang="ko-KR" altLang="en-US"/>
          </a:p>
        </p:txBody>
      </p:sp>
    </p:spTree>
    <p:extLst>
      <p:ext uri="{BB962C8B-B14F-4D97-AF65-F5344CB8AC3E}">
        <p14:creationId xmlns:p14="http://schemas.microsoft.com/office/powerpoint/2010/main" val="6993871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B820E160-F603-41F3-A192-DC95957721C3}" type="slidenum">
              <a:rPr lang="ko-KR" altLang="en-US" smtClean="0"/>
              <a:t>182</a:t>
            </a:fld>
            <a:endParaRPr lang="ko-KR" altLang="en-US"/>
          </a:p>
        </p:txBody>
      </p:sp>
    </p:spTree>
    <p:extLst>
      <p:ext uri="{BB962C8B-B14F-4D97-AF65-F5344CB8AC3E}">
        <p14:creationId xmlns:p14="http://schemas.microsoft.com/office/powerpoint/2010/main" val="13750519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B820E160-F603-41F3-A192-DC95957721C3}" type="slidenum">
              <a:rPr lang="ko-KR" altLang="en-US" smtClean="0"/>
              <a:t>196</a:t>
            </a:fld>
            <a:endParaRPr lang="ko-KR" altLang="en-US"/>
          </a:p>
        </p:txBody>
      </p:sp>
    </p:spTree>
    <p:extLst>
      <p:ext uri="{BB962C8B-B14F-4D97-AF65-F5344CB8AC3E}">
        <p14:creationId xmlns:p14="http://schemas.microsoft.com/office/powerpoint/2010/main" val="15942501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B820E160-F603-41F3-A192-DC95957721C3}" type="slidenum">
              <a:rPr lang="ko-KR" altLang="en-US" smtClean="0"/>
              <a:t>197</a:t>
            </a:fld>
            <a:endParaRPr lang="ko-KR" altLang="en-US"/>
          </a:p>
        </p:txBody>
      </p:sp>
    </p:spTree>
    <p:extLst>
      <p:ext uri="{BB962C8B-B14F-4D97-AF65-F5344CB8AC3E}">
        <p14:creationId xmlns:p14="http://schemas.microsoft.com/office/powerpoint/2010/main" val="28524554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20E160-F603-41F3-A192-DC95957721C3}" type="slidenum">
              <a:rPr lang="ko-KR" altLang="en-US" smtClean="0"/>
              <a:t>21</a:t>
            </a:fld>
            <a:endParaRPr lang="ko-KR" altLang="en-US"/>
          </a:p>
        </p:txBody>
      </p:sp>
    </p:spTree>
    <p:extLst>
      <p:ext uri="{BB962C8B-B14F-4D97-AF65-F5344CB8AC3E}">
        <p14:creationId xmlns:p14="http://schemas.microsoft.com/office/powerpoint/2010/main" val="4832387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20E160-F603-41F3-A192-DC95957721C3}" type="slidenum">
              <a:rPr lang="ko-KR" altLang="en-US" smtClean="0"/>
              <a:t>201</a:t>
            </a:fld>
            <a:endParaRPr lang="ko-KR" altLang="en-US"/>
          </a:p>
        </p:txBody>
      </p:sp>
    </p:spTree>
    <p:extLst>
      <p:ext uri="{BB962C8B-B14F-4D97-AF65-F5344CB8AC3E}">
        <p14:creationId xmlns:p14="http://schemas.microsoft.com/office/powerpoint/2010/main" val="39238556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20E160-F603-41F3-A192-DC95957721C3}" type="slidenum">
              <a:rPr lang="ko-KR" altLang="en-US" smtClean="0"/>
              <a:t>202</a:t>
            </a:fld>
            <a:endParaRPr lang="ko-KR" altLang="en-US"/>
          </a:p>
        </p:txBody>
      </p:sp>
    </p:spTree>
    <p:extLst>
      <p:ext uri="{BB962C8B-B14F-4D97-AF65-F5344CB8AC3E}">
        <p14:creationId xmlns:p14="http://schemas.microsoft.com/office/powerpoint/2010/main" val="12817188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20E160-F603-41F3-A192-DC95957721C3}" type="slidenum">
              <a:rPr lang="ko-KR" altLang="en-US" smtClean="0"/>
              <a:t>203</a:t>
            </a:fld>
            <a:endParaRPr lang="ko-KR" altLang="en-US"/>
          </a:p>
        </p:txBody>
      </p:sp>
    </p:spTree>
    <p:extLst>
      <p:ext uri="{BB962C8B-B14F-4D97-AF65-F5344CB8AC3E}">
        <p14:creationId xmlns:p14="http://schemas.microsoft.com/office/powerpoint/2010/main" val="30379718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20E160-F603-41F3-A192-DC95957721C3}" type="slidenum">
              <a:rPr lang="ko-KR" altLang="en-US" smtClean="0"/>
              <a:t>204</a:t>
            </a:fld>
            <a:endParaRPr lang="ko-KR" altLang="en-US"/>
          </a:p>
        </p:txBody>
      </p:sp>
    </p:spTree>
    <p:extLst>
      <p:ext uri="{BB962C8B-B14F-4D97-AF65-F5344CB8AC3E}">
        <p14:creationId xmlns:p14="http://schemas.microsoft.com/office/powerpoint/2010/main" val="5788368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20E160-F603-41F3-A192-DC95957721C3}" type="slidenum">
              <a:rPr lang="ko-KR" altLang="en-US" smtClean="0"/>
              <a:t>205</a:t>
            </a:fld>
            <a:endParaRPr lang="ko-KR" altLang="en-US"/>
          </a:p>
        </p:txBody>
      </p:sp>
    </p:spTree>
    <p:extLst>
      <p:ext uri="{BB962C8B-B14F-4D97-AF65-F5344CB8AC3E}">
        <p14:creationId xmlns:p14="http://schemas.microsoft.com/office/powerpoint/2010/main" val="21169095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20E160-F603-41F3-A192-DC95957721C3}" type="slidenum">
              <a:rPr lang="ko-KR" altLang="en-US" smtClean="0"/>
              <a:t>211</a:t>
            </a:fld>
            <a:endParaRPr lang="ko-KR" altLang="en-US"/>
          </a:p>
        </p:txBody>
      </p:sp>
    </p:spTree>
    <p:extLst>
      <p:ext uri="{BB962C8B-B14F-4D97-AF65-F5344CB8AC3E}">
        <p14:creationId xmlns:p14="http://schemas.microsoft.com/office/powerpoint/2010/main" val="29919391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20E160-F603-41F3-A192-DC95957721C3}" type="slidenum">
              <a:rPr lang="ko-KR" altLang="en-US" smtClean="0"/>
              <a:t>222</a:t>
            </a:fld>
            <a:endParaRPr lang="ko-KR" altLang="en-US"/>
          </a:p>
        </p:txBody>
      </p:sp>
    </p:spTree>
    <p:extLst>
      <p:ext uri="{BB962C8B-B14F-4D97-AF65-F5344CB8AC3E}">
        <p14:creationId xmlns:p14="http://schemas.microsoft.com/office/powerpoint/2010/main" val="7456030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20E160-F603-41F3-A192-DC95957721C3}" type="slidenum">
              <a:rPr lang="ko-KR" altLang="en-US" smtClean="0"/>
              <a:t>223</a:t>
            </a:fld>
            <a:endParaRPr lang="ko-KR" altLang="en-US"/>
          </a:p>
        </p:txBody>
      </p:sp>
    </p:spTree>
    <p:extLst>
      <p:ext uri="{BB962C8B-B14F-4D97-AF65-F5344CB8AC3E}">
        <p14:creationId xmlns:p14="http://schemas.microsoft.com/office/powerpoint/2010/main" val="9544102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20E160-F603-41F3-A192-DC95957721C3}" type="slidenum">
              <a:rPr lang="ko-KR" altLang="en-US" smtClean="0"/>
              <a:t>224</a:t>
            </a:fld>
            <a:endParaRPr lang="ko-KR" altLang="en-US"/>
          </a:p>
        </p:txBody>
      </p:sp>
    </p:spTree>
    <p:extLst>
      <p:ext uri="{BB962C8B-B14F-4D97-AF65-F5344CB8AC3E}">
        <p14:creationId xmlns:p14="http://schemas.microsoft.com/office/powerpoint/2010/main" val="28066368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20E160-F603-41F3-A192-DC95957721C3}" type="slidenum">
              <a:rPr lang="ko-KR" altLang="en-US" smtClean="0"/>
              <a:t>225</a:t>
            </a:fld>
            <a:endParaRPr lang="ko-KR" altLang="en-US"/>
          </a:p>
        </p:txBody>
      </p:sp>
    </p:spTree>
    <p:extLst>
      <p:ext uri="{BB962C8B-B14F-4D97-AF65-F5344CB8AC3E}">
        <p14:creationId xmlns:p14="http://schemas.microsoft.com/office/powerpoint/2010/main" val="937995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20E160-F603-41F3-A192-DC95957721C3}" type="slidenum">
              <a:rPr lang="ko-KR" altLang="en-US" smtClean="0"/>
              <a:t>22</a:t>
            </a:fld>
            <a:endParaRPr lang="ko-KR" altLang="en-US"/>
          </a:p>
        </p:txBody>
      </p:sp>
    </p:spTree>
    <p:extLst>
      <p:ext uri="{BB962C8B-B14F-4D97-AF65-F5344CB8AC3E}">
        <p14:creationId xmlns:p14="http://schemas.microsoft.com/office/powerpoint/2010/main" val="35548279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20E160-F603-41F3-A192-DC95957721C3}" type="slidenum">
              <a:rPr lang="ko-KR" altLang="en-US" smtClean="0"/>
              <a:t>226</a:t>
            </a:fld>
            <a:endParaRPr lang="ko-KR" altLang="en-US"/>
          </a:p>
        </p:txBody>
      </p:sp>
    </p:spTree>
    <p:extLst>
      <p:ext uri="{BB962C8B-B14F-4D97-AF65-F5344CB8AC3E}">
        <p14:creationId xmlns:p14="http://schemas.microsoft.com/office/powerpoint/2010/main" val="41955912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20E160-F603-41F3-A192-DC95957721C3}" type="slidenum">
              <a:rPr lang="ko-KR" altLang="en-US" smtClean="0"/>
              <a:t>227</a:t>
            </a:fld>
            <a:endParaRPr lang="ko-KR" altLang="en-US"/>
          </a:p>
        </p:txBody>
      </p:sp>
    </p:spTree>
    <p:extLst>
      <p:ext uri="{BB962C8B-B14F-4D97-AF65-F5344CB8AC3E}">
        <p14:creationId xmlns:p14="http://schemas.microsoft.com/office/powerpoint/2010/main" val="37481051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20E160-F603-41F3-A192-DC95957721C3}" type="slidenum">
              <a:rPr lang="ko-KR" altLang="en-US" smtClean="0"/>
              <a:t>228</a:t>
            </a:fld>
            <a:endParaRPr lang="ko-KR" altLang="en-US"/>
          </a:p>
        </p:txBody>
      </p:sp>
    </p:spTree>
    <p:extLst>
      <p:ext uri="{BB962C8B-B14F-4D97-AF65-F5344CB8AC3E}">
        <p14:creationId xmlns:p14="http://schemas.microsoft.com/office/powerpoint/2010/main" val="7440347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20E160-F603-41F3-A192-DC95957721C3}" type="slidenum">
              <a:rPr lang="ko-KR" altLang="en-US" smtClean="0"/>
              <a:t>229</a:t>
            </a:fld>
            <a:endParaRPr lang="ko-KR" altLang="en-US"/>
          </a:p>
        </p:txBody>
      </p:sp>
    </p:spTree>
    <p:extLst>
      <p:ext uri="{BB962C8B-B14F-4D97-AF65-F5344CB8AC3E}">
        <p14:creationId xmlns:p14="http://schemas.microsoft.com/office/powerpoint/2010/main" val="474881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20E160-F603-41F3-A192-DC95957721C3}" type="slidenum">
              <a:rPr lang="ko-KR" altLang="en-US" smtClean="0"/>
              <a:t>230</a:t>
            </a:fld>
            <a:endParaRPr lang="ko-KR" altLang="en-US"/>
          </a:p>
        </p:txBody>
      </p:sp>
    </p:spTree>
    <p:extLst>
      <p:ext uri="{BB962C8B-B14F-4D97-AF65-F5344CB8AC3E}">
        <p14:creationId xmlns:p14="http://schemas.microsoft.com/office/powerpoint/2010/main" val="39289521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20E160-F603-41F3-A192-DC95957721C3}" type="slidenum">
              <a:rPr lang="ko-KR" altLang="en-US" smtClean="0"/>
              <a:t>231</a:t>
            </a:fld>
            <a:endParaRPr lang="ko-KR" altLang="en-US"/>
          </a:p>
        </p:txBody>
      </p:sp>
    </p:spTree>
    <p:extLst>
      <p:ext uri="{BB962C8B-B14F-4D97-AF65-F5344CB8AC3E}">
        <p14:creationId xmlns:p14="http://schemas.microsoft.com/office/powerpoint/2010/main" val="10212444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20E160-F603-41F3-A192-DC95957721C3}" type="slidenum">
              <a:rPr lang="ko-KR" altLang="en-US" smtClean="0"/>
              <a:t>240</a:t>
            </a:fld>
            <a:endParaRPr lang="ko-KR" altLang="en-US"/>
          </a:p>
        </p:txBody>
      </p:sp>
    </p:spTree>
    <p:extLst>
      <p:ext uri="{BB962C8B-B14F-4D97-AF65-F5344CB8AC3E}">
        <p14:creationId xmlns:p14="http://schemas.microsoft.com/office/powerpoint/2010/main" val="10749639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20E160-F603-41F3-A192-DC95957721C3}" type="slidenum">
              <a:rPr lang="ko-KR" altLang="en-US" smtClean="0"/>
              <a:t>252</a:t>
            </a:fld>
            <a:endParaRPr lang="ko-KR" altLang="en-US"/>
          </a:p>
        </p:txBody>
      </p:sp>
    </p:spTree>
    <p:extLst>
      <p:ext uri="{BB962C8B-B14F-4D97-AF65-F5344CB8AC3E}">
        <p14:creationId xmlns:p14="http://schemas.microsoft.com/office/powerpoint/2010/main" val="31610593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20E160-F603-41F3-A192-DC95957721C3}" type="slidenum">
              <a:rPr lang="ko-KR" altLang="en-US" smtClean="0"/>
              <a:t>253</a:t>
            </a:fld>
            <a:endParaRPr lang="ko-KR" altLang="en-US"/>
          </a:p>
        </p:txBody>
      </p:sp>
    </p:spTree>
    <p:extLst>
      <p:ext uri="{BB962C8B-B14F-4D97-AF65-F5344CB8AC3E}">
        <p14:creationId xmlns:p14="http://schemas.microsoft.com/office/powerpoint/2010/main" val="33500401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20E160-F603-41F3-A192-DC95957721C3}" type="slidenum">
              <a:rPr lang="ko-KR" altLang="en-US" smtClean="0"/>
              <a:t>254</a:t>
            </a:fld>
            <a:endParaRPr lang="ko-KR" altLang="en-US"/>
          </a:p>
        </p:txBody>
      </p:sp>
    </p:spTree>
    <p:extLst>
      <p:ext uri="{BB962C8B-B14F-4D97-AF65-F5344CB8AC3E}">
        <p14:creationId xmlns:p14="http://schemas.microsoft.com/office/powerpoint/2010/main" val="3630412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20E160-F603-41F3-A192-DC95957721C3}" type="slidenum">
              <a:rPr lang="ko-KR" altLang="en-US" smtClean="0"/>
              <a:t>23</a:t>
            </a:fld>
            <a:endParaRPr lang="ko-KR" altLang="en-US"/>
          </a:p>
        </p:txBody>
      </p:sp>
    </p:spTree>
    <p:extLst>
      <p:ext uri="{BB962C8B-B14F-4D97-AF65-F5344CB8AC3E}">
        <p14:creationId xmlns:p14="http://schemas.microsoft.com/office/powerpoint/2010/main" val="4210533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20E160-F603-41F3-A192-DC95957721C3}" type="slidenum">
              <a:rPr lang="ko-KR" altLang="en-US" smtClean="0"/>
              <a:t>255</a:t>
            </a:fld>
            <a:endParaRPr lang="ko-KR" altLang="en-US"/>
          </a:p>
        </p:txBody>
      </p:sp>
    </p:spTree>
    <p:extLst>
      <p:ext uri="{BB962C8B-B14F-4D97-AF65-F5344CB8AC3E}">
        <p14:creationId xmlns:p14="http://schemas.microsoft.com/office/powerpoint/2010/main" val="316353417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20E160-F603-41F3-A192-DC95957721C3}" type="slidenum">
              <a:rPr lang="ko-KR" altLang="en-US" smtClean="0"/>
              <a:t>256</a:t>
            </a:fld>
            <a:endParaRPr lang="ko-KR" altLang="en-US"/>
          </a:p>
        </p:txBody>
      </p:sp>
    </p:spTree>
    <p:extLst>
      <p:ext uri="{BB962C8B-B14F-4D97-AF65-F5344CB8AC3E}">
        <p14:creationId xmlns:p14="http://schemas.microsoft.com/office/powerpoint/2010/main" val="81931044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20E160-F603-41F3-A192-DC95957721C3}" type="slidenum">
              <a:rPr lang="ko-KR" altLang="en-US" smtClean="0"/>
              <a:t>257</a:t>
            </a:fld>
            <a:endParaRPr lang="ko-KR" altLang="en-US"/>
          </a:p>
        </p:txBody>
      </p:sp>
    </p:spTree>
    <p:extLst>
      <p:ext uri="{BB962C8B-B14F-4D97-AF65-F5344CB8AC3E}">
        <p14:creationId xmlns:p14="http://schemas.microsoft.com/office/powerpoint/2010/main" val="403374865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20E160-F603-41F3-A192-DC95957721C3}" type="slidenum">
              <a:rPr lang="ko-KR" altLang="en-US" smtClean="0"/>
              <a:t>258</a:t>
            </a:fld>
            <a:endParaRPr lang="ko-KR" altLang="en-US"/>
          </a:p>
        </p:txBody>
      </p:sp>
    </p:spTree>
    <p:extLst>
      <p:ext uri="{BB962C8B-B14F-4D97-AF65-F5344CB8AC3E}">
        <p14:creationId xmlns:p14="http://schemas.microsoft.com/office/powerpoint/2010/main" val="4278411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20E160-F603-41F3-A192-DC95957721C3}" type="slidenum">
              <a:rPr lang="ko-KR" altLang="en-US" smtClean="0"/>
              <a:t>259</a:t>
            </a:fld>
            <a:endParaRPr lang="ko-KR" altLang="en-US"/>
          </a:p>
        </p:txBody>
      </p:sp>
    </p:spTree>
    <p:extLst>
      <p:ext uri="{BB962C8B-B14F-4D97-AF65-F5344CB8AC3E}">
        <p14:creationId xmlns:p14="http://schemas.microsoft.com/office/powerpoint/2010/main" val="12601693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20E160-F603-41F3-A192-DC95957721C3}" type="slidenum">
              <a:rPr lang="ko-KR" altLang="en-US" smtClean="0"/>
              <a:t>24</a:t>
            </a:fld>
            <a:endParaRPr lang="ko-KR" altLang="en-US"/>
          </a:p>
        </p:txBody>
      </p:sp>
    </p:spTree>
    <p:extLst>
      <p:ext uri="{BB962C8B-B14F-4D97-AF65-F5344CB8AC3E}">
        <p14:creationId xmlns:p14="http://schemas.microsoft.com/office/powerpoint/2010/main" val="1744711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820E160-F603-41F3-A192-DC95957721C3}" type="slidenum">
              <a:rPr lang="ko-KR" altLang="en-US" smtClean="0"/>
              <a:t>25</a:t>
            </a:fld>
            <a:endParaRPr lang="ko-KR" altLang="en-US"/>
          </a:p>
        </p:txBody>
      </p:sp>
    </p:spTree>
    <p:extLst>
      <p:ext uri="{BB962C8B-B14F-4D97-AF65-F5344CB8AC3E}">
        <p14:creationId xmlns:p14="http://schemas.microsoft.com/office/powerpoint/2010/main" val="2835828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05200"/>
            <a:ext cx="8229240" cy="858600"/>
          </a:xfrm>
          <a:prstGeom prst="rect">
            <a:avLst/>
          </a:prstGeom>
        </p:spPr>
        <p:txBody>
          <a:bodyPr lIns="0" tIns="0" rIns="0" bIns="0" anchor="ctr">
            <a:spAutoFit/>
          </a:bodyPr>
          <a:lstStyle/>
          <a:p>
            <a:pPr algn="ctr"/>
            <a:endParaRPr lang="pt-BR" sz="4400" b="0" strike="noStrike" spc="-1">
              <a:latin typeface="Arial"/>
            </a:endParaRPr>
          </a:p>
        </p:txBody>
      </p:sp>
      <p:sp>
        <p:nvSpPr>
          <p:cNvPr id="24"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pt-BR" sz="3200" b="0" strike="noStrike" spc="-1">
              <a:latin typeface="Arial"/>
            </a:endParaRPr>
          </a:p>
        </p:txBody>
      </p:sp>
      <p:sp>
        <p:nvSpPr>
          <p:cNvPr id="25"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pt-BR"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05200"/>
            <a:ext cx="8229240" cy="858600"/>
          </a:xfrm>
          <a:prstGeom prst="rect">
            <a:avLst/>
          </a:prstGeom>
        </p:spPr>
        <p:txBody>
          <a:bodyPr lIns="0" tIns="0" rIns="0" bIns="0" anchor="ctr">
            <a:spAutoFit/>
          </a:bodyPr>
          <a:lstStyle/>
          <a:p>
            <a:pPr algn="ctr"/>
            <a:endParaRPr lang="pt-BR" sz="4400" b="0" strike="noStrike" spc="-1">
              <a:latin typeface="Arial"/>
            </a:endParaRPr>
          </a:p>
        </p:txBody>
      </p:sp>
      <p:sp>
        <p:nvSpPr>
          <p:cNvPr id="2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pt-BR" sz="3200" b="0" strike="noStrike" spc="-1">
              <a:latin typeface="Arial"/>
            </a:endParaRPr>
          </a:p>
        </p:txBody>
      </p:sp>
      <p:sp>
        <p:nvSpPr>
          <p:cNvPr id="28"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pt-BR" sz="3200" b="0" strike="noStrike" spc="-1">
              <a:latin typeface="Arial"/>
            </a:endParaRPr>
          </a:p>
        </p:txBody>
      </p:sp>
      <p:sp>
        <p:nvSpPr>
          <p:cNvPr id="29"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pt-BR" sz="3200" b="0" strike="noStrike" spc="-1">
              <a:latin typeface="Arial"/>
            </a:endParaRPr>
          </a:p>
        </p:txBody>
      </p:sp>
      <p:sp>
        <p:nvSpPr>
          <p:cNvPr id="30"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pt-BR"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05200"/>
            <a:ext cx="8229240" cy="858600"/>
          </a:xfrm>
          <a:prstGeom prst="rect">
            <a:avLst/>
          </a:prstGeom>
        </p:spPr>
        <p:txBody>
          <a:bodyPr lIns="0" tIns="0" rIns="0" bIns="0" anchor="ctr">
            <a:spAutoFit/>
          </a:bodyPr>
          <a:lstStyle/>
          <a:p>
            <a:pPr algn="ctr"/>
            <a:endParaRPr lang="pt-BR" sz="4400" b="0" strike="noStrike" spc="-1">
              <a:latin typeface="Arial"/>
            </a:endParaRPr>
          </a:p>
        </p:txBody>
      </p:sp>
      <p:sp>
        <p:nvSpPr>
          <p:cNvPr id="32"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pt-BR" sz="3200" b="0" strike="noStrike" spc="-1">
              <a:latin typeface="Arial"/>
            </a:endParaRPr>
          </a:p>
        </p:txBody>
      </p:sp>
      <p:sp>
        <p:nvSpPr>
          <p:cNvPr id="33"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pt-BR" sz="3200" b="0" strike="noStrike" spc="-1">
              <a:latin typeface="Arial"/>
            </a:endParaRPr>
          </a:p>
        </p:txBody>
      </p:sp>
      <p:sp>
        <p:nvSpPr>
          <p:cNvPr id="34"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pt-BR" sz="3200" b="0" strike="noStrike" spc="-1">
              <a:latin typeface="Arial"/>
            </a:endParaRPr>
          </a:p>
        </p:txBody>
      </p:sp>
      <p:sp>
        <p:nvSpPr>
          <p:cNvPr id="35"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pt-BR" sz="3200" b="0" strike="noStrike" spc="-1">
              <a:latin typeface="Arial"/>
            </a:endParaRPr>
          </a:p>
        </p:txBody>
      </p:sp>
      <p:sp>
        <p:nvSpPr>
          <p:cNvPr id="36"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pt-BR" sz="3200" b="0" strike="noStrike" spc="-1">
              <a:latin typeface="Arial"/>
            </a:endParaRPr>
          </a:p>
        </p:txBody>
      </p:sp>
      <p:sp>
        <p:nvSpPr>
          <p:cNvPr id="37"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pt-BR"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05200"/>
            <a:ext cx="8229240" cy="858600"/>
          </a:xfrm>
          <a:prstGeom prst="rect">
            <a:avLst/>
          </a:prstGeom>
        </p:spPr>
        <p:txBody>
          <a:bodyPr lIns="0" tIns="0" rIns="0" bIns="0" anchor="ctr">
            <a:spAutoFit/>
          </a:bodyPr>
          <a:lstStyle/>
          <a:p>
            <a:pPr algn="ctr"/>
            <a:endParaRPr lang="pt-BR" sz="4400" b="0" strike="noStrike" spc="-1">
              <a:latin typeface="Arial"/>
            </a:endParaRPr>
          </a:p>
        </p:txBody>
      </p:sp>
      <p:sp>
        <p:nvSpPr>
          <p:cNvPr id="41" name="PlaceHolder 2"/>
          <p:cNvSpPr>
            <a:spLocks noGrp="1"/>
          </p:cNvSpPr>
          <p:nvPr>
            <p:ph type="subTitle"/>
          </p:nvPr>
        </p:nvSpPr>
        <p:spPr>
          <a:xfrm>
            <a:off x="457200" y="1203480"/>
            <a:ext cx="8229240" cy="2982960"/>
          </a:xfrm>
          <a:prstGeom prst="rect">
            <a:avLst/>
          </a:prstGeom>
        </p:spPr>
        <p:txBody>
          <a:bodyPr lIns="0" tIns="0" rIns="0" bIns="0" anchor="ctr">
            <a:spAutoFit/>
          </a:bodyPr>
          <a:lstStyle/>
          <a:p>
            <a:pPr algn="ctr"/>
            <a:endParaRPr lang="pt-BR"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05200"/>
            <a:ext cx="8229240" cy="858600"/>
          </a:xfrm>
          <a:prstGeom prst="rect">
            <a:avLst/>
          </a:prstGeom>
        </p:spPr>
        <p:txBody>
          <a:bodyPr lIns="0" tIns="0" rIns="0" bIns="0" anchor="ctr">
            <a:spAutoFit/>
          </a:bodyPr>
          <a:lstStyle/>
          <a:p>
            <a:pPr algn="ctr"/>
            <a:endParaRPr lang="pt-BR" sz="4400" b="0" strike="noStrike" spc="-1">
              <a:latin typeface="Arial"/>
            </a:endParaRPr>
          </a:p>
        </p:txBody>
      </p:sp>
      <p:sp>
        <p:nvSpPr>
          <p:cNvPr id="43"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pt-BR"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05200"/>
            <a:ext cx="8229240" cy="858600"/>
          </a:xfrm>
          <a:prstGeom prst="rect">
            <a:avLst/>
          </a:prstGeom>
        </p:spPr>
        <p:txBody>
          <a:bodyPr lIns="0" tIns="0" rIns="0" bIns="0" anchor="ctr">
            <a:spAutoFit/>
          </a:bodyPr>
          <a:lstStyle/>
          <a:p>
            <a:pPr algn="ctr"/>
            <a:endParaRPr lang="pt-BR" sz="4400" b="0" strike="noStrike" spc="-1">
              <a:latin typeface="Arial"/>
            </a:endParaRPr>
          </a:p>
        </p:txBody>
      </p:sp>
      <p:sp>
        <p:nvSpPr>
          <p:cNvPr id="45"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pt-BR" sz="3200" b="0" strike="noStrike" spc="-1">
              <a:latin typeface="Arial"/>
            </a:endParaRPr>
          </a:p>
        </p:txBody>
      </p:sp>
      <p:sp>
        <p:nvSpPr>
          <p:cNvPr id="46"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pt-BR"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05200"/>
            <a:ext cx="8229240" cy="858600"/>
          </a:xfrm>
          <a:prstGeom prst="rect">
            <a:avLst/>
          </a:prstGeom>
        </p:spPr>
        <p:txBody>
          <a:bodyPr lIns="0" tIns="0" rIns="0" bIns="0" anchor="ctr">
            <a:spAutoFit/>
          </a:bodyPr>
          <a:lstStyle/>
          <a:p>
            <a:pPr algn="ctr"/>
            <a:endParaRPr lang="pt-BR"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05200"/>
            <a:ext cx="8229240" cy="3981240"/>
          </a:xfrm>
          <a:prstGeom prst="rect">
            <a:avLst/>
          </a:prstGeom>
        </p:spPr>
        <p:txBody>
          <a:bodyPr lIns="0" tIns="0" rIns="0" bIns="0" anchor="ctr">
            <a:spAutoFit/>
          </a:bodyPr>
          <a:lstStyle/>
          <a:p>
            <a:pPr algn="ctr"/>
            <a:endParaRPr lang="pt-BR"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p:spPr>
        <p:txBody>
          <a:bodyPr lIns="0" tIns="0" rIns="0" bIns="0" anchor="ctr">
            <a:spAutoFit/>
          </a:bodyPr>
          <a:lstStyle/>
          <a:p>
            <a:pPr algn="ctr"/>
            <a:endParaRPr lang="pt-BR" sz="4400" b="0" strike="noStrike" spc="-1">
              <a:latin typeface="Arial"/>
            </a:endParaRPr>
          </a:p>
        </p:txBody>
      </p:sp>
      <p:sp>
        <p:nvSpPr>
          <p:cNvPr id="5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pt-BR" sz="3200" b="0" strike="noStrike" spc="-1">
              <a:latin typeface="Arial"/>
            </a:endParaRPr>
          </a:p>
        </p:txBody>
      </p:sp>
      <p:sp>
        <p:nvSpPr>
          <p:cNvPr id="51"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pt-BR" sz="3200" b="0" strike="noStrike" spc="-1">
              <a:latin typeface="Arial"/>
            </a:endParaRPr>
          </a:p>
        </p:txBody>
      </p:sp>
      <p:sp>
        <p:nvSpPr>
          <p:cNvPr id="52"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pt-BR"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05200"/>
            <a:ext cx="8229240" cy="858600"/>
          </a:xfrm>
          <a:prstGeom prst="rect">
            <a:avLst/>
          </a:prstGeom>
        </p:spPr>
        <p:txBody>
          <a:bodyPr lIns="0" tIns="0" rIns="0" bIns="0" anchor="ctr">
            <a:spAutoFit/>
          </a:bodyPr>
          <a:lstStyle/>
          <a:p>
            <a:pPr algn="ctr"/>
            <a:endParaRPr lang="pt-BR" sz="4400" b="0" strike="noStrike" spc="-1">
              <a:latin typeface="Arial"/>
            </a:endParaRPr>
          </a:p>
        </p:txBody>
      </p:sp>
      <p:sp>
        <p:nvSpPr>
          <p:cNvPr id="3" name="PlaceHolder 2"/>
          <p:cNvSpPr>
            <a:spLocks noGrp="1"/>
          </p:cNvSpPr>
          <p:nvPr>
            <p:ph type="subTitle"/>
          </p:nvPr>
        </p:nvSpPr>
        <p:spPr>
          <a:xfrm>
            <a:off x="457200" y="1203480"/>
            <a:ext cx="8229240" cy="2982960"/>
          </a:xfrm>
          <a:prstGeom prst="rect">
            <a:avLst/>
          </a:prstGeom>
        </p:spPr>
        <p:txBody>
          <a:bodyPr lIns="0" tIns="0" rIns="0" bIns="0" anchor="ctr">
            <a:spAutoFit/>
          </a:bodyPr>
          <a:lstStyle/>
          <a:p>
            <a:pPr algn="ctr"/>
            <a:endParaRPr lang="pt-BR"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p:spPr>
        <p:txBody>
          <a:bodyPr lIns="0" tIns="0" rIns="0" bIns="0" anchor="ctr">
            <a:spAutoFit/>
          </a:bodyPr>
          <a:lstStyle/>
          <a:p>
            <a:pPr algn="ctr"/>
            <a:endParaRPr lang="pt-BR" sz="4400" b="0" strike="noStrike" spc="-1">
              <a:latin typeface="Arial"/>
            </a:endParaRPr>
          </a:p>
        </p:txBody>
      </p:sp>
      <p:sp>
        <p:nvSpPr>
          <p:cNvPr id="54"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pt-BR" sz="3200" b="0" strike="noStrike" spc="-1">
              <a:latin typeface="Arial"/>
            </a:endParaRPr>
          </a:p>
        </p:txBody>
      </p:sp>
      <p:sp>
        <p:nvSpPr>
          <p:cNvPr id="5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pt-BR" sz="3200" b="0" strike="noStrike" spc="-1">
              <a:latin typeface="Arial"/>
            </a:endParaRPr>
          </a:p>
        </p:txBody>
      </p:sp>
      <p:sp>
        <p:nvSpPr>
          <p:cNvPr id="56"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pt-BR"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05200"/>
            <a:ext cx="8229240" cy="858600"/>
          </a:xfrm>
          <a:prstGeom prst="rect">
            <a:avLst/>
          </a:prstGeom>
        </p:spPr>
        <p:txBody>
          <a:bodyPr lIns="0" tIns="0" rIns="0" bIns="0" anchor="ctr">
            <a:spAutoFit/>
          </a:bodyPr>
          <a:lstStyle/>
          <a:p>
            <a:pPr algn="ctr"/>
            <a:endParaRPr lang="pt-BR" sz="4400" b="0" strike="noStrike" spc="-1">
              <a:latin typeface="Arial"/>
            </a:endParaRPr>
          </a:p>
        </p:txBody>
      </p:sp>
      <p:sp>
        <p:nvSpPr>
          <p:cNvPr id="5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pt-BR" sz="3200" b="0" strike="noStrike" spc="-1">
              <a:latin typeface="Arial"/>
            </a:endParaRPr>
          </a:p>
        </p:txBody>
      </p:sp>
      <p:sp>
        <p:nvSpPr>
          <p:cNvPr id="59"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pt-BR" sz="3200" b="0" strike="noStrike" spc="-1">
              <a:latin typeface="Arial"/>
            </a:endParaRPr>
          </a:p>
        </p:txBody>
      </p:sp>
      <p:sp>
        <p:nvSpPr>
          <p:cNvPr id="60"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pt-BR"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05200"/>
            <a:ext cx="8229240" cy="858600"/>
          </a:xfrm>
          <a:prstGeom prst="rect">
            <a:avLst/>
          </a:prstGeom>
        </p:spPr>
        <p:txBody>
          <a:bodyPr lIns="0" tIns="0" rIns="0" bIns="0" anchor="ctr">
            <a:spAutoFit/>
          </a:bodyPr>
          <a:lstStyle/>
          <a:p>
            <a:pPr algn="ctr"/>
            <a:endParaRPr lang="pt-BR" sz="4400" b="0" strike="noStrike" spc="-1">
              <a:latin typeface="Arial"/>
            </a:endParaRPr>
          </a:p>
        </p:txBody>
      </p:sp>
      <p:sp>
        <p:nvSpPr>
          <p:cNvPr id="62"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pt-BR" sz="3200" b="0" strike="noStrike" spc="-1">
              <a:latin typeface="Arial"/>
            </a:endParaRPr>
          </a:p>
        </p:txBody>
      </p:sp>
      <p:sp>
        <p:nvSpPr>
          <p:cNvPr id="63"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pt-BR"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05200"/>
            <a:ext cx="8229240" cy="858600"/>
          </a:xfrm>
          <a:prstGeom prst="rect">
            <a:avLst/>
          </a:prstGeom>
        </p:spPr>
        <p:txBody>
          <a:bodyPr lIns="0" tIns="0" rIns="0" bIns="0" anchor="ctr">
            <a:spAutoFit/>
          </a:bodyPr>
          <a:lstStyle/>
          <a:p>
            <a:pPr algn="ctr"/>
            <a:endParaRPr lang="pt-BR" sz="4400" b="0" strike="noStrike" spc="-1">
              <a:latin typeface="Arial"/>
            </a:endParaRPr>
          </a:p>
        </p:txBody>
      </p:sp>
      <p:sp>
        <p:nvSpPr>
          <p:cNvPr id="6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pt-BR" sz="3200" b="0" strike="noStrike" spc="-1">
              <a:latin typeface="Arial"/>
            </a:endParaRPr>
          </a:p>
        </p:txBody>
      </p:sp>
      <p:sp>
        <p:nvSpPr>
          <p:cNvPr id="66"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pt-BR" sz="3200" b="0" strike="noStrike" spc="-1">
              <a:latin typeface="Arial"/>
            </a:endParaRPr>
          </a:p>
        </p:txBody>
      </p:sp>
      <p:sp>
        <p:nvSpPr>
          <p:cNvPr id="67"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pt-BR" sz="3200" b="0" strike="noStrike" spc="-1">
              <a:latin typeface="Arial"/>
            </a:endParaRPr>
          </a:p>
        </p:txBody>
      </p:sp>
      <p:sp>
        <p:nvSpPr>
          <p:cNvPr id="68"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pt-BR"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05200"/>
            <a:ext cx="8229240" cy="858600"/>
          </a:xfrm>
          <a:prstGeom prst="rect">
            <a:avLst/>
          </a:prstGeom>
        </p:spPr>
        <p:txBody>
          <a:bodyPr lIns="0" tIns="0" rIns="0" bIns="0" anchor="ctr">
            <a:spAutoFit/>
          </a:bodyPr>
          <a:lstStyle/>
          <a:p>
            <a:pPr algn="ctr"/>
            <a:endParaRPr lang="pt-BR" sz="4400" b="0" strike="noStrike" spc="-1">
              <a:latin typeface="Arial"/>
            </a:endParaRPr>
          </a:p>
        </p:txBody>
      </p:sp>
      <p:sp>
        <p:nvSpPr>
          <p:cNvPr id="70"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pt-BR" sz="3200" b="0" strike="noStrike" spc="-1">
              <a:latin typeface="Arial"/>
            </a:endParaRPr>
          </a:p>
        </p:txBody>
      </p:sp>
      <p:sp>
        <p:nvSpPr>
          <p:cNvPr id="71"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pt-BR" sz="3200" b="0" strike="noStrike" spc="-1">
              <a:latin typeface="Arial"/>
            </a:endParaRPr>
          </a:p>
        </p:txBody>
      </p:sp>
      <p:sp>
        <p:nvSpPr>
          <p:cNvPr id="72"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pt-BR" sz="3200" b="0" strike="noStrike" spc="-1">
              <a:latin typeface="Arial"/>
            </a:endParaRPr>
          </a:p>
        </p:txBody>
      </p:sp>
      <p:sp>
        <p:nvSpPr>
          <p:cNvPr id="73"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pt-BR" sz="3200" b="0" strike="noStrike" spc="-1">
              <a:latin typeface="Arial"/>
            </a:endParaRPr>
          </a:p>
        </p:txBody>
      </p:sp>
      <p:sp>
        <p:nvSpPr>
          <p:cNvPr id="74"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pt-BR" sz="3200" b="0" strike="noStrike" spc="-1">
              <a:latin typeface="Arial"/>
            </a:endParaRPr>
          </a:p>
        </p:txBody>
      </p:sp>
      <p:sp>
        <p:nvSpPr>
          <p:cNvPr id="75"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pt-BR"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05200"/>
            <a:ext cx="8229240" cy="858600"/>
          </a:xfrm>
          <a:prstGeom prst="rect">
            <a:avLst/>
          </a:prstGeom>
        </p:spPr>
        <p:txBody>
          <a:bodyPr lIns="0" tIns="0" rIns="0" bIns="0" anchor="ctr">
            <a:spAutoFit/>
          </a:bodyPr>
          <a:lstStyle/>
          <a:p>
            <a:pPr algn="ctr"/>
            <a:endParaRPr lang="pt-BR" sz="4400" b="0" strike="noStrike" spc="-1">
              <a:latin typeface="Arial"/>
            </a:endParaRPr>
          </a:p>
        </p:txBody>
      </p:sp>
      <p:sp>
        <p:nvSpPr>
          <p:cNvPr id="79" name="PlaceHolder 2"/>
          <p:cNvSpPr>
            <a:spLocks noGrp="1"/>
          </p:cNvSpPr>
          <p:nvPr>
            <p:ph type="subTitle"/>
          </p:nvPr>
        </p:nvSpPr>
        <p:spPr>
          <a:xfrm>
            <a:off x="457200" y="1203480"/>
            <a:ext cx="8229240" cy="2982960"/>
          </a:xfrm>
          <a:prstGeom prst="rect">
            <a:avLst/>
          </a:prstGeom>
        </p:spPr>
        <p:txBody>
          <a:bodyPr lIns="0" tIns="0" rIns="0" bIns="0" anchor="ctr">
            <a:spAutoFit/>
          </a:bodyPr>
          <a:lstStyle/>
          <a:p>
            <a:pPr algn="ctr"/>
            <a:endParaRPr lang="pt-BR"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05200"/>
            <a:ext cx="8229240" cy="858600"/>
          </a:xfrm>
          <a:prstGeom prst="rect">
            <a:avLst/>
          </a:prstGeom>
        </p:spPr>
        <p:txBody>
          <a:bodyPr lIns="0" tIns="0" rIns="0" bIns="0" anchor="ctr">
            <a:spAutoFit/>
          </a:bodyPr>
          <a:lstStyle/>
          <a:p>
            <a:pPr algn="ctr"/>
            <a:endParaRPr lang="pt-BR" sz="4400" b="0" strike="noStrike" spc="-1">
              <a:latin typeface="Arial"/>
            </a:endParaRPr>
          </a:p>
        </p:txBody>
      </p:sp>
      <p:sp>
        <p:nvSpPr>
          <p:cNvPr id="81"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pt-BR"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05200"/>
            <a:ext cx="8229240" cy="858600"/>
          </a:xfrm>
          <a:prstGeom prst="rect">
            <a:avLst/>
          </a:prstGeom>
        </p:spPr>
        <p:txBody>
          <a:bodyPr lIns="0" tIns="0" rIns="0" bIns="0" anchor="ctr">
            <a:spAutoFit/>
          </a:bodyPr>
          <a:lstStyle/>
          <a:p>
            <a:pPr algn="ctr"/>
            <a:endParaRPr lang="pt-BR" sz="4400" b="0" strike="noStrike" spc="-1">
              <a:latin typeface="Arial"/>
            </a:endParaRPr>
          </a:p>
        </p:txBody>
      </p:sp>
      <p:sp>
        <p:nvSpPr>
          <p:cNvPr id="83"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pt-BR" sz="3200" b="0" strike="noStrike" spc="-1">
              <a:latin typeface="Arial"/>
            </a:endParaRPr>
          </a:p>
        </p:txBody>
      </p:sp>
      <p:sp>
        <p:nvSpPr>
          <p:cNvPr id="84"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pt-BR"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05200"/>
            <a:ext cx="8229240" cy="858600"/>
          </a:xfrm>
          <a:prstGeom prst="rect">
            <a:avLst/>
          </a:prstGeom>
        </p:spPr>
        <p:txBody>
          <a:bodyPr lIns="0" tIns="0" rIns="0" bIns="0" anchor="ctr">
            <a:spAutoFit/>
          </a:bodyPr>
          <a:lstStyle/>
          <a:p>
            <a:pPr algn="ctr"/>
            <a:endParaRPr lang="pt-BR"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05200"/>
            <a:ext cx="8229240" cy="858600"/>
          </a:xfrm>
          <a:prstGeom prst="rect">
            <a:avLst/>
          </a:prstGeom>
        </p:spPr>
        <p:txBody>
          <a:bodyPr lIns="0" tIns="0" rIns="0" bIns="0" anchor="ctr">
            <a:spAutoFit/>
          </a:bodyPr>
          <a:lstStyle/>
          <a:p>
            <a:pPr algn="ctr"/>
            <a:endParaRPr lang="pt-BR" sz="4400" b="0" strike="noStrike" spc="-1">
              <a:latin typeface="Arial"/>
            </a:endParaRPr>
          </a:p>
        </p:txBody>
      </p:sp>
      <p:sp>
        <p:nvSpPr>
          <p:cNvPr id="5"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pt-BR"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05200"/>
            <a:ext cx="8229240" cy="3981240"/>
          </a:xfrm>
          <a:prstGeom prst="rect">
            <a:avLst/>
          </a:prstGeom>
        </p:spPr>
        <p:txBody>
          <a:bodyPr lIns="0" tIns="0" rIns="0" bIns="0" anchor="ctr">
            <a:spAutoFit/>
          </a:bodyPr>
          <a:lstStyle/>
          <a:p>
            <a:pPr algn="ctr"/>
            <a:endParaRPr lang="pt-BR"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05200"/>
            <a:ext cx="8229240" cy="858600"/>
          </a:xfrm>
          <a:prstGeom prst="rect">
            <a:avLst/>
          </a:prstGeom>
        </p:spPr>
        <p:txBody>
          <a:bodyPr lIns="0" tIns="0" rIns="0" bIns="0" anchor="ctr">
            <a:spAutoFit/>
          </a:bodyPr>
          <a:lstStyle/>
          <a:p>
            <a:pPr algn="ctr"/>
            <a:endParaRPr lang="pt-BR" sz="4400" b="0" strike="noStrike" spc="-1">
              <a:latin typeface="Arial"/>
            </a:endParaRPr>
          </a:p>
        </p:txBody>
      </p:sp>
      <p:sp>
        <p:nvSpPr>
          <p:cNvPr id="8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pt-BR" sz="3200" b="0" strike="noStrike" spc="-1">
              <a:latin typeface="Arial"/>
            </a:endParaRPr>
          </a:p>
        </p:txBody>
      </p:sp>
      <p:sp>
        <p:nvSpPr>
          <p:cNvPr id="89"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pt-BR" sz="3200" b="0" strike="noStrike" spc="-1">
              <a:latin typeface="Arial"/>
            </a:endParaRPr>
          </a:p>
        </p:txBody>
      </p:sp>
      <p:sp>
        <p:nvSpPr>
          <p:cNvPr id="90"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pt-BR"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05200"/>
            <a:ext cx="8229240" cy="858600"/>
          </a:xfrm>
          <a:prstGeom prst="rect">
            <a:avLst/>
          </a:prstGeom>
        </p:spPr>
        <p:txBody>
          <a:bodyPr lIns="0" tIns="0" rIns="0" bIns="0" anchor="ctr">
            <a:spAutoFit/>
          </a:bodyPr>
          <a:lstStyle/>
          <a:p>
            <a:pPr algn="ctr"/>
            <a:endParaRPr lang="pt-BR" sz="4400" b="0" strike="noStrike" spc="-1">
              <a:latin typeface="Arial"/>
            </a:endParaRPr>
          </a:p>
        </p:txBody>
      </p:sp>
      <p:sp>
        <p:nvSpPr>
          <p:cNvPr id="92"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pt-BR" sz="3200" b="0" strike="noStrike" spc="-1">
              <a:latin typeface="Arial"/>
            </a:endParaRPr>
          </a:p>
        </p:txBody>
      </p:sp>
      <p:sp>
        <p:nvSpPr>
          <p:cNvPr id="93"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pt-BR" sz="3200" b="0" strike="noStrike" spc="-1">
              <a:latin typeface="Arial"/>
            </a:endParaRPr>
          </a:p>
        </p:txBody>
      </p:sp>
      <p:sp>
        <p:nvSpPr>
          <p:cNvPr id="94"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pt-BR"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05200"/>
            <a:ext cx="8229240" cy="858600"/>
          </a:xfrm>
          <a:prstGeom prst="rect">
            <a:avLst/>
          </a:prstGeom>
        </p:spPr>
        <p:txBody>
          <a:bodyPr lIns="0" tIns="0" rIns="0" bIns="0" anchor="ctr">
            <a:spAutoFit/>
          </a:bodyPr>
          <a:lstStyle/>
          <a:p>
            <a:pPr algn="ctr"/>
            <a:endParaRPr lang="pt-BR" sz="4400" b="0" strike="noStrike" spc="-1">
              <a:latin typeface="Arial"/>
            </a:endParaRPr>
          </a:p>
        </p:txBody>
      </p:sp>
      <p:sp>
        <p:nvSpPr>
          <p:cNvPr id="96"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pt-BR" sz="3200" b="0" strike="noStrike" spc="-1">
              <a:latin typeface="Arial"/>
            </a:endParaRPr>
          </a:p>
        </p:txBody>
      </p:sp>
      <p:sp>
        <p:nvSpPr>
          <p:cNvPr id="97"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pt-BR" sz="3200" b="0" strike="noStrike" spc="-1">
              <a:latin typeface="Arial"/>
            </a:endParaRPr>
          </a:p>
        </p:txBody>
      </p:sp>
      <p:sp>
        <p:nvSpPr>
          <p:cNvPr id="98"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pt-BR"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05200"/>
            <a:ext cx="8229240" cy="858600"/>
          </a:xfrm>
          <a:prstGeom prst="rect">
            <a:avLst/>
          </a:prstGeom>
        </p:spPr>
        <p:txBody>
          <a:bodyPr lIns="0" tIns="0" rIns="0" bIns="0" anchor="ctr">
            <a:spAutoFit/>
          </a:bodyPr>
          <a:lstStyle/>
          <a:p>
            <a:pPr algn="ctr"/>
            <a:endParaRPr lang="pt-BR" sz="4400" b="0" strike="noStrike" spc="-1">
              <a:latin typeface="Arial"/>
            </a:endParaRPr>
          </a:p>
        </p:txBody>
      </p:sp>
      <p:sp>
        <p:nvSpPr>
          <p:cNvPr id="100"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pt-BR" sz="3200" b="0" strike="noStrike" spc="-1">
              <a:latin typeface="Arial"/>
            </a:endParaRPr>
          </a:p>
        </p:txBody>
      </p:sp>
      <p:sp>
        <p:nvSpPr>
          <p:cNvPr id="101"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pt-BR"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05200"/>
            <a:ext cx="8229240" cy="858600"/>
          </a:xfrm>
          <a:prstGeom prst="rect">
            <a:avLst/>
          </a:prstGeom>
        </p:spPr>
        <p:txBody>
          <a:bodyPr lIns="0" tIns="0" rIns="0" bIns="0" anchor="ctr">
            <a:spAutoFit/>
          </a:bodyPr>
          <a:lstStyle/>
          <a:p>
            <a:pPr algn="ctr"/>
            <a:endParaRPr lang="pt-BR" sz="4400" b="0" strike="noStrike" spc="-1">
              <a:latin typeface="Arial"/>
            </a:endParaRPr>
          </a:p>
        </p:txBody>
      </p:sp>
      <p:sp>
        <p:nvSpPr>
          <p:cNvPr id="103"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pt-BR" sz="3200" b="0" strike="noStrike" spc="-1">
              <a:latin typeface="Arial"/>
            </a:endParaRPr>
          </a:p>
        </p:txBody>
      </p:sp>
      <p:sp>
        <p:nvSpPr>
          <p:cNvPr id="104"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pt-BR" sz="3200" b="0" strike="noStrike" spc="-1">
              <a:latin typeface="Arial"/>
            </a:endParaRPr>
          </a:p>
        </p:txBody>
      </p:sp>
      <p:sp>
        <p:nvSpPr>
          <p:cNvPr id="105"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pt-BR" sz="3200" b="0" strike="noStrike" spc="-1">
              <a:latin typeface="Arial"/>
            </a:endParaRPr>
          </a:p>
        </p:txBody>
      </p:sp>
      <p:sp>
        <p:nvSpPr>
          <p:cNvPr id="106"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pt-BR"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05200"/>
            <a:ext cx="8229240" cy="858600"/>
          </a:xfrm>
          <a:prstGeom prst="rect">
            <a:avLst/>
          </a:prstGeom>
        </p:spPr>
        <p:txBody>
          <a:bodyPr lIns="0" tIns="0" rIns="0" bIns="0" anchor="ctr">
            <a:spAutoFit/>
          </a:bodyPr>
          <a:lstStyle/>
          <a:p>
            <a:pPr algn="ctr"/>
            <a:endParaRPr lang="pt-BR" sz="4400" b="0" strike="noStrike" spc="-1">
              <a:latin typeface="Arial"/>
            </a:endParaRPr>
          </a:p>
        </p:txBody>
      </p:sp>
      <p:sp>
        <p:nvSpPr>
          <p:cNvPr id="108"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pt-BR" sz="3200" b="0" strike="noStrike" spc="-1">
              <a:latin typeface="Arial"/>
            </a:endParaRPr>
          </a:p>
        </p:txBody>
      </p:sp>
      <p:sp>
        <p:nvSpPr>
          <p:cNvPr id="109"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pt-BR" sz="3200" b="0" strike="noStrike" spc="-1">
              <a:latin typeface="Arial"/>
            </a:endParaRPr>
          </a:p>
        </p:txBody>
      </p:sp>
      <p:sp>
        <p:nvSpPr>
          <p:cNvPr id="110"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pt-BR" sz="3200" b="0" strike="noStrike" spc="-1">
              <a:latin typeface="Arial"/>
            </a:endParaRPr>
          </a:p>
        </p:txBody>
      </p:sp>
      <p:sp>
        <p:nvSpPr>
          <p:cNvPr id="111"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pt-BR" sz="3200" b="0" strike="noStrike" spc="-1">
              <a:latin typeface="Arial"/>
            </a:endParaRPr>
          </a:p>
        </p:txBody>
      </p:sp>
      <p:sp>
        <p:nvSpPr>
          <p:cNvPr id="112"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pt-BR" sz="3200" b="0" strike="noStrike" spc="-1">
              <a:latin typeface="Arial"/>
            </a:endParaRPr>
          </a:p>
        </p:txBody>
      </p:sp>
      <p:sp>
        <p:nvSpPr>
          <p:cNvPr id="113"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pt-BR"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05200"/>
            <a:ext cx="8229240" cy="858600"/>
          </a:xfrm>
          <a:prstGeom prst="rect">
            <a:avLst/>
          </a:prstGeom>
        </p:spPr>
        <p:txBody>
          <a:bodyPr lIns="0" tIns="0" rIns="0" bIns="0" anchor="ctr">
            <a:spAutoFit/>
          </a:bodyPr>
          <a:lstStyle/>
          <a:p>
            <a:pPr algn="ctr"/>
            <a:endParaRPr lang="pt-BR" sz="4400" b="0" strike="noStrike" spc="-1">
              <a:latin typeface="Arial"/>
            </a:endParaRPr>
          </a:p>
        </p:txBody>
      </p:sp>
      <p:sp>
        <p:nvSpPr>
          <p:cNvPr id="117" name="PlaceHolder 2"/>
          <p:cNvSpPr>
            <a:spLocks noGrp="1"/>
          </p:cNvSpPr>
          <p:nvPr>
            <p:ph type="subTitle"/>
          </p:nvPr>
        </p:nvSpPr>
        <p:spPr>
          <a:xfrm>
            <a:off x="457200" y="1203480"/>
            <a:ext cx="8229240" cy="2982960"/>
          </a:xfrm>
          <a:prstGeom prst="rect">
            <a:avLst/>
          </a:prstGeom>
        </p:spPr>
        <p:txBody>
          <a:bodyPr lIns="0" tIns="0" rIns="0" bIns="0" anchor="ctr">
            <a:spAutoFit/>
          </a:bodyPr>
          <a:lstStyle/>
          <a:p>
            <a:pPr algn="ctr"/>
            <a:endParaRPr lang="pt-BR"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05200"/>
            <a:ext cx="8229240" cy="858600"/>
          </a:xfrm>
          <a:prstGeom prst="rect">
            <a:avLst/>
          </a:prstGeom>
        </p:spPr>
        <p:txBody>
          <a:bodyPr lIns="0" tIns="0" rIns="0" bIns="0" anchor="ctr">
            <a:spAutoFit/>
          </a:bodyPr>
          <a:lstStyle/>
          <a:p>
            <a:pPr algn="ctr"/>
            <a:endParaRPr lang="pt-BR" sz="4400" b="0" strike="noStrike" spc="-1">
              <a:latin typeface="Arial"/>
            </a:endParaRPr>
          </a:p>
        </p:txBody>
      </p:sp>
      <p:sp>
        <p:nvSpPr>
          <p:cNvPr id="119"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pt-BR"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600"/>
          </a:xfrm>
          <a:prstGeom prst="rect">
            <a:avLst/>
          </a:prstGeom>
        </p:spPr>
        <p:txBody>
          <a:bodyPr lIns="0" tIns="0" rIns="0" bIns="0" anchor="ctr">
            <a:spAutoFit/>
          </a:bodyPr>
          <a:lstStyle/>
          <a:p>
            <a:pPr algn="ctr"/>
            <a:endParaRPr lang="pt-BR" sz="4400" b="0" strike="noStrike" spc="-1">
              <a:latin typeface="Arial"/>
            </a:endParaRPr>
          </a:p>
        </p:txBody>
      </p:sp>
      <p:sp>
        <p:nvSpPr>
          <p:cNvPr id="7"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pt-BR" sz="3200" b="0" strike="noStrike" spc="-1">
              <a:latin typeface="Arial"/>
            </a:endParaRPr>
          </a:p>
        </p:txBody>
      </p:sp>
      <p:sp>
        <p:nvSpPr>
          <p:cNvPr id="8"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pt-BR"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05200"/>
            <a:ext cx="8229240" cy="858600"/>
          </a:xfrm>
          <a:prstGeom prst="rect">
            <a:avLst/>
          </a:prstGeom>
        </p:spPr>
        <p:txBody>
          <a:bodyPr lIns="0" tIns="0" rIns="0" bIns="0" anchor="ctr">
            <a:spAutoFit/>
          </a:bodyPr>
          <a:lstStyle/>
          <a:p>
            <a:pPr algn="ctr"/>
            <a:endParaRPr lang="pt-BR" sz="4400" b="0" strike="noStrike" spc="-1">
              <a:latin typeface="Arial"/>
            </a:endParaRPr>
          </a:p>
        </p:txBody>
      </p:sp>
      <p:sp>
        <p:nvSpPr>
          <p:cNvPr id="121"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pt-BR" sz="3200" b="0" strike="noStrike" spc="-1">
              <a:latin typeface="Arial"/>
            </a:endParaRPr>
          </a:p>
        </p:txBody>
      </p:sp>
      <p:sp>
        <p:nvSpPr>
          <p:cNvPr id="122"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pt-BR"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05200"/>
            <a:ext cx="8229240" cy="858600"/>
          </a:xfrm>
          <a:prstGeom prst="rect">
            <a:avLst/>
          </a:prstGeom>
        </p:spPr>
        <p:txBody>
          <a:bodyPr lIns="0" tIns="0" rIns="0" bIns="0" anchor="ctr">
            <a:spAutoFit/>
          </a:bodyPr>
          <a:lstStyle/>
          <a:p>
            <a:pPr algn="ctr"/>
            <a:endParaRPr lang="pt-BR"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57200" y="205200"/>
            <a:ext cx="8229240" cy="3981240"/>
          </a:xfrm>
          <a:prstGeom prst="rect">
            <a:avLst/>
          </a:prstGeom>
        </p:spPr>
        <p:txBody>
          <a:bodyPr lIns="0" tIns="0" rIns="0" bIns="0" anchor="ctr">
            <a:spAutoFit/>
          </a:bodyPr>
          <a:lstStyle/>
          <a:p>
            <a:pPr algn="ctr"/>
            <a:endParaRPr lang="pt-BR"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05200"/>
            <a:ext cx="8229240" cy="858600"/>
          </a:xfrm>
          <a:prstGeom prst="rect">
            <a:avLst/>
          </a:prstGeom>
        </p:spPr>
        <p:txBody>
          <a:bodyPr lIns="0" tIns="0" rIns="0" bIns="0" anchor="ctr">
            <a:spAutoFit/>
          </a:bodyPr>
          <a:lstStyle/>
          <a:p>
            <a:pPr algn="ctr"/>
            <a:endParaRPr lang="pt-BR" sz="4400" b="0" strike="noStrike" spc="-1">
              <a:latin typeface="Arial"/>
            </a:endParaRPr>
          </a:p>
        </p:txBody>
      </p:sp>
      <p:sp>
        <p:nvSpPr>
          <p:cNvPr id="126"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pt-BR" sz="3200" b="0" strike="noStrike" spc="-1">
              <a:latin typeface="Arial"/>
            </a:endParaRPr>
          </a:p>
        </p:txBody>
      </p:sp>
      <p:sp>
        <p:nvSpPr>
          <p:cNvPr id="127"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pt-BR" sz="3200" b="0" strike="noStrike" spc="-1">
              <a:latin typeface="Arial"/>
            </a:endParaRPr>
          </a:p>
        </p:txBody>
      </p:sp>
      <p:sp>
        <p:nvSpPr>
          <p:cNvPr id="128"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pt-BR"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05200"/>
            <a:ext cx="8229240" cy="858600"/>
          </a:xfrm>
          <a:prstGeom prst="rect">
            <a:avLst/>
          </a:prstGeom>
        </p:spPr>
        <p:txBody>
          <a:bodyPr lIns="0" tIns="0" rIns="0" bIns="0" anchor="ctr">
            <a:spAutoFit/>
          </a:bodyPr>
          <a:lstStyle/>
          <a:p>
            <a:pPr algn="ctr"/>
            <a:endParaRPr lang="pt-BR" sz="4400" b="0" strike="noStrike" spc="-1">
              <a:latin typeface="Arial"/>
            </a:endParaRPr>
          </a:p>
        </p:txBody>
      </p:sp>
      <p:sp>
        <p:nvSpPr>
          <p:cNvPr id="130"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pt-BR" sz="3200" b="0" strike="noStrike" spc="-1">
              <a:latin typeface="Arial"/>
            </a:endParaRPr>
          </a:p>
        </p:txBody>
      </p:sp>
      <p:sp>
        <p:nvSpPr>
          <p:cNvPr id="131"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pt-BR" sz="3200" b="0" strike="noStrike" spc="-1">
              <a:latin typeface="Arial"/>
            </a:endParaRPr>
          </a:p>
        </p:txBody>
      </p:sp>
      <p:sp>
        <p:nvSpPr>
          <p:cNvPr id="132"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pt-BR"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05200"/>
            <a:ext cx="8229240" cy="858600"/>
          </a:xfrm>
          <a:prstGeom prst="rect">
            <a:avLst/>
          </a:prstGeom>
        </p:spPr>
        <p:txBody>
          <a:bodyPr lIns="0" tIns="0" rIns="0" bIns="0" anchor="ctr">
            <a:spAutoFit/>
          </a:bodyPr>
          <a:lstStyle/>
          <a:p>
            <a:pPr algn="ctr"/>
            <a:endParaRPr lang="pt-BR" sz="4400" b="0" strike="noStrike" spc="-1">
              <a:latin typeface="Arial"/>
            </a:endParaRPr>
          </a:p>
        </p:txBody>
      </p:sp>
      <p:sp>
        <p:nvSpPr>
          <p:cNvPr id="134"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pt-BR" sz="3200" b="0" strike="noStrike" spc="-1">
              <a:latin typeface="Arial"/>
            </a:endParaRPr>
          </a:p>
        </p:txBody>
      </p:sp>
      <p:sp>
        <p:nvSpPr>
          <p:cNvPr id="13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pt-BR" sz="3200" b="0" strike="noStrike" spc="-1">
              <a:latin typeface="Arial"/>
            </a:endParaRPr>
          </a:p>
        </p:txBody>
      </p:sp>
      <p:sp>
        <p:nvSpPr>
          <p:cNvPr id="136"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pt-BR"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05200"/>
            <a:ext cx="8229240" cy="858600"/>
          </a:xfrm>
          <a:prstGeom prst="rect">
            <a:avLst/>
          </a:prstGeom>
        </p:spPr>
        <p:txBody>
          <a:bodyPr lIns="0" tIns="0" rIns="0" bIns="0" anchor="ctr">
            <a:spAutoFit/>
          </a:bodyPr>
          <a:lstStyle/>
          <a:p>
            <a:pPr algn="ctr"/>
            <a:endParaRPr lang="pt-BR" sz="4400" b="0" strike="noStrike" spc="-1">
              <a:latin typeface="Arial"/>
            </a:endParaRPr>
          </a:p>
        </p:txBody>
      </p:sp>
      <p:sp>
        <p:nvSpPr>
          <p:cNvPr id="138"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pt-BR" sz="3200" b="0" strike="noStrike" spc="-1">
              <a:latin typeface="Arial"/>
            </a:endParaRPr>
          </a:p>
        </p:txBody>
      </p:sp>
      <p:sp>
        <p:nvSpPr>
          <p:cNvPr id="139"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pt-BR"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05200"/>
            <a:ext cx="8229240" cy="858600"/>
          </a:xfrm>
          <a:prstGeom prst="rect">
            <a:avLst/>
          </a:prstGeom>
        </p:spPr>
        <p:txBody>
          <a:bodyPr lIns="0" tIns="0" rIns="0" bIns="0" anchor="ctr">
            <a:spAutoFit/>
          </a:bodyPr>
          <a:lstStyle/>
          <a:p>
            <a:pPr algn="ctr"/>
            <a:endParaRPr lang="pt-BR" sz="4400" b="0" strike="noStrike" spc="-1">
              <a:latin typeface="Arial"/>
            </a:endParaRPr>
          </a:p>
        </p:txBody>
      </p:sp>
      <p:sp>
        <p:nvSpPr>
          <p:cNvPr id="141"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pt-BR" sz="3200" b="0" strike="noStrike" spc="-1">
              <a:latin typeface="Arial"/>
            </a:endParaRPr>
          </a:p>
        </p:txBody>
      </p:sp>
      <p:sp>
        <p:nvSpPr>
          <p:cNvPr id="142"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pt-BR" sz="3200" b="0" strike="noStrike" spc="-1">
              <a:latin typeface="Arial"/>
            </a:endParaRPr>
          </a:p>
        </p:txBody>
      </p:sp>
      <p:sp>
        <p:nvSpPr>
          <p:cNvPr id="143"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pt-BR" sz="3200" b="0" strike="noStrike" spc="-1">
              <a:latin typeface="Arial"/>
            </a:endParaRPr>
          </a:p>
        </p:txBody>
      </p:sp>
      <p:sp>
        <p:nvSpPr>
          <p:cNvPr id="144"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pt-BR"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05200"/>
            <a:ext cx="8229240" cy="858600"/>
          </a:xfrm>
          <a:prstGeom prst="rect">
            <a:avLst/>
          </a:prstGeom>
        </p:spPr>
        <p:txBody>
          <a:bodyPr lIns="0" tIns="0" rIns="0" bIns="0" anchor="ctr">
            <a:spAutoFit/>
          </a:bodyPr>
          <a:lstStyle/>
          <a:p>
            <a:pPr algn="ctr"/>
            <a:endParaRPr lang="pt-BR" sz="4400" b="0" strike="noStrike" spc="-1">
              <a:latin typeface="Arial"/>
            </a:endParaRPr>
          </a:p>
        </p:txBody>
      </p:sp>
      <p:sp>
        <p:nvSpPr>
          <p:cNvPr id="146"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pt-BR" sz="3200" b="0" strike="noStrike" spc="-1">
              <a:latin typeface="Arial"/>
            </a:endParaRPr>
          </a:p>
        </p:txBody>
      </p:sp>
      <p:sp>
        <p:nvSpPr>
          <p:cNvPr id="147"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pt-BR" sz="3200" b="0" strike="noStrike" spc="-1">
              <a:latin typeface="Arial"/>
            </a:endParaRPr>
          </a:p>
        </p:txBody>
      </p:sp>
      <p:sp>
        <p:nvSpPr>
          <p:cNvPr id="148"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pt-BR" sz="3200" b="0" strike="noStrike" spc="-1">
              <a:latin typeface="Arial"/>
            </a:endParaRPr>
          </a:p>
        </p:txBody>
      </p:sp>
      <p:sp>
        <p:nvSpPr>
          <p:cNvPr id="149"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pt-BR" sz="3200" b="0" strike="noStrike" spc="-1">
              <a:latin typeface="Arial"/>
            </a:endParaRPr>
          </a:p>
        </p:txBody>
      </p:sp>
      <p:sp>
        <p:nvSpPr>
          <p:cNvPr id="150"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pt-BR" sz="3200" b="0" strike="noStrike" spc="-1">
              <a:latin typeface="Arial"/>
            </a:endParaRPr>
          </a:p>
        </p:txBody>
      </p:sp>
      <p:sp>
        <p:nvSpPr>
          <p:cNvPr id="151"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pt-BR" sz="3200" b="0" strike="noStrike" spc="-1">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808898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200"/>
            <a:ext cx="8229240" cy="858600"/>
          </a:xfrm>
          <a:prstGeom prst="rect">
            <a:avLst/>
          </a:prstGeom>
        </p:spPr>
        <p:txBody>
          <a:bodyPr lIns="0" tIns="0" rIns="0" bIns="0" anchor="ctr">
            <a:spAutoFit/>
          </a:bodyPr>
          <a:lstStyle/>
          <a:p>
            <a:pPr algn="ctr"/>
            <a:endParaRPr lang="pt-BR"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923928" y="2643759"/>
            <a:ext cx="5220072" cy="1080120"/>
          </a:xfrm>
          <a:prstGeom prst="rect">
            <a:avLst/>
          </a:prstGeom>
        </p:spPr>
        <p:txBody>
          <a:bodyPr anchor="ctr"/>
          <a:lstStyle>
            <a:lvl1pPr marL="0" indent="0" algn="l">
              <a:lnSpc>
                <a:spcPct val="100000"/>
              </a:lnSpc>
              <a:buNone/>
              <a:defRPr sz="3600" b="1" baseline="0">
                <a:solidFill>
                  <a:schemeClr val="tx1">
                    <a:lumMod val="75000"/>
                    <a:lumOff val="25000"/>
                  </a:schemeClr>
                </a:solidFill>
                <a:latin typeface="+mj-lt"/>
                <a:cs typeface="Arial" pitchFamily="34" charset="0"/>
              </a:defRPr>
            </a:lvl1pPr>
          </a:lstStyle>
          <a:p>
            <a:pPr lvl="0"/>
            <a:r>
              <a:rPr lang="en-US" altLang="ko-KR" sz="3600" dirty="0">
                <a:ea typeface="맑은 고딕" pitchFamily="50" charset="-127"/>
              </a:rPr>
              <a:t>FREE PPT TEMPLATES</a:t>
            </a:r>
            <a:endParaRPr lang="en-US" altLang="ko-KR" dirty="0"/>
          </a:p>
        </p:txBody>
      </p:sp>
      <p:sp>
        <p:nvSpPr>
          <p:cNvPr id="11" name="Text Placeholder 9"/>
          <p:cNvSpPr>
            <a:spLocks noGrp="1"/>
          </p:cNvSpPr>
          <p:nvPr>
            <p:ph type="body" sz="quarter" idx="11" hasCustomPrompt="1"/>
          </p:nvPr>
        </p:nvSpPr>
        <p:spPr>
          <a:xfrm>
            <a:off x="3923928" y="3723878"/>
            <a:ext cx="5219924" cy="504056"/>
          </a:xfrm>
          <a:prstGeom prst="rect">
            <a:avLst/>
          </a:prstGeom>
        </p:spPr>
        <p:txBody>
          <a:bodyPr anchor="ctr"/>
          <a:lstStyle>
            <a:lvl1pPr marL="0" indent="0" algn="l">
              <a:lnSpc>
                <a:spcPct val="100000"/>
              </a:lnSpc>
              <a:buNone/>
              <a:defRPr sz="1400" b="0" baseline="0">
                <a:solidFill>
                  <a:schemeClr val="tx1">
                    <a:lumMod val="75000"/>
                    <a:lumOff val="25000"/>
                  </a:schemeClr>
                </a:solidFill>
                <a:latin typeface="+mn-lt"/>
                <a:cs typeface="Arial" pitchFamily="34" charset="0"/>
              </a:defRPr>
            </a:lvl1pPr>
          </a:lstStyle>
          <a:p>
            <a:pPr lvl="0"/>
            <a:r>
              <a:rPr lang="en-US" altLang="ko-KR" dirty="0"/>
              <a:t>INSTERT THE TITLE OF YOUR </a:t>
            </a:r>
          </a:p>
          <a:p>
            <a:pPr lvl="0"/>
            <a:r>
              <a:rPr lang="en-US" altLang="ko-KR" dirty="0"/>
              <a:t>PRESENTATION HERE</a:t>
            </a:r>
            <a:endParaRPr lang="ko-KR" altLang="en-US" dirty="0"/>
          </a:p>
        </p:txBody>
      </p:sp>
    </p:spTree>
    <p:extLst>
      <p:ext uri="{BB962C8B-B14F-4D97-AF65-F5344CB8AC3E}">
        <p14:creationId xmlns:p14="http://schemas.microsoft.com/office/powerpoint/2010/main" val="182372056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946349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End Slide Layout">
    <p:spTree>
      <p:nvGrpSpPr>
        <p:cNvPr id="1" name=""/>
        <p:cNvGrpSpPr/>
        <p:nvPr/>
      </p:nvGrpSpPr>
      <p:grpSpPr>
        <a:xfrm>
          <a:off x="0" y="0"/>
          <a:ext cx="0" cy="0"/>
          <a:chOff x="0" y="0"/>
          <a:chExt cx="0" cy="0"/>
        </a:xfrm>
      </p:grpSpPr>
      <p:pic>
        <p:nvPicPr>
          <p:cNvPr id="18"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11707971">
            <a:off x="2873933" y="156273"/>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4527839">
            <a:off x="3005460" y="3443641"/>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7414606">
            <a:off x="1967898" y="2192112"/>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4162721" flipH="1">
            <a:off x="2110758" y="805096"/>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7864253" flipH="1">
            <a:off x="3934584" y="142673"/>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20164798">
            <a:off x="5618206" y="2384716"/>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17274931">
            <a:off x="5463158" y="736150"/>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729549">
            <a:off x="4788025" y="3370715"/>
            <a:ext cx="1587121" cy="151449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userDrawn="1"/>
        </p:nvGrpSpPr>
        <p:grpSpPr>
          <a:xfrm>
            <a:off x="2254581" y="248388"/>
            <a:ext cx="4634840" cy="4646724"/>
            <a:chOff x="1115616" y="1275607"/>
            <a:chExt cx="2585656" cy="2592286"/>
          </a:xfrm>
        </p:grpSpPr>
        <p:pic>
          <p:nvPicPr>
            <p:cNvPr id="5" name="Picture 2" descr="E:\002-KIMS BUSINESS\007-02-Googleslidesppt\02-GSppt-Contents-Kim\20170215\03-abs\item01-png.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5616" y="1275607"/>
              <a:ext cx="2585656" cy="2592286"/>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userDrawn="1"/>
          </p:nvSpPr>
          <p:spPr>
            <a:xfrm>
              <a:off x="1595313" y="1758619"/>
              <a:ext cx="1626263" cy="1626264"/>
            </a:xfrm>
            <a:prstGeom prst="ellipse">
              <a:avLst/>
            </a:prstGeom>
            <a:solidFill>
              <a:schemeClr val="bg1"/>
            </a:solidFill>
            <a:ln>
              <a:noFill/>
            </a:ln>
            <a:effectLst>
              <a:innerShdw blurRad="63500" dist="38100" dir="18900000">
                <a:prstClr val="black">
                  <a:alpha val="29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grpSp>
      <p:sp>
        <p:nvSpPr>
          <p:cNvPr id="10" name="Text Placeholder 9"/>
          <p:cNvSpPr>
            <a:spLocks noGrp="1"/>
          </p:cNvSpPr>
          <p:nvPr>
            <p:ph type="body" sz="quarter" idx="10" hasCustomPrompt="1"/>
          </p:nvPr>
        </p:nvSpPr>
        <p:spPr>
          <a:xfrm>
            <a:off x="3203849" y="2101603"/>
            <a:ext cx="2736303"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3203701" y="2677666"/>
            <a:ext cx="2736303" cy="432048"/>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a:t>
            </a:r>
          </a:p>
          <a:p>
            <a:pPr lvl="0"/>
            <a:r>
              <a:rPr lang="en-US" altLang="ko-KR" dirty="0"/>
              <a:t>of your subtitle Here</a:t>
            </a:r>
          </a:p>
        </p:txBody>
      </p:sp>
      <p:pic>
        <p:nvPicPr>
          <p:cNvPr id="2050"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 y="-22860"/>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E:\002-KIMS BUSINESS\007-02-Googleslidesppt\02-GSppt-Contents-Kim\20170215\03-abs\item02-png.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740352" y="3624792"/>
            <a:ext cx="1407408" cy="1518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2504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05200"/>
            <a:ext cx="8229240" cy="3981240"/>
          </a:xfrm>
          <a:prstGeom prst="rect">
            <a:avLst/>
          </a:prstGeom>
        </p:spPr>
        <p:txBody>
          <a:bodyPr lIns="0" tIns="0" rIns="0" bIns="0" anchor="ctr">
            <a:spAutoFit/>
          </a:bodyPr>
          <a:lstStyle/>
          <a:p>
            <a:pPr algn="ctr"/>
            <a:endParaRPr lang="pt-BR"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p:spPr>
        <p:txBody>
          <a:bodyPr lIns="0" tIns="0" rIns="0" bIns="0" anchor="ctr">
            <a:spAutoFit/>
          </a:bodyPr>
          <a:lstStyle/>
          <a:p>
            <a:pPr algn="ctr"/>
            <a:endParaRPr lang="pt-BR" sz="4400" b="0" strike="noStrike" spc="-1">
              <a:latin typeface="Arial"/>
            </a:endParaRPr>
          </a:p>
        </p:txBody>
      </p:sp>
      <p:sp>
        <p:nvSpPr>
          <p:cNvPr id="12"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pt-BR" sz="3200" b="0" strike="noStrike" spc="-1">
              <a:latin typeface="Arial"/>
            </a:endParaRPr>
          </a:p>
        </p:txBody>
      </p:sp>
      <p:sp>
        <p:nvSpPr>
          <p:cNvPr id="13"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pt-BR" sz="3200" b="0" strike="noStrike" spc="-1">
              <a:latin typeface="Arial"/>
            </a:endParaRPr>
          </a:p>
        </p:txBody>
      </p:sp>
      <p:sp>
        <p:nvSpPr>
          <p:cNvPr id="14"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pt-BR"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05200"/>
            <a:ext cx="8229240" cy="858600"/>
          </a:xfrm>
          <a:prstGeom prst="rect">
            <a:avLst/>
          </a:prstGeom>
        </p:spPr>
        <p:txBody>
          <a:bodyPr lIns="0" tIns="0" rIns="0" bIns="0" anchor="ctr">
            <a:spAutoFit/>
          </a:bodyPr>
          <a:lstStyle/>
          <a:p>
            <a:pPr algn="ctr"/>
            <a:endParaRPr lang="pt-BR" sz="4400" b="0" strike="noStrike" spc="-1">
              <a:latin typeface="Arial"/>
            </a:endParaRPr>
          </a:p>
        </p:txBody>
      </p:sp>
      <p:sp>
        <p:nvSpPr>
          <p:cNvPr id="16"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pt-BR" sz="3200" b="0" strike="noStrike" spc="-1">
              <a:latin typeface="Arial"/>
            </a:endParaRPr>
          </a:p>
        </p:txBody>
      </p:sp>
      <p:sp>
        <p:nvSpPr>
          <p:cNvPr id="17"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pt-BR" sz="3200" b="0" strike="noStrike" spc="-1">
              <a:latin typeface="Arial"/>
            </a:endParaRPr>
          </a:p>
        </p:txBody>
      </p:sp>
      <p:sp>
        <p:nvSpPr>
          <p:cNvPr id="18"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pt-BR"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05200"/>
            <a:ext cx="8229240" cy="858600"/>
          </a:xfrm>
          <a:prstGeom prst="rect">
            <a:avLst/>
          </a:prstGeom>
        </p:spPr>
        <p:txBody>
          <a:bodyPr lIns="0" tIns="0" rIns="0" bIns="0" anchor="ctr">
            <a:spAutoFit/>
          </a:bodyPr>
          <a:lstStyle/>
          <a:p>
            <a:pPr algn="ctr"/>
            <a:endParaRPr lang="pt-BR" sz="4400" b="0" strike="noStrike" spc="-1">
              <a:latin typeface="Arial"/>
            </a:endParaRPr>
          </a:p>
        </p:txBody>
      </p:sp>
      <p:sp>
        <p:nvSpPr>
          <p:cNvPr id="2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pt-BR" sz="3200" b="0" strike="noStrike" spc="-1">
              <a:latin typeface="Arial"/>
            </a:endParaRPr>
          </a:p>
        </p:txBody>
      </p:sp>
      <p:sp>
        <p:nvSpPr>
          <p:cNvPr id="21"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pt-BR" sz="3200" b="0" strike="noStrike" spc="-1">
              <a:latin typeface="Arial"/>
            </a:endParaRPr>
          </a:p>
        </p:txBody>
      </p:sp>
      <p:sp>
        <p:nvSpPr>
          <p:cNvPr id="22"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pt-BR"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3.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image" Target="../media/image4.jpeg"/><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theme" Target="../theme/theme4.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pt-BR" sz="4400" b="0" strike="noStrike" spc="-1">
                <a:latin typeface="Arial"/>
              </a:rPr>
              <a:t>Clique para editar o formato do texto do título</a:t>
            </a:r>
          </a:p>
        </p:txBody>
      </p:sp>
      <p:sp>
        <p:nvSpPr>
          <p:cNvPr id="3" name="PlaceHolder 2"/>
          <p:cNvSpPr>
            <a:spLocks noGrp="1"/>
          </p:cNvSpPr>
          <p:nvPr>
            <p:ph type="body"/>
          </p:nvPr>
        </p:nvSpPr>
        <p:spPr>
          <a:xfrm>
            <a:off x="457200" y="1203480"/>
            <a:ext cx="8229240" cy="2982960"/>
          </a:xfrm>
          <a:prstGeom prst="rect">
            <a:avLst/>
          </a:prstGeom>
        </p:spPr>
        <p:txBody>
          <a:bodyPr lIns="0" tIns="0" rIns="0" bIns="0">
            <a:normAutofit fontScale="88000"/>
          </a:bodyPr>
          <a:lstStyle/>
          <a:p>
            <a:pPr marL="432000" indent="-324000">
              <a:spcBef>
                <a:spcPts val="1417"/>
              </a:spcBef>
              <a:buClr>
                <a:srgbClr val="000000"/>
              </a:buClr>
              <a:buSzPct val="45000"/>
              <a:buFont typeface="Wingdings" charset="2"/>
              <a:buChar char=""/>
            </a:pPr>
            <a:r>
              <a:rPr lang="pt-BR" sz="3200" b="0" strike="noStrike" spc="-1">
                <a:latin typeface="Arial"/>
              </a:rPr>
              <a:t>Clique para editar o formato do texto da estrutura de tópicos</a:t>
            </a:r>
          </a:p>
          <a:p>
            <a:pPr marL="864000" lvl="1" indent="-324000">
              <a:spcBef>
                <a:spcPts val="1134"/>
              </a:spcBef>
              <a:buClr>
                <a:srgbClr val="000000"/>
              </a:buClr>
              <a:buSzPct val="75000"/>
              <a:buFont typeface="Symbol" charset="2"/>
              <a:buChar char=""/>
            </a:pPr>
            <a:r>
              <a:rPr lang="pt-BR" sz="2800" b="0" strike="noStrike" spc="-1">
                <a:latin typeface="Arial"/>
              </a:rPr>
              <a:t>2.º nível da estrutura de tópicos</a:t>
            </a:r>
          </a:p>
          <a:p>
            <a:pPr marL="1296000" lvl="2" indent="-288000">
              <a:spcBef>
                <a:spcPts val="850"/>
              </a:spcBef>
              <a:buClr>
                <a:srgbClr val="000000"/>
              </a:buClr>
              <a:buSzPct val="45000"/>
              <a:buFont typeface="Wingdings" charset="2"/>
              <a:buChar char=""/>
            </a:pPr>
            <a:r>
              <a:rPr lang="pt-BR" sz="2400" b="0" strike="noStrike" spc="-1">
                <a:latin typeface="Arial"/>
              </a:rPr>
              <a:t>3.º nível da estrutura de tópicos</a:t>
            </a:r>
          </a:p>
          <a:p>
            <a:pPr marL="1728000" lvl="3" indent="-216000">
              <a:spcBef>
                <a:spcPts val="567"/>
              </a:spcBef>
              <a:buClr>
                <a:srgbClr val="000000"/>
              </a:buClr>
              <a:buSzPct val="75000"/>
              <a:buFont typeface="Symbol" charset="2"/>
              <a:buChar char=""/>
            </a:pPr>
            <a:r>
              <a:rPr lang="pt-BR" sz="2000" b="0" strike="noStrike" spc="-1">
                <a:latin typeface="Arial"/>
              </a:rPr>
              <a:t>4.º nível da estrutura de tópicos</a:t>
            </a:r>
          </a:p>
          <a:p>
            <a:pPr marL="2160000" lvl="4" indent="-216000">
              <a:spcBef>
                <a:spcPts val="283"/>
              </a:spcBef>
              <a:buClr>
                <a:srgbClr val="000000"/>
              </a:buClr>
              <a:buSzPct val="45000"/>
              <a:buFont typeface="Wingdings" charset="2"/>
              <a:buChar char=""/>
            </a:pPr>
            <a:r>
              <a:rPr lang="pt-BR" sz="2000" b="0" strike="noStrike" spc="-1">
                <a:latin typeface="Arial"/>
              </a:rPr>
              <a:t>5.º nível da estrutura de tópicos</a:t>
            </a:r>
          </a:p>
          <a:p>
            <a:pPr marL="2592000" lvl="5" indent="-216000">
              <a:spcBef>
                <a:spcPts val="283"/>
              </a:spcBef>
              <a:buClr>
                <a:srgbClr val="000000"/>
              </a:buClr>
              <a:buSzPct val="45000"/>
              <a:buFont typeface="Wingdings" charset="2"/>
              <a:buChar char=""/>
            </a:pPr>
            <a:r>
              <a:rPr lang="pt-BR" sz="2000" b="0" strike="noStrike" spc="-1">
                <a:latin typeface="Arial"/>
              </a:rPr>
              <a:t>6.º nível da estrutura de tópicos</a:t>
            </a:r>
          </a:p>
          <a:p>
            <a:pPr marL="3024000" lvl="6" indent="-216000">
              <a:spcBef>
                <a:spcPts val="283"/>
              </a:spcBef>
              <a:buClr>
                <a:srgbClr val="000000"/>
              </a:buClr>
              <a:buSzPct val="45000"/>
              <a:buFont typeface="Wingdings" charset="2"/>
              <a:buChar char=""/>
            </a:pPr>
            <a:r>
              <a:rPr lang="pt-BR" sz="2000" b="0" strike="noStrike" spc="-1">
                <a:latin typeface="Arial"/>
              </a:rPr>
              <a:t>7.º nível da estrutura de tópicos</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pt-BR" sz="4400" b="0" strike="noStrike" spc="-1">
                <a:latin typeface="Arial"/>
              </a:rPr>
              <a:t>Clique para editar o formato do texto do título</a:t>
            </a:r>
          </a:p>
        </p:txBody>
      </p:sp>
      <p:sp>
        <p:nvSpPr>
          <p:cNvPr id="39" name="PlaceHolder 2"/>
          <p:cNvSpPr>
            <a:spLocks noGrp="1"/>
          </p:cNvSpPr>
          <p:nvPr>
            <p:ph type="body"/>
          </p:nvPr>
        </p:nvSpPr>
        <p:spPr>
          <a:xfrm>
            <a:off x="457200" y="1203480"/>
            <a:ext cx="8229240" cy="2982960"/>
          </a:xfrm>
          <a:prstGeom prst="rect">
            <a:avLst/>
          </a:prstGeom>
        </p:spPr>
        <p:txBody>
          <a:bodyPr lIns="0" tIns="0" rIns="0" bIns="0">
            <a:normAutofit fontScale="88000"/>
          </a:bodyPr>
          <a:lstStyle/>
          <a:p>
            <a:pPr marL="432000" indent="-324000">
              <a:spcBef>
                <a:spcPts val="1417"/>
              </a:spcBef>
              <a:buClr>
                <a:srgbClr val="000000"/>
              </a:buClr>
              <a:buSzPct val="45000"/>
              <a:buFont typeface="Wingdings" charset="2"/>
              <a:buChar char=""/>
            </a:pPr>
            <a:r>
              <a:rPr lang="pt-BR" sz="3200" b="0" strike="noStrike" spc="-1">
                <a:latin typeface="Arial"/>
              </a:rPr>
              <a:t>Clique para editar o formato do texto da estrutura de tópicos</a:t>
            </a:r>
          </a:p>
          <a:p>
            <a:pPr marL="864000" lvl="1" indent="-324000">
              <a:spcBef>
                <a:spcPts val="1134"/>
              </a:spcBef>
              <a:buClr>
                <a:srgbClr val="000000"/>
              </a:buClr>
              <a:buSzPct val="75000"/>
              <a:buFont typeface="Symbol" charset="2"/>
              <a:buChar char=""/>
            </a:pPr>
            <a:r>
              <a:rPr lang="pt-BR" sz="2800" b="0" strike="noStrike" spc="-1">
                <a:latin typeface="Arial"/>
              </a:rPr>
              <a:t>2.º nível da estrutura de tópicos</a:t>
            </a:r>
          </a:p>
          <a:p>
            <a:pPr marL="1296000" lvl="2" indent="-288000">
              <a:spcBef>
                <a:spcPts val="850"/>
              </a:spcBef>
              <a:buClr>
                <a:srgbClr val="000000"/>
              </a:buClr>
              <a:buSzPct val="45000"/>
              <a:buFont typeface="Wingdings" charset="2"/>
              <a:buChar char=""/>
            </a:pPr>
            <a:r>
              <a:rPr lang="pt-BR" sz="2400" b="0" strike="noStrike" spc="-1">
                <a:latin typeface="Arial"/>
              </a:rPr>
              <a:t>3.º nível da estrutura de tópicos</a:t>
            </a:r>
          </a:p>
          <a:p>
            <a:pPr marL="1728000" lvl="3" indent="-216000">
              <a:spcBef>
                <a:spcPts val="567"/>
              </a:spcBef>
              <a:buClr>
                <a:srgbClr val="000000"/>
              </a:buClr>
              <a:buSzPct val="75000"/>
              <a:buFont typeface="Symbol" charset="2"/>
              <a:buChar char=""/>
            </a:pPr>
            <a:r>
              <a:rPr lang="pt-BR" sz="2000" b="0" strike="noStrike" spc="-1">
                <a:latin typeface="Arial"/>
              </a:rPr>
              <a:t>4.º nível da estrutura de tópicos</a:t>
            </a:r>
          </a:p>
          <a:p>
            <a:pPr marL="2160000" lvl="4" indent="-216000">
              <a:spcBef>
                <a:spcPts val="283"/>
              </a:spcBef>
              <a:buClr>
                <a:srgbClr val="000000"/>
              </a:buClr>
              <a:buSzPct val="45000"/>
              <a:buFont typeface="Wingdings" charset="2"/>
              <a:buChar char=""/>
            </a:pPr>
            <a:r>
              <a:rPr lang="pt-BR" sz="2000" b="0" strike="noStrike" spc="-1">
                <a:latin typeface="Arial"/>
              </a:rPr>
              <a:t>5.º nível da estrutura de tópicos</a:t>
            </a:r>
          </a:p>
          <a:p>
            <a:pPr marL="2592000" lvl="5" indent="-216000">
              <a:spcBef>
                <a:spcPts val="283"/>
              </a:spcBef>
              <a:buClr>
                <a:srgbClr val="000000"/>
              </a:buClr>
              <a:buSzPct val="45000"/>
              <a:buFont typeface="Wingdings" charset="2"/>
              <a:buChar char=""/>
            </a:pPr>
            <a:r>
              <a:rPr lang="pt-BR" sz="2000" b="0" strike="noStrike" spc="-1">
                <a:latin typeface="Arial"/>
              </a:rPr>
              <a:t>6.º nível da estrutura de tópicos</a:t>
            </a:r>
          </a:p>
          <a:p>
            <a:pPr marL="3024000" lvl="6" indent="-216000">
              <a:spcBef>
                <a:spcPts val="283"/>
              </a:spcBef>
              <a:buClr>
                <a:srgbClr val="000000"/>
              </a:buClr>
              <a:buSzPct val="45000"/>
              <a:buFont typeface="Wingdings" charset="2"/>
              <a:buChar char=""/>
            </a:pPr>
            <a:r>
              <a:rPr lang="pt-BR" sz="2000" b="0" strike="noStrike" spc="-1">
                <a:latin typeface="Arial"/>
              </a:rPr>
              <a:t>7.º nível da estrutura de tópicos</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pt-BR" sz="4400" b="0" strike="noStrike" spc="-1">
                <a:latin typeface="Arial"/>
              </a:rPr>
              <a:t>Clique para editar o formato do texto do título</a:t>
            </a:r>
          </a:p>
        </p:txBody>
      </p:sp>
      <p:sp>
        <p:nvSpPr>
          <p:cNvPr id="77" name="PlaceHolder 2"/>
          <p:cNvSpPr>
            <a:spLocks noGrp="1"/>
          </p:cNvSpPr>
          <p:nvPr>
            <p:ph type="body"/>
          </p:nvPr>
        </p:nvSpPr>
        <p:spPr>
          <a:xfrm>
            <a:off x="457200" y="1203480"/>
            <a:ext cx="8229240" cy="2982960"/>
          </a:xfrm>
          <a:prstGeom prst="rect">
            <a:avLst/>
          </a:prstGeom>
        </p:spPr>
        <p:txBody>
          <a:bodyPr lIns="0" tIns="0" rIns="0" bIns="0">
            <a:normAutofit fontScale="88000"/>
          </a:bodyPr>
          <a:lstStyle/>
          <a:p>
            <a:pPr marL="432000" indent="-324000">
              <a:spcBef>
                <a:spcPts val="1417"/>
              </a:spcBef>
              <a:buClr>
                <a:srgbClr val="000000"/>
              </a:buClr>
              <a:buSzPct val="45000"/>
              <a:buFont typeface="Wingdings" charset="2"/>
              <a:buChar char=""/>
            </a:pPr>
            <a:r>
              <a:rPr lang="pt-BR" sz="3200" b="0" strike="noStrike" spc="-1">
                <a:latin typeface="Arial"/>
              </a:rPr>
              <a:t>Clique para editar o formato do texto da estrutura de tópicos</a:t>
            </a:r>
          </a:p>
          <a:p>
            <a:pPr marL="864000" lvl="1" indent="-324000">
              <a:spcBef>
                <a:spcPts val="1134"/>
              </a:spcBef>
              <a:buClr>
                <a:srgbClr val="000000"/>
              </a:buClr>
              <a:buSzPct val="75000"/>
              <a:buFont typeface="Symbol" charset="2"/>
              <a:buChar char=""/>
            </a:pPr>
            <a:r>
              <a:rPr lang="pt-BR" sz="2800" b="0" strike="noStrike" spc="-1">
                <a:latin typeface="Arial"/>
              </a:rPr>
              <a:t>2.º nível da estrutura de tópicos</a:t>
            </a:r>
          </a:p>
          <a:p>
            <a:pPr marL="1296000" lvl="2" indent="-288000">
              <a:spcBef>
                <a:spcPts val="850"/>
              </a:spcBef>
              <a:buClr>
                <a:srgbClr val="000000"/>
              </a:buClr>
              <a:buSzPct val="45000"/>
              <a:buFont typeface="Wingdings" charset="2"/>
              <a:buChar char=""/>
            </a:pPr>
            <a:r>
              <a:rPr lang="pt-BR" sz="2400" b="0" strike="noStrike" spc="-1">
                <a:latin typeface="Arial"/>
              </a:rPr>
              <a:t>3.º nível da estrutura de tópicos</a:t>
            </a:r>
          </a:p>
          <a:p>
            <a:pPr marL="1728000" lvl="3" indent="-216000">
              <a:spcBef>
                <a:spcPts val="567"/>
              </a:spcBef>
              <a:buClr>
                <a:srgbClr val="000000"/>
              </a:buClr>
              <a:buSzPct val="75000"/>
              <a:buFont typeface="Symbol" charset="2"/>
              <a:buChar char=""/>
            </a:pPr>
            <a:r>
              <a:rPr lang="pt-BR" sz="2000" b="0" strike="noStrike" spc="-1">
                <a:latin typeface="Arial"/>
              </a:rPr>
              <a:t>4.º nível da estrutura de tópicos</a:t>
            </a:r>
          </a:p>
          <a:p>
            <a:pPr marL="2160000" lvl="4" indent="-216000">
              <a:spcBef>
                <a:spcPts val="283"/>
              </a:spcBef>
              <a:buClr>
                <a:srgbClr val="000000"/>
              </a:buClr>
              <a:buSzPct val="45000"/>
              <a:buFont typeface="Wingdings" charset="2"/>
              <a:buChar char=""/>
            </a:pPr>
            <a:r>
              <a:rPr lang="pt-BR" sz="2000" b="0" strike="noStrike" spc="-1">
                <a:latin typeface="Arial"/>
              </a:rPr>
              <a:t>5.º nível da estrutura de tópicos</a:t>
            </a:r>
          </a:p>
          <a:p>
            <a:pPr marL="2592000" lvl="5" indent="-216000">
              <a:spcBef>
                <a:spcPts val="283"/>
              </a:spcBef>
              <a:buClr>
                <a:srgbClr val="000000"/>
              </a:buClr>
              <a:buSzPct val="45000"/>
              <a:buFont typeface="Wingdings" charset="2"/>
              <a:buChar char=""/>
            </a:pPr>
            <a:r>
              <a:rPr lang="pt-BR" sz="2000" b="0" strike="noStrike" spc="-1">
                <a:latin typeface="Arial"/>
              </a:rPr>
              <a:t>6.º nível da estrutura de tópicos</a:t>
            </a:r>
          </a:p>
          <a:p>
            <a:pPr marL="3024000" lvl="6" indent="-216000">
              <a:spcBef>
                <a:spcPts val="283"/>
              </a:spcBef>
              <a:buClr>
                <a:srgbClr val="000000"/>
              </a:buClr>
              <a:buSzPct val="45000"/>
              <a:buFont typeface="Wingdings" charset="2"/>
              <a:buChar char=""/>
            </a:pPr>
            <a:r>
              <a:rPr lang="pt-BR" sz="2000" b="0" strike="noStrike" spc="-1">
                <a:latin typeface="Arial"/>
              </a:rPr>
              <a:t>7.º nível da estrutura de tópicos</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0">
          <a:blip r:embed="rId18"/>
          <a:stretch>
            <a:fillRect/>
          </a:stretch>
        </a:blipFill>
        <a:effectLst/>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pt-BR" sz="4400" b="0" strike="noStrike" spc="-1">
                <a:latin typeface="Arial"/>
              </a:rPr>
              <a:t>Clique para editar o formato do texto do título</a:t>
            </a:r>
          </a:p>
        </p:txBody>
      </p:sp>
      <p:sp>
        <p:nvSpPr>
          <p:cNvPr id="115" name="PlaceHolder 2"/>
          <p:cNvSpPr>
            <a:spLocks noGrp="1"/>
          </p:cNvSpPr>
          <p:nvPr>
            <p:ph type="body"/>
          </p:nvPr>
        </p:nvSpPr>
        <p:spPr>
          <a:xfrm>
            <a:off x="457200" y="1203480"/>
            <a:ext cx="8229240" cy="2982960"/>
          </a:xfrm>
          <a:prstGeom prst="rect">
            <a:avLst/>
          </a:prstGeom>
        </p:spPr>
        <p:txBody>
          <a:bodyPr lIns="0" tIns="0" rIns="0" bIns="0">
            <a:normAutofit fontScale="88000"/>
          </a:bodyPr>
          <a:lstStyle/>
          <a:p>
            <a:pPr marL="432000" indent="-324000">
              <a:spcBef>
                <a:spcPts val="1417"/>
              </a:spcBef>
              <a:buClr>
                <a:srgbClr val="000000"/>
              </a:buClr>
              <a:buSzPct val="45000"/>
              <a:buFont typeface="Wingdings" charset="2"/>
              <a:buChar char=""/>
            </a:pPr>
            <a:r>
              <a:rPr lang="pt-BR" sz="3200" b="0" strike="noStrike" spc="-1">
                <a:latin typeface="Arial"/>
              </a:rPr>
              <a:t>Clique para editar o formato do texto da estrutura de tópicos</a:t>
            </a:r>
          </a:p>
          <a:p>
            <a:pPr marL="864000" lvl="1" indent="-324000">
              <a:spcBef>
                <a:spcPts val="1134"/>
              </a:spcBef>
              <a:buClr>
                <a:srgbClr val="000000"/>
              </a:buClr>
              <a:buSzPct val="75000"/>
              <a:buFont typeface="Symbol" charset="2"/>
              <a:buChar char=""/>
            </a:pPr>
            <a:r>
              <a:rPr lang="pt-BR" sz="2800" b="0" strike="noStrike" spc="-1">
                <a:latin typeface="Arial"/>
              </a:rPr>
              <a:t>2.º nível da estrutura de tópicos</a:t>
            </a:r>
          </a:p>
          <a:p>
            <a:pPr marL="1296000" lvl="2" indent="-288000">
              <a:spcBef>
                <a:spcPts val="850"/>
              </a:spcBef>
              <a:buClr>
                <a:srgbClr val="000000"/>
              </a:buClr>
              <a:buSzPct val="45000"/>
              <a:buFont typeface="Wingdings" charset="2"/>
              <a:buChar char=""/>
            </a:pPr>
            <a:r>
              <a:rPr lang="pt-BR" sz="2400" b="0" strike="noStrike" spc="-1">
                <a:latin typeface="Arial"/>
              </a:rPr>
              <a:t>3.º nível da estrutura de tópicos</a:t>
            </a:r>
          </a:p>
          <a:p>
            <a:pPr marL="1728000" lvl="3" indent="-216000">
              <a:spcBef>
                <a:spcPts val="567"/>
              </a:spcBef>
              <a:buClr>
                <a:srgbClr val="000000"/>
              </a:buClr>
              <a:buSzPct val="75000"/>
              <a:buFont typeface="Symbol" charset="2"/>
              <a:buChar char=""/>
            </a:pPr>
            <a:r>
              <a:rPr lang="pt-BR" sz="2000" b="0" strike="noStrike" spc="-1">
                <a:latin typeface="Arial"/>
              </a:rPr>
              <a:t>4.º nível da estrutura de tópicos</a:t>
            </a:r>
          </a:p>
          <a:p>
            <a:pPr marL="2160000" lvl="4" indent="-216000">
              <a:spcBef>
                <a:spcPts val="283"/>
              </a:spcBef>
              <a:buClr>
                <a:srgbClr val="000000"/>
              </a:buClr>
              <a:buSzPct val="45000"/>
              <a:buFont typeface="Wingdings" charset="2"/>
              <a:buChar char=""/>
            </a:pPr>
            <a:r>
              <a:rPr lang="pt-BR" sz="2000" b="0" strike="noStrike" spc="-1">
                <a:latin typeface="Arial"/>
              </a:rPr>
              <a:t>5.º nível da estrutura de tópicos</a:t>
            </a:r>
          </a:p>
          <a:p>
            <a:pPr marL="2592000" lvl="5" indent="-216000">
              <a:spcBef>
                <a:spcPts val="283"/>
              </a:spcBef>
              <a:buClr>
                <a:srgbClr val="000000"/>
              </a:buClr>
              <a:buSzPct val="45000"/>
              <a:buFont typeface="Wingdings" charset="2"/>
              <a:buChar char=""/>
            </a:pPr>
            <a:r>
              <a:rPr lang="pt-BR" sz="2000" b="0" strike="noStrike" spc="-1">
                <a:latin typeface="Arial"/>
              </a:rPr>
              <a:t>6.º nível da estrutura de tópicos</a:t>
            </a:r>
          </a:p>
          <a:p>
            <a:pPr marL="3024000" lvl="6" indent="-216000">
              <a:spcBef>
                <a:spcPts val="283"/>
              </a:spcBef>
              <a:buClr>
                <a:srgbClr val="000000"/>
              </a:buClr>
              <a:buSzPct val="45000"/>
              <a:buFont typeface="Wingdings" charset="2"/>
              <a:buChar char=""/>
            </a:pPr>
            <a:r>
              <a:rPr lang="pt-BR" sz="2000" b="0" strike="noStrike" spc="-1">
                <a:latin typeface="Arial"/>
              </a:rPr>
              <a:t>7.º nível da estrutura de tópicos</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13" r:id="rId13"/>
    <p:sldLayoutId id="2147483715" r:id="rId14"/>
    <p:sldLayoutId id="2147483716" r:id="rId15"/>
    <p:sldLayoutId id="2147483717"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5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0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9.xml"/></Relationships>
</file>

<file path=ppt/slides/_rels/slide10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9.xml"/></Relationships>
</file>

<file path=ppt/slides/_rels/slide1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9.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9.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9.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9.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9.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9.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9.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9.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9.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9.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9.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9.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9.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9.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9.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9.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60.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49.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9.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9.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9.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9.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4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eg"/></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9.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9.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9.xml"/></Relationships>
</file>

<file path=ppt/slides/_rels/slide18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9.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4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9.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9.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49.xml"/><Relationship Id="rId4" Type="http://schemas.openxmlformats.org/officeDocument/2006/relationships/image" Target="../media/image26.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9.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9.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9.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9.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9.xml"/></Relationships>
</file>

<file path=ppt/slides/_rels/slide20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9.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49.xml"/><Relationship Id="rId4" Type="http://schemas.openxmlformats.org/officeDocument/2006/relationships/image" Target="../media/image28.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9.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49.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9.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9.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9.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9.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9.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9.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9.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9.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49.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9.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9.xml"/></Relationships>
</file>

<file path=ppt/slides/_rels/slide23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9.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7.xml"/><Relationship Id="rId4" Type="http://schemas.microsoft.com/office/2007/relationships/hdphoto" Target="../media/hdphoto1.wdp"/></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3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7.png"/><Relationship Id="rId1" Type="http://schemas.openxmlformats.org/officeDocument/2006/relationships/slideLayout" Target="../slideLayouts/slideLayout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0.png"/><Relationship Id="rId1" Type="http://schemas.openxmlformats.org/officeDocument/2006/relationships/slideLayout" Target="../slideLayouts/slideLayout3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49.xml"/><Relationship Id="rId4" Type="http://schemas.openxmlformats.org/officeDocument/2006/relationships/image" Target="../media/image32.png"/></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9.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49.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9.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9.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9.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9.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9.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9.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9.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9.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49.xml"/><Relationship Id="rId4" Type="http://schemas.openxmlformats.org/officeDocument/2006/relationships/image" Target="../media/image35.png"/></Relationships>
</file>

<file path=ppt/slides/_rels/slide2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9.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49.xml"/><Relationship Id="rId4" Type="http://schemas.openxmlformats.org/officeDocument/2006/relationships/image" Target="../media/image37.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7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9.xml"/></Relationships>
</file>

<file path=ppt/slides/_rels/slide276.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9.xml"/></Relationships>
</file>

<file path=ppt/slides/_rels/slide7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fontScale="95500"/>
          </a:bodyPr>
          <a:lstStyle/>
          <a:p>
            <a:pPr lvl="0"/>
            <a:r>
              <a:rPr lang="en-US" altLang="ko-KR" dirty="0" err="1" smtClean="0"/>
              <a:t>Gerações</a:t>
            </a:r>
            <a:endParaRPr lang="en-US" altLang="ko-KR" dirty="0"/>
          </a:p>
        </p:txBody>
      </p:sp>
      <p:sp>
        <p:nvSpPr>
          <p:cNvPr id="4" name="Text Placeholder 3"/>
          <p:cNvSpPr>
            <a:spLocks noGrp="1"/>
          </p:cNvSpPr>
          <p:nvPr>
            <p:ph type="body" sz="quarter" idx="11"/>
          </p:nvPr>
        </p:nvSpPr>
        <p:spPr/>
        <p:txBody>
          <a:bodyPr>
            <a:normAutofit fontScale="95500"/>
          </a:bodyPr>
          <a:lstStyle/>
          <a:p>
            <a:pPr fontAlgn="auto">
              <a:spcBef>
                <a:spcPts val="0"/>
              </a:spcBef>
              <a:spcAft>
                <a:spcPts val="0"/>
              </a:spcAft>
              <a:defRPr/>
            </a:pPr>
            <a:r>
              <a:rPr lang="en-US" altLang="ko-KR" b="1" dirty="0" err="1" smtClean="0"/>
              <a:t>Turmas</a:t>
            </a:r>
            <a:r>
              <a:rPr lang="en-US" altLang="ko-KR" b="1" dirty="0" smtClean="0"/>
              <a:t> 2019</a:t>
            </a:r>
            <a:endParaRPr lang="en-US" altLang="ko-KR" b="1" dirty="0"/>
          </a:p>
        </p:txBody>
      </p:sp>
      <p:grpSp>
        <p:nvGrpSpPr>
          <p:cNvPr id="6" name="Group 5"/>
          <p:cNvGrpSpPr/>
          <p:nvPr/>
        </p:nvGrpSpPr>
        <p:grpSpPr>
          <a:xfrm>
            <a:off x="3650519" y="2738626"/>
            <a:ext cx="129393" cy="1440160"/>
            <a:chOff x="3424672" y="2643758"/>
            <a:chExt cx="283232" cy="1584176"/>
          </a:xfrm>
        </p:grpSpPr>
        <p:sp>
          <p:nvSpPr>
            <p:cNvPr id="7" name="Rectangle 6"/>
            <p:cNvSpPr/>
            <p:nvPr userDrawn="1"/>
          </p:nvSpPr>
          <p:spPr>
            <a:xfrm>
              <a:off x="3635896" y="2643758"/>
              <a:ext cx="72008" cy="15841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ectangle 7"/>
            <p:cNvSpPr/>
            <p:nvPr userDrawn="1"/>
          </p:nvSpPr>
          <p:spPr>
            <a:xfrm>
              <a:off x="3565490" y="2643758"/>
              <a:ext cx="72007" cy="15841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ectangle 8"/>
            <p:cNvSpPr/>
            <p:nvPr userDrawn="1"/>
          </p:nvSpPr>
          <p:spPr>
            <a:xfrm>
              <a:off x="3495081" y="2643758"/>
              <a:ext cx="72007" cy="15841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9"/>
            <p:cNvSpPr/>
            <p:nvPr userDrawn="1"/>
          </p:nvSpPr>
          <p:spPr>
            <a:xfrm>
              <a:off x="3424672" y="2643758"/>
              <a:ext cx="72008" cy="15841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 name="Imagem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92280" y="2427734"/>
            <a:ext cx="1790454" cy="1942988"/>
          </a:xfrm>
          <a:prstGeom prst="rect">
            <a:avLst/>
          </a:prstGeom>
        </p:spPr>
      </p:pic>
    </p:spTree>
    <p:extLst>
      <p:ext uri="{BB962C8B-B14F-4D97-AF65-F5344CB8AC3E}">
        <p14:creationId xmlns:p14="http://schemas.microsoft.com/office/powerpoint/2010/main" val="35585164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323528" y="1491630"/>
            <a:ext cx="8424936" cy="1477328"/>
          </a:xfrm>
          <a:prstGeom prst="rect">
            <a:avLst/>
          </a:prstGeom>
          <a:noFill/>
        </p:spPr>
        <p:txBody>
          <a:bodyPr wrap="square" rtlCol="0">
            <a:spAutoFit/>
          </a:bodyPr>
          <a:lstStyle/>
          <a:p>
            <a:pPr lvl="0" algn="just">
              <a:spcAft>
                <a:spcPts val="0"/>
              </a:spcAft>
            </a:pPr>
            <a:r>
              <a:rPr lang="pt-BR" b="1" dirty="0">
                <a:solidFill>
                  <a:schemeClr val="tx1">
                    <a:lumMod val="75000"/>
                    <a:lumOff val="25000"/>
                  </a:schemeClr>
                </a:solidFill>
                <a:cs typeface="Arial" pitchFamily="34" charset="0"/>
              </a:rPr>
              <a:t>Módulo </a:t>
            </a:r>
            <a:r>
              <a:rPr lang="pt-BR" b="1" dirty="0" smtClean="0">
                <a:solidFill>
                  <a:schemeClr val="tx1">
                    <a:lumMod val="75000"/>
                    <a:lumOff val="25000"/>
                  </a:schemeClr>
                </a:solidFill>
                <a:cs typeface="Arial" pitchFamily="34" charset="0"/>
              </a:rPr>
              <a:t>07: Atividades </a:t>
            </a:r>
            <a:r>
              <a:rPr lang="pt-BR" b="1" dirty="0">
                <a:solidFill>
                  <a:schemeClr val="tx1">
                    <a:lumMod val="75000"/>
                    <a:lumOff val="25000"/>
                  </a:schemeClr>
                </a:solidFill>
                <a:cs typeface="Arial" pitchFamily="34" charset="0"/>
              </a:rPr>
              <a:t>físicas/ Recreativas</a:t>
            </a:r>
          </a:p>
          <a:p>
            <a:pPr marL="342900" lvl="0" indent="-342900" algn="just">
              <a:spcAft>
                <a:spcPts val="0"/>
              </a:spcAft>
              <a:buFont typeface="Courier New" panose="02070309020205020404" pitchFamily="49" charset="0"/>
              <a:buChar char="o"/>
            </a:pPr>
            <a:r>
              <a:rPr lang="pt-BR" dirty="0" smtClean="0">
                <a:solidFill>
                  <a:schemeClr val="tx1">
                    <a:lumMod val="75000"/>
                    <a:lumOff val="25000"/>
                  </a:schemeClr>
                </a:solidFill>
                <a:cs typeface="Arial" pitchFamily="34" charset="0"/>
              </a:rPr>
              <a:t>Gerenciamento: exercícios físicos, </a:t>
            </a:r>
            <a:r>
              <a:rPr lang="pt-BR" dirty="0">
                <a:solidFill>
                  <a:schemeClr val="tx1">
                    <a:lumMod val="75000"/>
                    <a:lumOff val="25000"/>
                  </a:schemeClr>
                </a:solidFill>
                <a:cs typeface="Arial" pitchFamily="34" charset="0"/>
              </a:rPr>
              <a:t>atividades </a:t>
            </a:r>
            <a:r>
              <a:rPr lang="pt-BR" dirty="0" smtClean="0">
                <a:solidFill>
                  <a:schemeClr val="tx1">
                    <a:lumMod val="75000"/>
                    <a:lumOff val="25000"/>
                  </a:schemeClr>
                </a:solidFill>
                <a:cs typeface="Arial" pitchFamily="34" charset="0"/>
              </a:rPr>
              <a:t>recreativas, </a:t>
            </a:r>
            <a:r>
              <a:rPr lang="pt-BR" dirty="0">
                <a:solidFill>
                  <a:schemeClr val="tx1">
                    <a:lumMod val="75000"/>
                    <a:lumOff val="25000"/>
                  </a:schemeClr>
                </a:solidFill>
                <a:cs typeface="Arial" pitchFamily="34" charset="0"/>
              </a:rPr>
              <a:t>treinamento esportivo por idoso </a:t>
            </a:r>
            <a:r>
              <a:rPr lang="pt-BR" dirty="0" smtClean="0">
                <a:solidFill>
                  <a:schemeClr val="tx1">
                    <a:lumMod val="75000"/>
                    <a:lumOff val="25000"/>
                  </a:schemeClr>
                </a:solidFill>
                <a:cs typeface="Arial" pitchFamily="34" charset="0"/>
              </a:rPr>
              <a:t>, plano </a:t>
            </a:r>
            <a:r>
              <a:rPr lang="pt-BR" dirty="0">
                <a:solidFill>
                  <a:schemeClr val="tx1">
                    <a:lumMod val="75000"/>
                    <a:lumOff val="25000"/>
                  </a:schemeClr>
                </a:solidFill>
                <a:cs typeface="Arial" pitchFamily="34" charset="0"/>
              </a:rPr>
              <a:t>mensal de atividades </a:t>
            </a:r>
            <a:r>
              <a:rPr lang="pt-BR" dirty="0" smtClean="0">
                <a:solidFill>
                  <a:schemeClr val="tx1">
                    <a:lumMod val="75000"/>
                    <a:lumOff val="25000"/>
                  </a:schemeClr>
                </a:solidFill>
                <a:cs typeface="Arial" pitchFamily="34" charset="0"/>
              </a:rPr>
              <a:t>recreativas em grupo;</a:t>
            </a:r>
            <a:endParaRPr lang="pt-BR" dirty="0">
              <a:solidFill>
                <a:schemeClr val="tx1">
                  <a:lumMod val="75000"/>
                  <a:lumOff val="25000"/>
                </a:schemeClr>
              </a:solidFill>
              <a:cs typeface="Arial" pitchFamily="34" charset="0"/>
            </a:endParaRPr>
          </a:p>
          <a:p>
            <a:pPr marL="342900" lvl="0" indent="-342900" algn="just">
              <a:spcAft>
                <a:spcPts val="0"/>
              </a:spcAft>
              <a:buFont typeface="Courier New" panose="02070309020205020404" pitchFamily="49" charset="0"/>
              <a:buChar char="o"/>
            </a:pPr>
            <a:r>
              <a:rPr lang="pt-BR" dirty="0" smtClean="0">
                <a:solidFill>
                  <a:schemeClr val="tx1">
                    <a:lumMod val="75000"/>
                    <a:lumOff val="25000"/>
                  </a:schemeClr>
                </a:solidFill>
                <a:cs typeface="Arial" pitchFamily="34" charset="0"/>
              </a:rPr>
              <a:t>Registro: </a:t>
            </a:r>
            <a:r>
              <a:rPr lang="pt-BR" dirty="0">
                <a:solidFill>
                  <a:schemeClr val="tx1">
                    <a:lumMod val="75000"/>
                    <a:lumOff val="25000"/>
                  </a:schemeClr>
                </a:solidFill>
                <a:cs typeface="Arial" pitchFamily="34" charset="0"/>
              </a:rPr>
              <a:t>c</a:t>
            </a:r>
            <a:r>
              <a:rPr lang="pt-BR" dirty="0" smtClean="0">
                <a:solidFill>
                  <a:schemeClr val="tx1">
                    <a:lumMod val="75000"/>
                    <a:lumOff val="25000"/>
                  </a:schemeClr>
                </a:solidFill>
                <a:cs typeface="Arial" pitchFamily="34" charset="0"/>
              </a:rPr>
              <a:t>onsultas </a:t>
            </a:r>
            <a:r>
              <a:rPr lang="pt-BR" dirty="0">
                <a:solidFill>
                  <a:schemeClr val="tx1">
                    <a:lumMod val="75000"/>
                    <a:lumOff val="25000"/>
                  </a:schemeClr>
                </a:solidFill>
                <a:cs typeface="Arial" pitchFamily="34" charset="0"/>
              </a:rPr>
              <a:t>periódicas físicas por </a:t>
            </a:r>
            <a:r>
              <a:rPr lang="pt-BR" dirty="0" smtClean="0">
                <a:solidFill>
                  <a:schemeClr val="tx1">
                    <a:lumMod val="75000"/>
                    <a:lumOff val="25000"/>
                  </a:schemeClr>
                </a:solidFill>
                <a:cs typeface="Arial" pitchFamily="34" charset="0"/>
              </a:rPr>
              <a:t>idosos</a:t>
            </a:r>
            <a:r>
              <a:rPr lang="pt-BR" dirty="0">
                <a:solidFill>
                  <a:schemeClr val="tx1">
                    <a:lumMod val="75000"/>
                    <a:lumOff val="25000"/>
                  </a:schemeClr>
                </a:solidFill>
                <a:cs typeface="Arial" pitchFamily="34" charset="0"/>
              </a:rPr>
              <a:t>,</a:t>
            </a:r>
            <a:r>
              <a:rPr lang="pt-BR" dirty="0" smtClean="0">
                <a:solidFill>
                  <a:schemeClr val="tx1">
                    <a:lumMod val="75000"/>
                    <a:lumOff val="25000"/>
                  </a:schemeClr>
                </a:solidFill>
                <a:cs typeface="Arial" pitchFamily="34" charset="0"/>
              </a:rPr>
              <a:t> participação </a:t>
            </a:r>
            <a:r>
              <a:rPr lang="pt-BR" dirty="0">
                <a:solidFill>
                  <a:schemeClr val="tx1">
                    <a:lumMod val="75000"/>
                    <a:lumOff val="25000"/>
                  </a:schemeClr>
                </a:solidFill>
                <a:cs typeface="Arial" pitchFamily="34" charset="0"/>
              </a:rPr>
              <a:t>dos idosos em atividades </a:t>
            </a:r>
            <a:r>
              <a:rPr lang="pt-BR" dirty="0" smtClean="0">
                <a:solidFill>
                  <a:schemeClr val="tx1">
                    <a:lumMod val="75000"/>
                    <a:lumOff val="25000"/>
                  </a:schemeClr>
                </a:solidFill>
                <a:cs typeface="Arial" pitchFamily="34" charset="0"/>
              </a:rPr>
              <a:t>recreativas</a:t>
            </a:r>
            <a:endParaRPr lang="pt-BR" sz="1600" dirty="0">
              <a:solidFill>
                <a:schemeClr val="tx1">
                  <a:lumMod val="75000"/>
                  <a:lumOff val="25000"/>
                </a:schemeClr>
              </a:solidFill>
              <a:cs typeface="Arial" pitchFamily="34" charset="0"/>
            </a:endParaRPr>
          </a:p>
        </p:txBody>
      </p:sp>
      <p:sp>
        <p:nvSpPr>
          <p:cNvPr id="5" name="Espaço Reservado para Texto 1"/>
          <p:cNvSpPr>
            <a:spLocks noGrp="1"/>
          </p:cNvSpPr>
          <p:nvPr>
            <p:ph type="body" sz="quarter" idx="10"/>
          </p:nvPr>
        </p:nvSpPr>
        <p:spPr>
          <a:xfrm>
            <a:off x="849804" y="524615"/>
            <a:ext cx="7372383" cy="360040"/>
          </a:xfrm>
        </p:spPr>
        <p:txBody>
          <a:bodyPr>
            <a:noAutofit/>
          </a:bodyPr>
          <a:lstStyle/>
          <a:p>
            <a:r>
              <a:rPr lang="pt-BR" dirty="0"/>
              <a:t>Necessidades que </a:t>
            </a:r>
            <a:r>
              <a:rPr lang="pt-BR" dirty="0" smtClean="0"/>
              <a:t>o projeto </a:t>
            </a:r>
            <a:r>
              <a:rPr lang="pt-BR" dirty="0"/>
              <a:t>deve </a:t>
            </a:r>
            <a:r>
              <a:rPr lang="pt-BR" dirty="0" smtClean="0"/>
              <a:t>atender </a:t>
            </a:r>
            <a:endParaRPr lang="pt-BR" dirty="0"/>
          </a:p>
        </p:txBody>
      </p:sp>
    </p:spTree>
    <p:extLst>
      <p:ext uri="{BB962C8B-B14F-4D97-AF65-F5344CB8AC3E}">
        <p14:creationId xmlns:p14="http://schemas.microsoft.com/office/powerpoint/2010/main" val="165551771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a 4"/>
          <p:cNvGraphicFramePr>
            <a:graphicFrameLocks noGrp="1"/>
          </p:cNvGraphicFramePr>
          <p:nvPr>
            <p:extLst/>
          </p:nvPr>
        </p:nvGraphicFramePr>
        <p:xfrm>
          <a:off x="58916" y="1267873"/>
          <a:ext cx="9085084" cy="2649659"/>
        </p:xfrm>
        <a:graphic>
          <a:graphicData uri="http://schemas.openxmlformats.org/drawingml/2006/table">
            <a:tbl>
              <a:tblPr firstRow="1" bandRow="1">
                <a:tableStyleId>{5C22544A-7EE6-4342-B048-85BDC9FD1C3A}</a:tableStyleId>
              </a:tblPr>
              <a:tblGrid>
                <a:gridCol w="3110894">
                  <a:extLst>
                    <a:ext uri="{9D8B030D-6E8A-4147-A177-3AD203B41FA5}">
                      <a16:colId xmlns="" xmlns:a16="http://schemas.microsoft.com/office/drawing/2014/main" val="20000"/>
                    </a:ext>
                  </a:extLst>
                </a:gridCol>
                <a:gridCol w="2945828">
                  <a:extLst>
                    <a:ext uri="{9D8B030D-6E8A-4147-A177-3AD203B41FA5}">
                      <a16:colId xmlns="" xmlns:a16="http://schemas.microsoft.com/office/drawing/2014/main" val="20001"/>
                    </a:ext>
                  </a:extLst>
                </a:gridCol>
                <a:gridCol w="3028362">
                  <a:extLst>
                    <a:ext uri="{9D8B030D-6E8A-4147-A177-3AD203B41FA5}">
                      <a16:colId xmlns="" xmlns:a16="http://schemas.microsoft.com/office/drawing/2014/main" val="20002"/>
                    </a:ext>
                  </a:extLst>
                </a:gridCol>
              </a:tblGrid>
              <a:tr h="518396">
                <a:tc>
                  <a:txBody>
                    <a:bodyPr/>
                    <a:lstStyle/>
                    <a:p>
                      <a:r>
                        <a:rPr lang="pt-BR" sz="1600" dirty="0"/>
                        <a:t>Nome</a:t>
                      </a:r>
                      <a:endParaRPr lang="pt-BR" sz="1600" dirty="0">
                        <a:latin typeface="Arial" panose="020B0604020202020204" pitchFamily="34" charset="0"/>
                        <a:cs typeface="Arial" panose="020B0604020202020204" pitchFamily="34" charset="0"/>
                      </a:endParaRPr>
                    </a:p>
                  </a:txBody>
                  <a:tcPr marL="121920" marR="121920" marT="60960" marB="60960"/>
                </a:tc>
                <a:tc>
                  <a:txBody>
                    <a:bodyPr/>
                    <a:lstStyle/>
                    <a:p>
                      <a:r>
                        <a:rPr lang="pt-BR" sz="1600" dirty="0"/>
                        <a:t>Descrição</a:t>
                      </a:r>
                      <a:endParaRPr lang="pt-BR" sz="1600" dirty="0">
                        <a:latin typeface="Arial" panose="020B0604020202020204" pitchFamily="34" charset="0"/>
                        <a:cs typeface="Arial" panose="020B0604020202020204" pitchFamily="34" charset="0"/>
                      </a:endParaRPr>
                    </a:p>
                  </a:txBody>
                  <a:tcPr marL="121920" marR="121920" marT="60960" marB="60960"/>
                </a:tc>
                <a:tc>
                  <a:txBody>
                    <a:bodyPr/>
                    <a:lstStyle/>
                    <a:p>
                      <a:r>
                        <a:rPr lang="pt-BR" sz="1600" dirty="0"/>
                        <a:t>Responsabilidades</a:t>
                      </a:r>
                      <a:endParaRPr lang="pt-BR" sz="1600" dirty="0">
                        <a:latin typeface="Arial" panose="020B0604020202020204" pitchFamily="34" charset="0"/>
                        <a:cs typeface="Arial" panose="020B0604020202020204" pitchFamily="34" charset="0"/>
                      </a:endParaRPr>
                    </a:p>
                  </a:txBody>
                  <a:tcPr marL="121920" marR="121920" marT="60960" marB="60960"/>
                </a:tc>
                <a:extLst>
                  <a:ext uri="{0D108BD9-81ED-4DB2-BD59-A6C34878D82A}">
                    <a16:rowId xmlns="" xmlns:a16="http://schemas.microsoft.com/office/drawing/2014/main" val="10000"/>
                  </a:ext>
                </a:extLst>
              </a:tr>
              <a:tr h="2131263">
                <a:tc>
                  <a:txBody>
                    <a:bodyPr/>
                    <a:lstStyle/>
                    <a:p>
                      <a:pPr algn="just">
                        <a:lnSpc>
                          <a:spcPct val="100000"/>
                        </a:lnSpc>
                        <a:spcAft>
                          <a:spcPts val="600"/>
                        </a:spcAft>
                        <a:tabLst>
                          <a:tab pos="342900" algn="l"/>
                          <a:tab pos="800100" algn="l"/>
                        </a:tabLst>
                      </a:pPr>
                      <a:r>
                        <a:rPr lang="pt-BR" sz="1600" b="0" dirty="0">
                          <a:effectLst/>
                          <a:latin typeface="+mj-lt"/>
                          <a:ea typeface="Times New Roman" panose="02020603050405020304" pitchFamily="18" charset="0"/>
                          <a:cs typeface="TimesNewRomanPSMT"/>
                        </a:rPr>
                        <a:t>Equipe de limpeza</a:t>
                      </a:r>
                      <a:endParaRPr lang="pt-BR" sz="1600" b="0" dirty="0">
                        <a:effectLst/>
                        <a:latin typeface="+mj-lt"/>
                        <a:ea typeface="Times New Roman" panose="02020603050405020304" pitchFamily="18" charset="0"/>
                      </a:endParaRPr>
                    </a:p>
                  </a:txBody>
                  <a:tcPr marL="68580" marR="68580" marT="0" marB="0"/>
                </a:tc>
                <a:tc>
                  <a:txBody>
                    <a:bodyPr/>
                    <a:lstStyle/>
                    <a:p>
                      <a:pPr>
                        <a:lnSpc>
                          <a:spcPct val="100000"/>
                        </a:lnSpc>
                        <a:spcAft>
                          <a:spcPts val="600"/>
                        </a:spcAft>
                      </a:pPr>
                      <a:r>
                        <a:rPr lang="pt-BR" sz="1600" b="0" dirty="0">
                          <a:effectLst/>
                          <a:latin typeface="+mj-lt"/>
                          <a:ea typeface="Times New Roman" panose="02020603050405020304" pitchFamily="18" charset="0"/>
                          <a:cs typeface="TimesNewRomanPSMT"/>
                        </a:rPr>
                        <a:t>Equipe responsável por realizar a limpeza</a:t>
                      </a:r>
                      <a:endParaRPr lang="pt-BR" sz="1600" b="0" dirty="0">
                        <a:effectLst/>
                        <a:latin typeface="+mj-lt"/>
                        <a:ea typeface="Times New Roman" panose="02020603050405020304" pitchFamily="18" charset="0"/>
                      </a:endParaRPr>
                    </a:p>
                  </a:txBody>
                  <a:tcPr marL="68580" marR="68580" marT="0" marB="0"/>
                </a:tc>
                <a:tc>
                  <a:txBody>
                    <a:bodyPr/>
                    <a:lstStyle/>
                    <a:p>
                      <a:pPr algn="just">
                        <a:lnSpc>
                          <a:spcPct val="100000"/>
                        </a:lnSpc>
                        <a:spcAft>
                          <a:spcPts val="600"/>
                        </a:spcAft>
                        <a:tabLst>
                          <a:tab pos="342900" algn="l"/>
                          <a:tab pos="800100" algn="l"/>
                        </a:tabLst>
                      </a:pPr>
                      <a:r>
                        <a:rPr lang="fr-FR" sz="1600" b="0" dirty="0">
                          <a:effectLst/>
                          <a:latin typeface="+mj-lt"/>
                          <a:ea typeface="Times New Roman" panose="02020603050405020304" pitchFamily="18" charset="0"/>
                        </a:rPr>
                        <a:t>Atualizar os dados sobre a limpeza geral realizada no ambiente</a:t>
                      </a:r>
                      <a:endParaRPr lang="pt-BR" sz="1600" b="0" dirty="0">
                        <a:effectLst/>
                        <a:latin typeface="+mj-lt"/>
                        <a:ea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bl>
          </a:graphicData>
        </a:graphic>
      </p:graphicFrame>
      <p:sp>
        <p:nvSpPr>
          <p:cNvPr id="8" name="Espaço Reservado para Texto 1"/>
          <p:cNvSpPr>
            <a:spLocks noGrp="1"/>
          </p:cNvSpPr>
          <p:nvPr>
            <p:ph type="body" sz="quarter" idx="10"/>
          </p:nvPr>
        </p:nvSpPr>
        <p:spPr>
          <a:xfrm>
            <a:off x="0" y="113203"/>
            <a:ext cx="9144000" cy="576064"/>
          </a:xfrm>
        </p:spPr>
        <p:txBody>
          <a:bodyPr>
            <a:normAutofit fontScale="95500"/>
          </a:bodyPr>
          <a:lstStyle/>
          <a:p>
            <a:r>
              <a:rPr lang="pt-BR" dirty="0" smtClean="0"/>
              <a:t>Documento de Visão</a:t>
            </a:r>
            <a:endParaRPr lang="pt-BR" dirty="0"/>
          </a:p>
        </p:txBody>
      </p:sp>
      <p:sp>
        <p:nvSpPr>
          <p:cNvPr id="9" name="Espaço Reservado para Texto 2"/>
          <p:cNvSpPr>
            <a:spLocks noGrp="1"/>
          </p:cNvSpPr>
          <p:nvPr>
            <p:ph type="body" sz="quarter" idx="11"/>
          </p:nvPr>
        </p:nvSpPr>
        <p:spPr>
          <a:xfrm>
            <a:off x="0" y="733212"/>
            <a:ext cx="9144000" cy="288032"/>
          </a:xfrm>
        </p:spPr>
        <p:txBody>
          <a:bodyPr>
            <a:normAutofit fontScale="88000" lnSpcReduction="10000"/>
          </a:bodyPr>
          <a:lstStyle/>
          <a:p>
            <a:r>
              <a:rPr lang="pt-BR" sz="2400" dirty="0" err="1" smtClean="0"/>
              <a:t>Stakeholder</a:t>
            </a:r>
            <a:r>
              <a:rPr lang="pt-BR" sz="2400" dirty="0" smtClean="0"/>
              <a:t>: </a:t>
            </a:r>
            <a:endParaRPr lang="pt-BR" sz="2400" dirty="0"/>
          </a:p>
        </p:txBody>
      </p:sp>
    </p:spTree>
    <p:extLst>
      <p:ext uri="{BB962C8B-B14F-4D97-AF65-F5344CB8AC3E}">
        <p14:creationId xmlns:p14="http://schemas.microsoft.com/office/powerpoint/2010/main" val="216176579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a 4"/>
          <p:cNvGraphicFramePr>
            <a:graphicFrameLocks noGrp="1"/>
          </p:cNvGraphicFramePr>
          <p:nvPr>
            <p:extLst/>
          </p:nvPr>
        </p:nvGraphicFramePr>
        <p:xfrm>
          <a:off x="58916" y="1267873"/>
          <a:ext cx="9085084" cy="2649659"/>
        </p:xfrm>
        <a:graphic>
          <a:graphicData uri="http://schemas.openxmlformats.org/drawingml/2006/table">
            <a:tbl>
              <a:tblPr firstRow="1" bandRow="1">
                <a:tableStyleId>{21E4AEA4-8DFA-4A89-87EB-49C32662AFE0}</a:tableStyleId>
              </a:tblPr>
              <a:tblGrid>
                <a:gridCol w="3110894">
                  <a:extLst>
                    <a:ext uri="{9D8B030D-6E8A-4147-A177-3AD203B41FA5}">
                      <a16:colId xmlns="" xmlns:a16="http://schemas.microsoft.com/office/drawing/2014/main" val="20000"/>
                    </a:ext>
                  </a:extLst>
                </a:gridCol>
                <a:gridCol w="2945828">
                  <a:extLst>
                    <a:ext uri="{9D8B030D-6E8A-4147-A177-3AD203B41FA5}">
                      <a16:colId xmlns="" xmlns:a16="http://schemas.microsoft.com/office/drawing/2014/main" val="20001"/>
                    </a:ext>
                  </a:extLst>
                </a:gridCol>
                <a:gridCol w="3028362">
                  <a:extLst>
                    <a:ext uri="{9D8B030D-6E8A-4147-A177-3AD203B41FA5}">
                      <a16:colId xmlns="" xmlns:a16="http://schemas.microsoft.com/office/drawing/2014/main" val="20002"/>
                    </a:ext>
                  </a:extLst>
                </a:gridCol>
              </a:tblGrid>
              <a:tr h="518396">
                <a:tc>
                  <a:txBody>
                    <a:bodyPr/>
                    <a:lstStyle/>
                    <a:p>
                      <a:r>
                        <a:rPr lang="pt-BR" sz="1600" dirty="0">
                          <a:latin typeface="Arial" panose="020B0604020202020204" pitchFamily="34" charset="0"/>
                          <a:cs typeface="Arial" panose="020B0604020202020204" pitchFamily="34" charset="0"/>
                        </a:rPr>
                        <a:t>Nome</a:t>
                      </a:r>
                    </a:p>
                  </a:txBody>
                  <a:tcPr marL="121920" marR="121920" marT="60960" marB="60960"/>
                </a:tc>
                <a:tc>
                  <a:txBody>
                    <a:bodyPr/>
                    <a:lstStyle/>
                    <a:p>
                      <a:r>
                        <a:rPr lang="pt-BR" sz="1600" dirty="0">
                          <a:latin typeface="Arial" panose="020B0604020202020204" pitchFamily="34" charset="0"/>
                          <a:cs typeface="Arial" panose="020B0604020202020204" pitchFamily="34" charset="0"/>
                        </a:rPr>
                        <a:t>Descrição</a:t>
                      </a:r>
                    </a:p>
                  </a:txBody>
                  <a:tcPr marL="121920" marR="121920" marT="60960" marB="60960"/>
                </a:tc>
                <a:tc>
                  <a:txBody>
                    <a:bodyPr/>
                    <a:lstStyle/>
                    <a:p>
                      <a:r>
                        <a:rPr lang="pt-BR" sz="1600" dirty="0">
                          <a:latin typeface="Arial" panose="020B0604020202020204" pitchFamily="34" charset="0"/>
                          <a:cs typeface="Arial" panose="020B0604020202020204" pitchFamily="34" charset="0"/>
                        </a:rPr>
                        <a:t>Responsabilidades</a:t>
                      </a:r>
                    </a:p>
                  </a:txBody>
                  <a:tcPr marL="121920" marR="121920" marT="60960" marB="60960"/>
                </a:tc>
                <a:extLst>
                  <a:ext uri="{0D108BD9-81ED-4DB2-BD59-A6C34878D82A}">
                    <a16:rowId xmlns="" xmlns:a16="http://schemas.microsoft.com/office/drawing/2014/main" val="10000"/>
                  </a:ext>
                </a:extLst>
              </a:tr>
              <a:tr h="2131263">
                <a:tc>
                  <a:txBody>
                    <a:bodyPr/>
                    <a:lstStyle/>
                    <a:p>
                      <a:pPr algn="just">
                        <a:lnSpc>
                          <a:spcPct val="100000"/>
                        </a:lnSpc>
                        <a:spcAft>
                          <a:spcPts val="600"/>
                        </a:spcAft>
                        <a:tabLst>
                          <a:tab pos="342900" algn="l"/>
                          <a:tab pos="800100" algn="l"/>
                        </a:tabLst>
                      </a:pPr>
                      <a:r>
                        <a:rPr lang="fr-FR" sz="1600" b="0">
                          <a:effectLst/>
                          <a:latin typeface="+mj-lt"/>
                          <a:ea typeface="Times New Roman" panose="02020603050405020304" pitchFamily="18" charset="0"/>
                        </a:rPr>
                        <a:t>Médicos</a:t>
                      </a:r>
                      <a:endParaRPr lang="pt-BR" sz="1600" b="0">
                        <a:effectLst/>
                        <a:latin typeface="+mj-lt"/>
                        <a:ea typeface="Times New Roman" panose="02020603050405020304" pitchFamily="18" charset="0"/>
                      </a:endParaRPr>
                    </a:p>
                  </a:txBody>
                  <a:tcPr marL="68580" marR="68580" marT="0" marB="0"/>
                </a:tc>
                <a:tc>
                  <a:txBody>
                    <a:bodyPr/>
                    <a:lstStyle/>
                    <a:p>
                      <a:pPr>
                        <a:lnSpc>
                          <a:spcPct val="100000"/>
                        </a:lnSpc>
                        <a:spcAft>
                          <a:spcPts val="600"/>
                        </a:spcAft>
                      </a:pPr>
                      <a:r>
                        <a:rPr lang="pt-BR" sz="1600" b="0">
                          <a:effectLst/>
                          <a:latin typeface="+mj-lt"/>
                          <a:ea typeface="Times New Roman" panose="02020603050405020304" pitchFamily="18" charset="0"/>
                          <a:cs typeface="TimesNewRomanPSMT"/>
                        </a:rPr>
                        <a:t>Equipe responsável por cuidar da saúde do paciente</a:t>
                      </a:r>
                      <a:endParaRPr lang="pt-BR" sz="1600" b="0">
                        <a:effectLst/>
                        <a:latin typeface="+mj-lt"/>
                        <a:ea typeface="Times New Roman" panose="02020603050405020304" pitchFamily="18" charset="0"/>
                      </a:endParaRPr>
                    </a:p>
                  </a:txBody>
                  <a:tcPr marL="68580" marR="68580" marT="0" marB="0"/>
                </a:tc>
                <a:tc>
                  <a:txBody>
                    <a:bodyPr/>
                    <a:lstStyle/>
                    <a:p>
                      <a:pPr algn="just">
                        <a:lnSpc>
                          <a:spcPct val="100000"/>
                        </a:lnSpc>
                        <a:spcAft>
                          <a:spcPts val="600"/>
                        </a:spcAft>
                        <a:tabLst>
                          <a:tab pos="342900" algn="l"/>
                          <a:tab pos="800100" algn="l"/>
                        </a:tabLst>
                      </a:pPr>
                      <a:r>
                        <a:rPr lang="fr-FR" sz="1600" b="0" dirty="0">
                          <a:effectLst/>
                          <a:latin typeface="+mj-lt"/>
                          <a:ea typeface="Times New Roman" panose="02020603050405020304" pitchFamily="18" charset="0"/>
                        </a:rPr>
                        <a:t>Atualizar os dados sobre a situação da saúde</a:t>
                      </a:r>
                      <a:endParaRPr lang="pt-BR" sz="1600" b="0" dirty="0">
                        <a:effectLst/>
                        <a:latin typeface="+mj-lt"/>
                        <a:ea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bl>
          </a:graphicData>
        </a:graphic>
      </p:graphicFrame>
      <p:sp>
        <p:nvSpPr>
          <p:cNvPr id="6" name="Espaço Reservado para Texto 1"/>
          <p:cNvSpPr>
            <a:spLocks noGrp="1"/>
          </p:cNvSpPr>
          <p:nvPr>
            <p:ph type="body" sz="quarter" idx="10"/>
          </p:nvPr>
        </p:nvSpPr>
        <p:spPr>
          <a:xfrm>
            <a:off x="0" y="123478"/>
            <a:ext cx="9144000" cy="576064"/>
          </a:xfrm>
        </p:spPr>
        <p:txBody>
          <a:bodyPr>
            <a:normAutofit fontScale="95500"/>
          </a:bodyPr>
          <a:lstStyle/>
          <a:p>
            <a:r>
              <a:rPr lang="pt-BR" dirty="0" smtClean="0"/>
              <a:t>Documento de Visão</a:t>
            </a:r>
            <a:endParaRPr lang="pt-BR" dirty="0"/>
          </a:p>
        </p:txBody>
      </p:sp>
      <p:sp>
        <p:nvSpPr>
          <p:cNvPr id="7" name="Espaço Reservado para Texto 2"/>
          <p:cNvSpPr>
            <a:spLocks noGrp="1"/>
          </p:cNvSpPr>
          <p:nvPr>
            <p:ph type="body" sz="quarter" idx="11"/>
          </p:nvPr>
        </p:nvSpPr>
        <p:spPr>
          <a:xfrm>
            <a:off x="0" y="733212"/>
            <a:ext cx="9144000" cy="288032"/>
          </a:xfrm>
        </p:spPr>
        <p:txBody>
          <a:bodyPr>
            <a:normAutofit fontScale="88000" lnSpcReduction="10000"/>
          </a:bodyPr>
          <a:lstStyle/>
          <a:p>
            <a:r>
              <a:rPr lang="pt-BR" sz="2400" dirty="0" err="1" smtClean="0"/>
              <a:t>Stakeholder</a:t>
            </a:r>
            <a:r>
              <a:rPr lang="pt-BR" sz="2400" dirty="0" smtClean="0"/>
              <a:t>: </a:t>
            </a:r>
            <a:endParaRPr lang="pt-BR" sz="2400" dirty="0"/>
          </a:p>
        </p:txBody>
      </p:sp>
    </p:spTree>
    <p:extLst>
      <p:ext uri="{BB962C8B-B14F-4D97-AF65-F5344CB8AC3E}">
        <p14:creationId xmlns:p14="http://schemas.microsoft.com/office/powerpoint/2010/main" val="425664734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a 4"/>
          <p:cNvGraphicFramePr>
            <a:graphicFrameLocks noGrp="1"/>
          </p:cNvGraphicFramePr>
          <p:nvPr>
            <p:extLst/>
          </p:nvPr>
        </p:nvGraphicFramePr>
        <p:xfrm>
          <a:off x="58916" y="1267873"/>
          <a:ext cx="8982341" cy="2649659"/>
        </p:xfrm>
        <a:graphic>
          <a:graphicData uri="http://schemas.openxmlformats.org/drawingml/2006/table">
            <a:tbl>
              <a:tblPr firstRow="1" bandRow="1">
                <a:tableStyleId>{00A15C55-8517-42AA-B614-E9B94910E393}</a:tableStyleId>
              </a:tblPr>
              <a:tblGrid>
                <a:gridCol w="3079195">
                  <a:extLst>
                    <a:ext uri="{9D8B030D-6E8A-4147-A177-3AD203B41FA5}">
                      <a16:colId xmlns="" xmlns:a16="http://schemas.microsoft.com/office/drawing/2014/main" val="20000"/>
                    </a:ext>
                  </a:extLst>
                </a:gridCol>
                <a:gridCol w="2915811">
                  <a:extLst>
                    <a:ext uri="{9D8B030D-6E8A-4147-A177-3AD203B41FA5}">
                      <a16:colId xmlns="" xmlns:a16="http://schemas.microsoft.com/office/drawing/2014/main" val="20001"/>
                    </a:ext>
                  </a:extLst>
                </a:gridCol>
                <a:gridCol w="2987335">
                  <a:extLst>
                    <a:ext uri="{9D8B030D-6E8A-4147-A177-3AD203B41FA5}">
                      <a16:colId xmlns="" xmlns:a16="http://schemas.microsoft.com/office/drawing/2014/main" val="20002"/>
                    </a:ext>
                  </a:extLst>
                </a:gridCol>
              </a:tblGrid>
              <a:tr h="518396">
                <a:tc>
                  <a:txBody>
                    <a:bodyPr/>
                    <a:lstStyle/>
                    <a:p>
                      <a:r>
                        <a:rPr lang="pt-BR" sz="1600" dirty="0" smtClean="0"/>
                        <a:t>Nome</a:t>
                      </a:r>
                      <a:endParaRPr lang="pt-BR" sz="1600" dirty="0">
                        <a:latin typeface="+mj-lt"/>
                        <a:cs typeface="Arial" panose="020B0604020202020204" pitchFamily="34" charset="0"/>
                      </a:endParaRPr>
                    </a:p>
                  </a:txBody>
                  <a:tcPr marL="121920" marR="121920" marT="60960" marB="60960"/>
                </a:tc>
                <a:tc>
                  <a:txBody>
                    <a:bodyPr/>
                    <a:lstStyle/>
                    <a:p>
                      <a:r>
                        <a:rPr lang="pt-BR" sz="1600" dirty="0"/>
                        <a:t>Descrição</a:t>
                      </a:r>
                      <a:endParaRPr lang="pt-BR" sz="1600" dirty="0">
                        <a:latin typeface="Arial" panose="020B0604020202020204" pitchFamily="34" charset="0"/>
                        <a:cs typeface="Arial" panose="020B0604020202020204" pitchFamily="34" charset="0"/>
                      </a:endParaRPr>
                    </a:p>
                  </a:txBody>
                  <a:tcPr marL="121920" marR="121920" marT="60960" marB="60960"/>
                </a:tc>
                <a:tc>
                  <a:txBody>
                    <a:bodyPr/>
                    <a:lstStyle/>
                    <a:p>
                      <a:r>
                        <a:rPr lang="pt-BR" sz="1600" dirty="0"/>
                        <a:t>Responsabilidades</a:t>
                      </a:r>
                      <a:endParaRPr lang="pt-BR" sz="1600" dirty="0">
                        <a:latin typeface="Arial" panose="020B0604020202020204" pitchFamily="34" charset="0"/>
                        <a:cs typeface="Arial" panose="020B0604020202020204" pitchFamily="34" charset="0"/>
                      </a:endParaRPr>
                    </a:p>
                  </a:txBody>
                  <a:tcPr marL="121920" marR="121920" marT="60960" marB="60960"/>
                </a:tc>
                <a:extLst>
                  <a:ext uri="{0D108BD9-81ED-4DB2-BD59-A6C34878D82A}">
                    <a16:rowId xmlns="" xmlns:a16="http://schemas.microsoft.com/office/drawing/2014/main" val="10000"/>
                  </a:ext>
                </a:extLst>
              </a:tr>
              <a:tr h="2131263">
                <a:tc>
                  <a:txBody>
                    <a:bodyPr/>
                    <a:lstStyle/>
                    <a:p>
                      <a:pPr algn="just">
                        <a:lnSpc>
                          <a:spcPct val="100000"/>
                        </a:lnSpc>
                        <a:spcAft>
                          <a:spcPts val="600"/>
                        </a:spcAft>
                        <a:tabLst>
                          <a:tab pos="342900" algn="l"/>
                          <a:tab pos="800100" algn="l"/>
                        </a:tabLst>
                      </a:pPr>
                      <a:r>
                        <a:rPr lang="fr-FR" sz="1600" b="0">
                          <a:effectLst/>
                          <a:latin typeface="+mj-lt"/>
                          <a:ea typeface="Times New Roman" panose="02020603050405020304" pitchFamily="18" charset="0"/>
                        </a:rPr>
                        <a:t>Gestores</a:t>
                      </a:r>
                      <a:endParaRPr lang="pt-BR" sz="1600" b="0">
                        <a:effectLst/>
                        <a:latin typeface="+mj-lt"/>
                        <a:ea typeface="Times New Roman" panose="02020603050405020304" pitchFamily="18" charset="0"/>
                      </a:endParaRPr>
                    </a:p>
                  </a:txBody>
                  <a:tcPr marL="68580" marR="68580" marT="0" marB="0"/>
                </a:tc>
                <a:tc>
                  <a:txBody>
                    <a:bodyPr/>
                    <a:lstStyle/>
                    <a:p>
                      <a:pPr>
                        <a:lnSpc>
                          <a:spcPct val="100000"/>
                        </a:lnSpc>
                        <a:spcAft>
                          <a:spcPts val="600"/>
                        </a:spcAft>
                      </a:pPr>
                      <a:r>
                        <a:rPr lang="pt-BR" sz="1600" b="0">
                          <a:effectLst/>
                          <a:latin typeface="+mj-lt"/>
                          <a:ea typeface="Times New Roman" panose="02020603050405020304" pitchFamily="18" charset="0"/>
                          <a:cs typeface="TimesNewRomanPSMT"/>
                        </a:rPr>
                        <a:t>Equipe responsável pela gestão da instituição</a:t>
                      </a:r>
                      <a:endParaRPr lang="pt-BR" sz="1600" b="0">
                        <a:effectLst/>
                        <a:latin typeface="+mj-lt"/>
                        <a:ea typeface="Times New Roman" panose="02020603050405020304" pitchFamily="18" charset="0"/>
                      </a:endParaRPr>
                    </a:p>
                  </a:txBody>
                  <a:tcPr marL="68580" marR="68580" marT="0" marB="0"/>
                </a:tc>
                <a:tc>
                  <a:txBody>
                    <a:bodyPr/>
                    <a:lstStyle/>
                    <a:p>
                      <a:pPr algn="just">
                        <a:lnSpc>
                          <a:spcPct val="100000"/>
                        </a:lnSpc>
                        <a:spcAft>
                          <a:spcPts val="600"/>
                        </a:spcAft>
                        <a:tabLst>
                          <a:tab pos="342900" algn="l"/>
                          <a:tab pos="800100" algn="l"/>
                        </a:tabLst>
                      </a:pPr>
                      <a:r>
                        <a:rPr lang="fr-FR" sz="1600" b="0" dirty="0">
                          <a:effectLst/>
                          <a:latin typeface="+mj-lt"/>
                          <a:ea typeface="Times New Roman" panose="02020603050405020304" pitchFamily="18" charset="0"/>
                        </a:rPr>
                        <a:t>Atualizar os dados sobre a instituição</a:t>
                      </a:r>
                      <a:endParaRPr lang="pt-BR" sz="1600" b="0" dirty="0">
                        <a:effectLst/>
                        <a:latin typeface="+mj-lt"/>
                        <a:ea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bl>
          </a:graphicData>
        </a:graphic>
      </p:graphicFrame>
      <p:sp>
        <p:nvSpPr>
          <p:cNvPr id="6" name="Espaço Reservado para Texto 1"/>
          <p:cNvSpPr>
            <a:spLocks noGrp="1"/>
          </p:cNvSpPr>
          <p:nvPr>
            <p:ph type="body" sz="quarter" idx="10"/>
          </p:nvPr>
        </p:nvSpPr>
        <p:spPr>
          <a:xfrm>
            <a:off x="0" y="123478"/>
            <a:ext cx="9144000" cy="576064"/>
          </a:xfrm>
        </p:spPr>
        <p:txBody>
          <a:bodyPr>
            <a:normAutofit fontScale="95500"/>
          </a:bodyPr>
          <a:lstStyle/>
          <a:p>
            <a:r>
              <a:rPr lang="pt-BR" dirty="0" smtClean="0"/>
              <a:t>Documento de Visão</a:t>
            </a:r>
            <a:endParaRPr lang="pt-BR" dirty="0"/>
          </a:p>
        </p:txBody>
      </p:sp>
      <p:sp>
        <p:nvSpPr>
          <p:cNvPr id="7" name="Espaço Reservado para Texto 2"/>
          <p:cNvSpPr>
            <a:spLocks noGrp="1"/>
          </p:cNvSpPr>
          <p:nvPr>
            <p:ph type="body" sz="quarter" idx="11"/>
          </p:nvPr>
        </p:nvSpPr>
        <p:spPr>
          <a:xfrm>
            <a:off x="0" y="733212"/>
            <a:ext cx="9144000" cy="288032"/>
          </a:xfrm>
        </p:spPr>
        <p:txBody>
          <a:bodyPr>
            <a:normAutofit fontScale="88000" lnSpcReduction="10000"/>
          </a:bodyPr>
          <a:lstStyle/>
          <a:p>
            <a:r>
              <a:rPr lang="pt-BR" sz="2400" dirty="0" err="1" smtClean="0"/>
              <a:t>Stakeholder</a:t>
            </a:r>
            <a:r>
              <a:rPr lang="pt-BR" sz="2400" dirty="0" smtClean="0"/>
              <a:t>: </a:t>
            </a:r>
            <a:endParaRPr lang="pt-BR" sz="2400" dirty="0"/>
          </a:p>
        </p:txBody>
      </p:sp>
    </p:spTree>
    <p:extLst>
      <p:ext uri="{BB962C8B-B14F-4D97-AF65-F5344CB8AC3E}">
        <p14:creationId xmlns:p14="http://schemas.microsoft.com/office/powerpoint/2010/main" val="33473418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2">
            <a:extLst>
              <a:ext uri="{FF2B5EF4-FFF2-40B4-BE49-F238E27FC236}">
                <a16:creationId xmlns:a16="http://schemas.microsoft.com/office/drawing/2014/main" xmlns="" id="{EAF810F8-26D0-4D56-BA1A-43A54F98BC5B}"/>
              </a:ext>
            </a:extLst>
          </p:cNvPr>
          <p:cNvSpPr txBox="1">
            <a:spLocks/>
          </p:cNvSpPr>
          <p:nvPr/>
        </p:nvSpPr>
        <p:spPr>
          <a:xfrm>
            <a:off x="0" y="546277"/>
            <a:ext cx="9144000" cy="4597223"/>
          </a:xfrm>
          <a:prstGeom prst="rect">
            <a:avLst/>
          </a:prstGeom>
        </p:spPr>
        <p:txBody>
          <a:bodyPr anchor="ctr">
            <a:normAutofit/>
          </a:bodyPr>
          <a:lstStyle>
            <a:lvl1pPr marL="0" indent="0" algn="ctr" defTabSz="1219170" rtl="0" eaLnBrk="1" latinLnBrk="1" hangingPunct="1">
              <a:spcBef>
                <a:spcPct val="20000"/>
              </a:spcBef>
              <a:buFont typeface="Arial" pitchFamily="34" charset="0"/>
              <a:buNone/>
              <a:defRPr sz="1867" b="0" kern="1200" baseline="0">
                <a:solidFill>
                  <a:schemeClr val="tx1">
                    <a:lumMod val="75000"/>
                    <a:lumOff val="25000"/>
                  </a:schemeClr>
                </a:solidFill>
                <a:latin typeface="+mn-lt"/>
                <a:ea typeface="+mn-ea"/>
                <a:cs typeface="Arial" pitchFamily="34" charset="0"/>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a:lstStyle>
          <a:p>
            <a:pPr algn="just"/>
            <a:endParaRPr lang="pt-BR" sz="2400" dirty="0">
              <a:latin typeface="Arial" panose="020B0604020202020204" pitchFamily="34" charset="0"/>
            </a:endParaRPr>
          </a:p>
        </p:txBody>
      </p:sp>
      <p:pic>
        <p:nvPicPr>
          <p:cNvPr id="8" name="Imagem 7">
            <a:extLst>
              <a:ext uri="{FF2B5EF4-FFF2-40B4-BE49-F238E27FC236}">
                <a16:creationId xmlns:a16="http://schemas.microsoft.com/office/drawing/2014/main" xmlns="" id="{14BAFF0A-50D1-4826-8E1A-34842ABA83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6648" y="1483614"/>
            <a:ext cx="5490704" cy="2754901"/>
          </a:xfrm>
          <a:prstGeom prst="rect">
            <a:avLst/>
          </a:prstGeom>
        </p:spPr>
      </p:pic>
      <p:sp>
        <p:nvSpPr>
          <p:cNvPr id="9" name="Espaço Reservado para Texto 1"/>
          <p:cNvSpPr>
            <a:spLocks noGrp="1"/>
          </p:cNvSpPr>
          <p:nvPr>
            <p:ph type="body" sz="quarter" idx="10"/>
          </p:nvPr>
        </p:nvSpPr>
        <p:spPr>
          <a:xfrm>
            <a:off x="0" y="123478"/>
            <a:ext cx="9144000" cy="576064"/>
          </a:xfrm>
        </p:spPr>
        <p:txBody>
          <a:bodyPr>
            <a:normAutofit fontScale="95500"/>
          </a:bodyPr>
          <a:lstStyle/>
          <a:p>
            <a:r>
              <a:rPr lang="pt-BR" dirty="0" smtClean="0"/>
              <a:t>Documento de Visão</a:t>
            </a:r>
            <a:endParaRPr lang="pt-BR" dirty="0"/>
          </a:p>
        </p:txBody>
      </p:sp>
      <p:sp>
        <p:nvSpPr>
          <p:cNvPr id="10" name="Espaço Reservado para Texto 2"/>
          <p:cNvSpPr>
            <a:spLocks noGrp="1"/>
          </p:cNvSpPr>
          <p:nvPr>
            <p:ph type="body" sz="quarter" idx="11"/>
          </p:nvPr>
        </p:nvSpPr>
        <p:spPr>
          <a:xfrm>
            <a:off x="31905" y="699542"/>
            <a:ext cx="9144000" cy="288032"/>
          </a:xfrm>
        </p:spPr>
        <p:txBody>
          <a:bodyPr>
            <a:noAutofit/>
          </a:bodyPr>
          <a:lstStyle/>
          <a:p>
            <a:r>
              <a:rPr lang="pt-BR" sz="2400" dirty="0"/>
              <a:t>Visão </a:t>
            </a:r>
            <a:r>
              <a:rPr lang="pt-BR" sz="2400" dirty="0" smtClean="0"/>
              <a:t>Geral:</a:t>
            </a:r>
            <a:endParaRPr lang="pt-BR" sz="2400" dirty="0"/>
          </a:p>
        </p:txBody>
      </p:sp>
    </p:spTree>
    <p:extLst>
      <p:ext uri="{BB962C8B-B14F-4D97-AF65-F5344CB8AC3E}">
        <p14:creationId xmlns:p14="http://schemas.microsoft.com/office/powerpoint/2010/main" val="164252264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Texto 2">
            <a:extLst>
              <a:ext uri="{FF2B5EF4-FFF2-40B4-BE49-F238E27FC236}">
                <a16:creationId xmlns:a16="http://schemas.microsoft.com/office/drawing/2014/main" xmlns="" id="{EAF810F8-26D0-4D56-BA1A-43A54F98BC5B}"/>
              </a:ext>
            </a:extLst>
          </p:cNvPr>
          <p:cNvSpPr txBox="1">
            <a:spLocks/>
          </p:cNvSpPr>
          <p:nvPr/>
        </p:nvSpPr>
        <p:spPr>
          <a:xfrm>
            <a:off x="0" y="546277"/>
            <a:ext cx="9144000" cy="4597223"/>
          </a:xfrm>
          <a:prstGeom prst="rect">
            <a:avLst/>
          </a:prstGeom>
        </p:spPr>
        <p:txBody>
          <a:bodyPr anchor="ctr">
            <a:normAutofit/>
          </a:bodyPr>
          <a:lstStyle>
            <a:lvl1pPr marL="0" indent="0" algn="ctr" defTabSz="1219170" rtl="0" eaLnBrk="1" latinLnBrk="1" hangingPunct="1">
              <a:spcBef>
                <a:spcPct val="20000"/>
              </a:spcBef>
              <a:buFont typeface="Arial" pitchFamily="34" charset="0"/>
              <a:buNone/>
              <a:defRPr sz="1867" b="0" kern="1200" baseline="0">
                <a:solidFill>
                  <a:schemeClr val="tx1">
                    <a:lumMod val="75000"/>
                    <a:lumOff val="25000"/>
                  </a:schemeClr>
                </a:solidFill>
                <a:latin typeface="+mn-lt"/>
                <a:ea typeface="+mn-ea"/>
                <a:cs typeface="Arial" pitchFamily="34" charset="0"/>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a:lstStyle>
          <a:p>
            <a:pPr algn="just"/>
            <a:endParaRPr lang="pt-BR" sz="2400" dirty="0">
              <a:latin typeface="Arial" panose="020B0604020202020204" pitchFamily="34" charset="0"/>
            </a:endParaRPr>
          </a:p>
        </p:txBody>
      </p:sp>
      <p:pic>
        <p:nvPicPr>
          <p:cNvPr id="7" name="Imagem 6">
            <a:extLst>
              <a:ext uri="{FF2B5EF4-FFF2-40B4-BE49-F238E27FC236}">
                <a16:creationId xmlns:a16="http://schemas.microsoft.com/office/drawing/2014/main" xmlns="" id="{65D76C36-C5D2-4551-9FA1-8857D607B0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585" y="1582716"/>
            <a:ext cx="6605173" cy="2965096"/>
          </a:xfrm>
          <a:prstGeom prst="rect">
            <a:avLst/>
          </a:prstGeom>
        </p:spPr>
      </p:pic>
      <p:sp>
        <p:nvSpPr>
          <p:cNvPr id="9" name="Espaço Reservado para Texto 1"/>
          <p:cNvSpPr>
            <a:spLocks noGrp="1"/>
          </p:cNvSpPr>
          <p:nvPr>
            <p:ph type="body" sz="quarter" idx="10"/>
          </p:nvPr>
        </p:nvSpPr>
        <p:spPr>
          <a:xfrm>
            <a:off x="0" y="123478"/>
            <a:ext cx="9144000" cy="576064"/>
          </a:xfrm>
        </p:spPr>
        <p:txBody>
          <a:bodyPr>
            <a:normAutofit fontScale="95500"/>
          </a:bodyPr>
          <a:lstStyle/>
          <a:p>
            <a:r>
              <a:rPr lang="pt-BR" dirty="0" smtClean="0"/>
              <a:t>Documento de Visão</a:t>
            </a:r>
            <a:endParaRPr lang="pt-BR" dirty="0"/>
          </a:p>
        </p:txBody>
      </p:sp>
      <p:sp>
        <p:nvSpPr>
          <p:cNvPr id="10" name="Espaço Reservado para Texto 2"/>
          <p:cNvSpPr>
            <a:spLocks noGrp="1"/>
          </p:cNvSpPr>
          <p:nvPr>
            <p:ph type="body" sz="quarter" idx="11"/>
          </p:nvPr>
        </p:nvSpPr>
        <p:spPr>
          <a:xfrm>
            <a:off x="31905" y="699542"/>
            <a:ext cx="9144000" cy="288032"/>
          </a:xfrm>
        </p:spPr>
        <p:txBody>
          <a:bodyPr>
            <a:noAutofit/>
          </a:bodyPr>
          <a:lstStyle/>
          <a:p>
            <a:r>
              <a:rPr lang="pt-BR" sz="2400" dirty="0"/>
              <a:t>Visão </a:t>
            </a:r>
            <a:r>
              <a:rPr lang="pt-BR" sz="2400" dirty="0" smtClean="0"/>
              <a:t>Geral:</a:t>
            </a:r>
            <a:endParaRPr lang="pt-BR" sz="2400" dirty="0"/>
          </a:p>
        </p:txBody>
      </p:sp>
    </p:spTree>
    <p:extLst>
      <p:ext uri="{BB962C8B-B14F-4D97-AF65-F5344CB8AC3E}">
        <p14:creationId xmlns:p14="http://schemas.microsoft.com/office/powerpoint/2010/main" val="164358681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a:bodyPr>
          <a:lstStyle/>
          <a:p>
            <a:r>
              <a:rPr lang="pt-BR" dirty="0">
                <a:latin typeface="Arial" panose="020B0604020202020204" pitchFamily="34" charset="0"/>
              </a:rPr>
              <a:t>Documentos de requisitos</a:t>
            </a:r>
          </a:p>
        </p:txBody>
      </p:sp>
      <p:sp>
        <p:nvSpPr>
          <p:cNvPr id="3" name="Espaço Reservado para Texto 2"/>
          <p:cNvSpPr>
            <a:spLocks noGrp="1"/>
          </p:cNvSpPr>
          <p:nvPr>
            <p:ph type="body" sz="quarter" idx="11"/>
          </p:nvPr>
        </p:nvSpPr>
        <p:spPr>
          <a:xfrm>
            <a:off x="934948" y="1582849"/>
            <a:ext cx="7633699" cy="995964"/>
          </a:xfrm>
        </p:spPr>
        <p:txBody>
          <a:bodyPr>
            <a:noAutofit/>
          </a:bodyPr>
          <a:lstStyle/>
          <a:p>
            <a:pPr algn="just"/>
            <a:r>
              <a:rPr lang="pt-BR" sz="1800" b="1" dirty="0" smtClean="0">
                <a:solidFill>
                  <a:srgbClr val="000000"/>
                </a:solidFill>
                <a:latin typeface="Arial" panose="020B0604020202020204" pitchFamily="34" charset="0"/>
                <a:ea typeface="Times New Roman" panose="02020603050405020304" pitchFamily="18" charset="0"/>
              </a:rPr>
              <a:t>RF #1 - </a:t>
            </a:r>
            <a:r>
              <a:rPr lang="pt-BR" sz="1800" dirty="0" smtClean="0">
                <a:solidFill>
                  <a:srgbClr val="000000"/>
                </a:solidFill>
                <a:latin typeface="Arial" panose="020B0604020202020204" pitchFamily="34" charset="0"/>
                <a:ea typeface="Times New Roman" panose="02020603050405020304" pitchFamily="18" charset="0"/>
              </a:rPr>
              <a:t>Assim </a:t>
            </a:r>
            <a:r>
              <a:rPr lang="pt-BR" sz="1800" dirty="0">
                <a:solidFill>
                  <a:srgbClr val="000000"/>
                </a:solidFill>
                <a:latin typeface="Arial" panose="020B0604020202020204" pitchFamily="34" charset="0"/>
                <a:ea typeface="Times New Roman" panose="02020603050405020304" pitchFamily="18" charset="0"/>
              </a:rPr>
              <a:t>que </a:t>
            </a:r>
            <a:r>
              <a:rPr lang="pt-BR" sz="1800" dirty="0" err="1">
                <a:solidFill>
                  <a:srgbClr val="000000"/>
                </a:solidFill>
                <a:latin typeface="Arial" panose="020B0604020202020204" pitchFamily="34" charset="0"/>
                <a:ea typeface="Times New Roman" panose="02020603050405020304" pitchFamily="18" charset="0"/>
              </a:rPr>
              <a:t>logado</a:t>
            </a:r>
            <a:r>
              <a:rPr lang="pt-BR" sz="1800" dirty="0">
                <a:solidFill>
                  <a:srgbClr val="000000"/>
                </a:solidFill>
                <a:latin typeface="Arial" panose="020B0604020202020204" pitchFamily="34" charset="0"/>
                <a:ea typeface="Times New Roman" panose="02020603050405020304" pitchFamily="18" charset="0"/>
              </a:rPr>
              <a:t>, a página principal do responsável pelo idoso conterá um menu </a:t>
            </a:r>
            <a:r>
              <a:rPr lang="pt-BR" sz="1800" dirty="0" err="1">
                <a:solidFill>
                  <a:srgbClr val="000000"/>
                </a:solidFill>
                <a:latin typeface="Arial" panose="020B0604020202020204" pitchFamily="34" charset="0"/>
                <a:ea typeface="Times New Roman" panose="02020603050405020304" pitchFamily="18" charset="0"/>
              </a:rPr>
              <a:t>nav</a:t>
            </a:r>
            <a:r>
              <a:rPr lang="pt-BR" sz="1800" dirty="0">
                <a:solidFill>
                  <a:srgbClr val="000000"/>
                </a:solidFill>
                <a:latin typeface="Arial" panose="020B0604020202020204" pitchFamily="34" charset="0"/>
                <a:ea typeface="Times New Roman" panose="02020603050405020304" pitchFamily="18" charset="0"/>
              </a:rPr>
              <a:t> que </a:t>
            </a:r>
            <a:r>
              <a:rPr lang="pt-BR" sz="1800" dirty="0">
                <a:solidFill>
                  <a:srgbClr val="000000"/>
                </a:solidFill>
                <a:latin typeface="Arial" panose="020B0604020202020204" pitchFamily="34" charset="0"/>
              </a:rPr>
              <a:t>deve ser horizontal e estar posicionado na parte superior da tela, terá </a:t>
            </a:r>
            <a:r>
              <a:rPr lang="pt-BR" sz="1800" dirty="0">
                <a:solidFill>
                  <a:srgbClr val="000000"/>
                </a:solidFill>
                <a:latin typeface="Arial" panose="020B0604020202020204" pitchFamily="34" charset="0"/>
                <a:ea typeface="Times New Roman" panose="02020603050405020304" pitchFamily="18" charset="0"/>
              </a:rPr>
              <a:t>como opções os setores: “Home”, “Finanças”, “Meu idoso” e “Sair”.</a:t>
            </a:r>
            <a:endParaRPr lang="pt-BR" sz="1800" dirty="0">
              <a:latin typeface="Arial" panose="020B0604020202020204" pitchFamily="34" charset="0"/>
            </a:endParaRPr>
          </a:p>
        </p:txBody>
      </p:sp>
      <p:sp>
        <p:nvSpPr>
          <p:cNvPr id="4" name="Espaço Reservado para Texto 4">
            <a:extLst>
              <a:ext uri="{FF2B5EF4-FFF2-40B4-BE49-F238E27FC236}">
                <a16:creationId xmlns:a16="http://schemas.microsoft.com/office/drawing/2014/main" xmlns="" id="{A6687AEF-4FA9-423F-A6EE-653A53C29D3C}"/>
              </a:ext>
            </a:extLst>
          </p:cNvPr>
          <p:cNvSpPr txBox="1">
            <a:spLocks/>
          </p:cNvSpPr>
          <p:nvPr/>
        </p:nvSpPr>
        <p:spPr>
          <a:xfrm>
            <a:off x="0" y="700088"/>
            <a:ext cx="9144000" cy="286941"/>
          </a:xfrm>
          <a:prstGeom prst="rect">
            <a:avLst/>
          </a:prstGeom>
        </p:spPr>
        <p:txBody>
          <a:bodyPr vert="horz" lIns="68580" tIns="34290" rIns="68580" bIns="3429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867" b="0" kern="1200" baseline="0">
                <a:solidFill>
                  <a:schemeClr val="tx1">
                    <a:lumMod val="75000"/>
                    <a:lumOff val="25000"/>
                  </a:schemeClr>
                </a:solidFill>
                <a:latin typeface="+mn-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400" dirty="0"/>
              <a:t>Funcionais</a:t>
            </a:r>
          </a:p>
        </p:txBody>
      </p:sp>
    </p:spTree>
    <p:extLst>
      <p:ext uri="{BB962C8B-B14F-4D97-AF65-F5344CB8AC3E}">
        <p14:creationId xmlns:p14="http://schemas.microsoft.com/office/powerpoint/2010/main" val="69833234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a:extLst>
              <a:ext uri="{FF2B5EF4-FFF2-40B4-BE49-F238E27FC236}">
                <a16:creationId xmlns:a16="http://schemas.microsoft.com/office/drawing/2014/main" xmlns="" id="{A02836A7-0D6A-49E0-9BFC-29B882C789A7}"/>
              </a:ext>
            </a:extLst>
          </p:cNvPr>
          <p:cNvSpPr>
            <a:spLocks noGrp="1"/>
          </p:cNvSpPr>
          <p:nvPr>
            <p:ph type="body" sz="quarter" idx="11"/>
          </p:nvPr>
        </p:nvSpPr>
        <p:spPr>
          <a:xfrm>
            <a:off x="678094" y="1534839"/>
            <a:ext cx="7952198" cy="1642612"/>
          </a:xfrm>
        </p:spPr>
        <p:txBody>
          <a:bodyPr>
            <a:noAutofit/>
          </a:bodyPr>
          <a:lstStyle/>
          <a:p>
            <a:pPr algn="just"/>
            <a:r>
              <a:rPr lang="pt-BR" sz="1800" b="1" dirty="0" smtClean="0">
                <a:solidFill>
                  <a:schemeClr val="tx1"/>
                </a:solidFill>
                <a:latin typeface="Arial" panose="020B0604020202020204" pitchFamily="34" charset="0"/>
                <a:ea typeface="Tahoma" panose="020B0604030504040204" pitchFamily="34" charset="0"/>
              </a:rPr>
              <a:t>RF #2</a:t>
            </a:r>
            <a:r>
              <a:rPr lang="pt-BR" sz="1800" b="1" dirty="0">
                <a:solidFill>
                  <a:schemeClr val="tx1"/>
                </a:solidFill>
                <a:latin typeface="Arial" panose="020B0604020202020204" pitchFamily="34" charset="0"/>
                <a:ea typeface="Tahoma" panose="020B0604030504040204" pitchFamily="34" charset="0"/>
              </a:rPr>
              <a:t>: </a:t>
            </a:r>
            <a:r>
              <a:rPr lang="pt-BR" sz="1800" dirty="0">
                <a:solidFill>
                  <a:schemeClr val="tx1"/>
                </a:solidFill>
                <a:latin typeface="Arial" panose="020B0604020202020204" pitchFamily="34" charset="0"/>
                <a:ea typeface="Tahoma" panose="020B0604030504040204" pitchFamily="34" charset="0"/>
              </a:rPr>
              <a:t>Ao acessar a opção “Home” o responsável entrará em sua pagina, seu perfil como responsável do idoso.</a:t>
            </a:r>
          </a:p>
          <a:p>
            <a:pPr algn="just"/>
            <a:r>
              <a:rPr lang="pt-BR" sz="1800" dirty="0">
                <a:solidFill>
                  <a:schemeClr val="tx1"/>
                </a:solidFill>
                <a:latin typeface="Arial" panose="020B0604020202020204" pitchFamily="34" charset="0"/>
                <a:ea typeface="Tahoma" panose="020B0604030504040204" pitchFamily="34" charset="0"/>
              </a:rPr>
              <a:t>Abaixo do menu </a:t>
            </a:r>
            <a:r>
              <a:rPr lang="pt-BR" sz="1800" dirty="0" err="1">
                <a:solidFill>
                  <a:schemeClr val="tx1"/>
                </a:solidFill>
                <a:latin typeface="Arial" panose="020B0604020202020204" pitchFamily="34" charset="0"/>
                <a:ea typeface="Tahoma" panose="020B0604030504040204" pitchFamily="34" charset="0"/>
              </a:rPr>
              <a:t>nav</a:t>
            </a:r>
            <a:r>
              <a:rPr lang="pt-BR" sz="1800" dirty="0">
                <a:solidFill>
                  <a:schemeClr val="tx1"/>
                </a:solidFill>
                <a:latin typeface="Arial" panose="020B0604020202020204" pitchFamily="34" charset="0"/>
                <a:ea typeface="Tahoma" panose="020B0604030504040204" pitchFamily="34" charset="0"/>
              </a:rPr>
              <a:t> que estará p</a:t>
            </a:r>
            <a:r>
              <a:rPr lang="pt-BR" sz="1800" dirty="0">
                <a:solidFill>
                  <a:srgbClr val="000000"/>
                </a:solidFill>
                <a:latin typeface="Arial" panose="020B0604020202020204" pitchFamily="34" charset="0"/>
              </a:rPr>
              <a:t>osicionado na parte superior da tela</a:t>
            </a:r>
            <a:r>
              <a:rPr lang="pt-BR" sz="1800" dirty="0">
                <a:solidFill>
                  <a:schemeClr val="tx1"/>
                </a:solidFill>
                <a:latin typeface="Arial" panose="020B0604020202020204" pitchFamily="34" charset="0"/>
                <a:ea typeface="Tahoma" panose="020B0604030504040204" pitchFamily="34" charset="0"/>
              </a:rPr>
              <a:t>, terá suas informações pessoais como nome, idade, data de nascimento, endereço, telefone, </a:t>
            </a:r>
            <a:r>
              <a:rPr lang="pt-BR" sz="1800" dirty="0" err="1">
                <a:solidFill>
                  <a:schemeClr val="tx1"/>
                </a:solidFill>
                <a:latin typeface="Arial" panose="020B0604020202020204" pitchFamily="34" charset="0"/>
                <a:ea typeface="Tahoma" panose="020B0604030504040204" pitchFamily="34" charset="0"/>
              </a:rPr>
              <a:t>email</a:t>
            </a:r>
            <a:r>
              <a:rPr lang="pt-BR" sz="1800" dirty="0">
                <a:solidFill>
                  <a:schemeClr val="tx1"/>
                </a:solidFill>
                <a:latin typeface="Arial" panose="020B0604020202020204" pitchFamily="34" charset="0"/>
                <a:ea typeface="Tahoma" panose="020B0604030504040204" pitchFamily="34" charset="0"/>
              </a:rPr>
              <a:t>, cidade, RG e CPF listados a esquerda da página.</a:t>
            </a:r>
          </a:p>
          <a:p>
            <a:pPr algn="just"/>
            <a:r>
              <a:rPr lang="pt-BR" sz="1800" dirty="0">
                <a:solidFill>
                  <a:schemeClr val="tx1"/>
                </a:solidFill>
                <a:latin typeface="Arial" panose="020B0604020202020204" pitchFamily="34" charset="0"/>
                <a:ea typeface="Tahoma" panose="020B0604030504040204" pitchFamily="34" charset="0"/>
              </a:rPr>
              <a:t>Sua foto ficará posicionada ao lado direito e por fim, teremos um rodapé com contatos, como </a:t>
            </a:r>
            <a:r>
              <a:rPr lang="pt-BR" sz="1800" dirty="0" err="1">
                <a:solidFill>
                  <a:schemeClr val="tx1"/>
                </a:solidFill>
                <a:latin typeface="Arial" panose="020B0604020202020204" pitchFamily="34" charset="0"/>
                <a:ea typeface="Tahoma" panose="020B0604030504040204" pitchFamily="34" charset="0"/>
              </a:rPr>
              <a:t>facebook</a:t>
            </a:r>
            <a:r>
              <a:rPr lang="pt-BR" sz="1800" dirty="0">
                <a:solidFill>
                  <a:schemeClr val="tx1"/>
                </a:solidFill>
                <a:latin typeface="Arial" panose="020B0604020202020204" pitchFamily="34" charset="0"/>
                <a:ea typeface="Tahoma" panose="020B0604030504040204" pitchFamily="34" charset="0"/>
              </a:rPr>
              <a:t>, </a:t>
            </a:r>
            <a:r>
              <a:rPr lang="pt-BR" sz="1800" dirty="0" err="1">
                <a:solidFill>
                  <a:schemeClr val="tx1"/>
                </a:solidFill>
                <a:latin typeface="Arial" panose="020B0604020202020204" pitchFamily="34" charset="0"/>
                <a:ea typeface="Tahoma" panose="020B0604030504040204" pitchFamily="34" charset="0"/>
              </a:rPr>
              <a:t>instagram</a:t>
            </a:r>
            <a:r>
              <a:rPr lang="pt-BR" sz="1800" dirty="0">
                <a:solidFill>
                  <a:schemeClr val="tx1"/>
                </a:solidFill>
                <a:latin typeface="Arial" panose="020B0604020202020204" pitchFamily="34" charset="0"/>
                <a:ea typeface="Tahoma" panose="020B0604030504040204" pitchFamily="34" charset="0"/>
              </a:rPr>
              <a:t>, telefone e </a:t>
            </a:r>
            <a:r>
              <a:rPr lang="pt-BR" sz="1800" dirty="0" err="1">
                <a:solidFill>
                  <a:schemeClr val="tx1"/>
                </a:solidFill>
                <a:latin typeface="Arial" panose="020B0604020202020204" pitchFamily="34" charset="0"/>
                <a:ea typeface="Tahoma" panose="020B0604030504040204" pitchFamily="34" charset="0"/>
              </a:rPr>
              <a:t>email</a:t>
            </a:r>
            <a:r>
              <a:rPr lang="pt-BR" sz="1800" dirty="0">
                <a:solidFill>
                  <a:schemeClr val="tx1"/>
                </a:solidFill>
                <a:latin typeface="Arial" panose="020B0604020202020204" pitchFamily="34" charset="0"/>
                <a:ea typeface="Tahoma" panose="020B0604030504040204" pitchFamily="34" charset="0"/>
              </a:rPr>
              <a:t> dos desenvolvedores de Gerações. </a:t>
            </a:r>
          </a:p>
        </p:txBody>
      </p:sp>
    </p:spTree>
    <p:extLst>
      <p:ext uri="{BB962C8B-B14F-4D97-AF65-F5344CB8AC3E}">
        <p14:creationId xmlns:p14="http://schemas.microsoft.com/office/powerpoint/2010/main" val="156584188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a:extLst>
              <a:ext uri="{FF2B5EF4-FFF2-40B4-BE49-F238E27FC236}">
                <a16:creationId xmlns:a16="http://schemas.microsoft.com/office/drawing/2014/main" xmlns="" id="{5A4ADF80-AF4F-44BA-9FE9-7DCF6D2FDCC1}"/>
              </a:ext>
            </a:extLst>
          </p:cNvPr>
          <p:cNvSpPr>
            <a:spLocks noGrp="1"/>
          </p:cNvSpPr>
          <p:nvPr>
            <p:ph type="body" sz="quarter" idx="11"/>
          </p:nvPr>
        </p:nvSpPr>
        <p:spPr>
          <a:xfrm>
            <a:off x="636996" y="1218235"/>
            <a:ext cx="7705620" cy="1843464"/>
          </a:xfrm>
        </p:spPr>
        <p:txBody>
          <a:bodyPr>
            <a:noAutofit/>
          </a:bodyPr>
          <a:lstStyle/>
          <a:p>
            <a:pPr algn="just"/>
            <a:r>
              <a:rPr lang="pt-BR" sz="1800" b="1" dirty="0" smtClean="0">
                <a:solidFill>
                  <a:schemeClr val="tx1"/>
                </a:solidFill>
                <a:latin typeface="Arial" panose="020B0604020202020204" pitchFamily="34" charset="0"/>
              </a:rPr>
              <a:t>RF</a:t>
            </a:r>
            <a:r>
              <a:rPr lang="pt-BR" sz="1800" dirty="0" smtClean="0">
                <a:solidFill>
                  <a:schemeClr val="tx1"/>
                </a:solidFill>
                <a:latin typeface="Arial" panose="020B0604020202020204" pitchFamily="34" charset="0"/>
              </a:rPr>
              <a:t> </a:t>
            </a:r>
            <a:r>
              <a:rPr lang="pt-BR" sz="1800" b="1" dirty="0" smtClean="0">
                <a:solidFill>
                  <a:schemeClr val="tx1"/>
                </a:solidFill>
                <a:latin typeface="Arial" panose="020B0604020202020204" pitchFamily="34" charset="0"/>
              </a:rPr>
              <a:t>#3</a:t>
            </a:r>
            <a:r>
              <a:rPr lang="pt-BR" sz="1800" b="1" dirty="0">
                <a:solidFill>
                  <a:schemeClr val="tx1"/>
                </a:solidFill>
                <a:latin typeface="Arial" panose="020B0604020202020204" pitchFamily="34" charset="0"/>
              </a:rPr>
              <a:t>: </a:t>
            </a:r>
            <a:r>
              <a:rPr lang="pt-BR" sz="1800" dirty="0">
                <a:solidFill>
                  <a:schemeClr val="tx1"/>
                </a:solidFill>
                <a:latin typeface="Arial" panose="020B0604020202020204" pitchFamily="34" charset="0"/>
              </a:rPr>
              <a:t>Quando o responsável pelo idoso acessar a opção “Finanças” do menu, será exibido os dados financeiros. </a:t>
            </a:r>
          </a:p>
          <a:p>
            <a:pPr algn="just"/>
            <a:r>
              <a:rPr lang="pt-BR" sz="1800" dirty="0">
                <a:solidFill>
                  <a:schemeClr val="tx1"/>
                </a:solidFill>
                <a:latin typeface="Arial" panose="020B0604020202020204" pitchFamily="34" charset="0"/>
              </a:rPr>
              <a:t>As informações serão exibidas em uma tabela, onde cada uma das colunas apresenta: Data de pagamento (DD/MM/AAAA), o Período referente ao Pagamento (Data de Início - DD/MM/AAAA e Data de Fim - DD/MM/AAAA), o Valor do pagamento (DECIMAL (10,2) e o próximo pagamento a ser realizado.</a:t>
            </a:r>
          </a:p>
        </p:txBody>
      </p:sp>
    </p:spTree>
    <p:extLst>
      <p:ext uri="{BB962C8B-B14F-4D97-AF65-F5344CB8AC3E}">
        <p14:creationId xmlns:p14="http://schemas.microsoft.com/office/powerpoint/2010/main" val="21343125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a:extLst>
              <a:ext uri="{FF2B5EF4-FFF2-40B4-BE49-F238E27FC236}">
                <a16:creationId xmlns:a16="http://schemas.microsoft.com/office/drawing/2014/main" xmlns="" id="{5A4ADF80-AF4F-44BA-9FE9-7DCF6D2FDCC1}"/>
              </a:ext>
            </a:extLst>
          </p:cNvPr>
          <p:cNvSpPr>
            <a:spLocks noGrp="1"/>
          </p:cNvSpPr>
          <p:nvPr>
            <p:ph type="body" sz="quarter" idx="11"/>
          </p:nvPr>
        </p:nvSpPr>
        <p:spPr>
          <a:xfrm>
            <a:off x="801383" y="1066591"/>
            <a:ext cx="7592603" cy="2108123"/>
          </a:xfrm>
        </p:spPr>
        <p:txBody>
          <a:bodyPr>
            <a:normAutofit/>
          </a:bodyPr>
          <a:lstStyle/>
          <a:p>
            <a:pPr algn="just"/>
            <a:r>
              <a:rPr lang="pt-BR" sz="1800" b="1" dirty="0" smtClean="0">
                <a:solidFill>
                  <a:schemeClr val="tx1"/>
                </a:solidFill>
                <a:latin typeface="Arial" panose="020B0604020202020204" pitchFamily="34" charset="0"/>
              </a:rPr>
              <a:t>RF #4</a:t>
            </a:r>
            <a:r>
              <a:rPr lang="pt-BR" sz="1800" b="1" dirty="0">
                <a:solidFill>
                  <a:schemeClr val="tx1"/>
                </a:solidFill>
                <a:latin typeface="Arial" panose="020B0604020202020204" pitchFamily="34" charset="0"/>
              </a:rPr>
              <a:t>: </a:t>
            </a:r>
            <a:r>
              <a:rPr lang="pt-BR" sz="1800" dirty="0">
                <a:solidFill>
                  <a:schemeClr val="tx1"/>
                </a:solidFill>
                <a:latin typeface="Arial" panose="020B0604020202020204" pitchFamily="34" charset="0"/>
              </a:rPr>
              <a:t>Para a consulta das informações do idoso responsável, o usuário entrará na opção “Meu idoso”.</a:t>
            </a:r>
          </a:p>
          <a:p>
            <a:pPr algn="just"/>
            <a:r>
              <a:rPr lang="pt-BR" sz="1800" dirty="0">
                <a:solidFill>
                  <a:schemeClr val="tx1"/>
                </a:solidFill>
                <a:latin typeface="Arial" panose="020B0604020202020204" pitchFamily="34" charset="0"/>
              </a:rPr>
              <a:t>Nessa opção será apresentado a foto ao lado direito da página, e ao lado esquerdo conterá as categorias de informações que o usuário acessará.</a:t>
            </a:r>
          </a:p>
          <a:p>
            <a:pPr algn="just"/>
            <a:endParaRPr lang="pt-BR" sz="1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36440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a:extLst>
              <a:ext uri="{FF2B5EF4-FFF2-40B4-BE49-F238E27FC236}">
                <a16:creationId xmlns:a16="http://schemas.microsoft.com/office/drawing/2014/main" xmlns="" id="{5A4ADF80-AF4F-44BA-9FE9-7DCF6D2FDCC1}"/>
              </a:ext>
            </a:extLst>
          </p:cNvPr>
          <p:cNvSpPr>
            <a:spLocks noGrp="1"/>
          </p:cNvSpPr>
          <p:nvPr>
            <p:ph type="body" sz="quarter" idx="11"/>
          </p:nvPr>
        </p:nvSpPr>
        <p:spPr>
          <a:xfrm>
            <a:off x="686322" y="1067791"/>
            <a:ext cx="7563826" cy="3609712"/>
          </a:xfrm>
        </p:spPr>
        <p:txBody>
          <a:bodyPr>
            <a:normAutofit/>
          </a:bodyPr>
          <a:lstStyle/>
          <a:p>
            <a:pPr algn="just"/>
            <a:r>
              <a:rPr lang="pt-BR" sz="1800" b="1" dirty="0" smtClean="0">
                <a:solidFill>
                  <a:schemeClr val="tx1"/>
                </a:solidFill>
                <a:latin typeface="Arial" panose="020B0604020202020204" pitchFamily="34" charset="0"/>
              </a:rPr>
              <a:t>RF</a:t>
            </a:r>
            <a:r>
              <a:rPr lang="pt-BR" sz="1800" dirty="0">
                <a:solidFill>
                  <a:schemeClr val="tx1"/>
                </a:solidFill>
                <a:latin typeface="Arial" panose="020B0604020202020204" pitchFamily="34" charset="0"/>
              </a:rPr>
              <a:t> </a:t>
            </a:r>
            <a:r>
              <a:rPr lang="pt-BR" sz="1800" b="1" dirty="0" smtClean="0">
                <a:solidFill>
                  <a:schemeClr val="tx1"/>
                </a:solidFill>
                <a:latin typeface="Arial" panose="020B0604020202020204" pitchFamily="34" charset="0"/>
              </a:rPr>
              <a:t>#5</a:t>
            </a:r>
            <a:r>
              <a:rPr lang="pt-BR" sz="1800" dirty="0" smtClean="0">
                <a:solidFill>
                  <a:schemeClr val="tx1"/>
                </a:solidFill>
                <a:latin typeface="Arial" panose="020B0604020202020204" pitchFamily="34" charset="0"/>
              </a:rPr>
              <a:t>: O acessar a barra de categorias encontrada na esquerda da página, o usuário terá as seguintes opções:</a:t>
            </a:r>
          </a:p>
          <a:p>
            <a:pPr marL="342900" indent="-342900" algn="just">
              <a:spcBef>
                <a:spcPts val="0"/>
              </a:spcBef>
              <a:buFont typeface="Arial" panose="020B0604020202020204" pitchFamily="34" charset="0"/>
              <a:buChar char="•"/>
            </a:pPr>
            <a:r>
              <a:rPr lang="pt-BR" sz="1800" dirty="0" smtClean="0">
                <a:solidFill>
                  <a:schemeClr val="tx1"/>
                </a:solidFill>
                <a:latin typeface="Arial" panose="020B0604020202020204" pitchFamily="34" charset="0"/>
              </a:rPr>
              <a:t>Sinais vitais</a:t>
            </a:r>
          </a:p>
          <a:p>
            <a:pPr marL="342900" indent="-342900" algn="just">
              <a:spcBef>
                <a:spcPts val="0"/>
              </a:spcBef>
              <a:buFont typeface="Arial" panose="020B0604020202020204" pitchFamily="34" charset="0"/>
              <a:buChar char="•"/>
            </a:pPr>
            <a:r>
              <a:rPr lang="pt-BR" sz="1800" dirty="0" smtClean="0">
                <a:solidFill>
                  <a:schemeClr val="tx1"/>
                </a:solidFill>
                <a:latin typeface="Arial" panose="020B0604020202020204" pitchFamily="34" charset="0"/>
              </a:rPr>
              <a:t>Diurese e evacuação</a:t>
            </a:r>
          </a:p>
          <a:p>
            <a:pPr marL="342900" indent="-342900" algn="just">
              <a:spcBef>
                <a:spcPts val="0"/>
              </a:spcBef>
              <a:buFont typeface="Arial" panose="020B0604020202020204" pitchFamily="34" charset="0"/>
              <a:buChar char="•"/>
            </a:pPr>
            <a:r>
              <a:rPr lang="pt-BR" sz="1800" dirty="0" smtClean="0">
                <a:solidFill>
                  <a:schemeClr val="tx1"/>
                </a:solidFill>
                <a:latin typeface="Arial" panose="020B0604020202020204" pitchFamily="34" charset="0"/>
              </a:rPr>
              <a:t>Hidratação</a:t>
            </a:r>
          </a:p>
          <a:p>
            <a:pPr marL="342900" indent="-342900" algn="just">
              <a:spcBef>
                <a:spcPts val="0"/>
              </a:spcBef>
              <a:buFont typeface="Arial" panose="020B0604020202020204" pitchFamily="34" charset="0"/>
              <a:buChar char="•"/>
            </a:pPr>
            <a:r>
              <a:rPr lang="pt-BR" sz="1800" dirty="0" smtClean="0">
                <a:solidFill>
                  <a:schemeClr val="tx1"/>
                </a:solidFill>
                <a:latin typeface="Arial" panose="020B0604020202020204" pitchFamily="34" charset="0"/>
              </a:rPr>
              <a:t>Banho de sol</a:t>
            </a:r>
          </a:p>
          <a:p>
            <a:pPr algn="just"/>
            <a:r>
              <a:rPr lang="pt-BR" sz="1900" dirty="0" smtClean="0">
                <a:solidFill>
                  <a:schemeClr val="tx1"/>
                </a:solidFill>
                <a:latin typeface="Arial" panose="020B0604020202020204" pitchFamily="34" charset="0"/>
              </a:rPr>
              <a:t>Todas as informações serão organizadas em tabelas e apresentadas em um período de 01 mês, mas o usuário poderá organizar a data que deseja ver as informações usando dois inputs (Data de Início - DD/MM/AAAA e Data de Fim - DD/MM/AAAA) para inserir o intervalo de tempo que deseja ver a informação</a:t>
            </a:r>
            <a:r>
              <a:rPr lang="pt-BR" sz="1800" dirty="0" smtClean="0">
                <a:solidFill>
                  <a:schemeClr val="tx1"/>
                </a:solidFill>
                <a:latin typeface="Arial" panose="020B0604020202020204" pitchFamily="34" charset="0"/>
              </a:rPr>
              <a:t>.</a:t>
            </a:r>
          </a:p>
          <a:p>
            <a:pPr algn="just"/>
            <a:endParaRPr lang="pt-BR" sz="2400" dirty="0">
              <a:solidFill>
                <a:schemeClr val="tx1"/>
              </a:solidFill>
              <a:latin typeface="Times New Roman" panose="02020603050405020304" pitchFamily="18" charset="0"/>
              <a:cs typeface="Times New Roman" panose="02020603050405020304" pitchFamily="18" charset="0"/>
            </a:endParaRPr>
          </a:p>
        </p:txBody>
      </p:sp>
      <p:sp>
        <p:nvSpPr>
          <p:cNvPr id="5" name="CaixaDeTexto 4">
            <a:extLst>
              <a:ext uri="{FF2B5EF4-FFF2-40B4-BE49-F238E27FC236}">
                <a16:creationId xmlns:a16="http://schemas.microsoft.com/office/drawing/2014/main" xmlns="" id="{AD9C885B-0AE3-445A-A374-CF4A266D4780}"/>
              </a:ext>
            </a:extLst>
          </p:cNvPr>
          <p:cNvSpPr txBox="1"/>
          <p:nvPr/>
        </p:nvSpPr>
        <p:spPr>
          <a:xfrm>
            <a:off x="3215811" y="1618087"/>
            <a:ext cx="5178176" cy="1477328"/>
          </a:xfrm>
          <a:prstGeom prst="rect">
            <a:avLst/>
          </a:prstGeom>
          <a:noFill/>
        </p:spPr>
        <p:txBody>
          <a:bodyPr wrap="square" rtlCol="0">
            <a:spAutoFit/>
          </a:bodyPr>
          <a:lstStyle/>
          <a:p>
            <a:pPr marL="342900" indent="-342900" algn="just">
              <a:buFont typeface="Arial" panose="020B0604020202020204" pitchFamily="34" charset="0"/>
              <a:buChar char="•"/>
            </a:pPr>
            <a:r>
              <a:rPr lang="pt-BR" dirty="0">
                <a:latin typeface="Arial" panose="020B0604020202020204" pitchFamily="34" charset="0"/>
                <a:cs typeface="Arial" panose="020B0604020202020204" pitchFamily="34" charset="0"/>
              </a:rPr>
              <a:t>Repelente</a:t>
            </a:r>
          </a:p>
          <a:p>
            <a:pPr marL="342900" indent="-342900" algn="just">
              <a:buFont typeface="Arial" panose="020B0604020202020204" pitchFamily="34" charset="0"/>
              <a:buChar char="•"/>
            </a:pPr>
            <a:r>
              <a:rPr lang="pt-BR" dirty="0">
                <a:latin typeface="Arial" panose="020B0604020202020204" pitchFamily="34" charset="0"/>
                <a:cs typeface="Arial" panose="020B0604020202020204" pitchFamily="34" charset="0"/>
              </a:rPr>
              <a:t>Padrão de sono </a:t>
            </a:r>
          </a:p>
          <a:p>
            <a:pPr marL="342900" indent="-342900" algn="just">
              <a:buFont typeface="Arial" panose="020B0604020202020204" pitchFamily="34" charset="0"/>
              <a:buChar char="•"/>
            </a:pPr>
            <a:r>
              <a:rPr lang="pt-BR" dirty="0">
                <a:latin typeface="Arial" panose="020B0604020202020204" pitchFamily="34" charset="0"/>
                <a:cs typeface="Arial" panose="020B0604020202020204" pitchFamily="34" charset="0"/>
              </a:rPr>
              <a:t>Higiene </a:t>
            </a:r>
          </a:p>
          <a:p>
            <a:pPr marL="342900" indent="-342900" algn="just">
              <a:buFont typeface="Arial" panose="020B0604020202020204" pitchFamily="34" charset="0"/>
              <a:buChar char="•"/>
            </a:pPr>
            <a:r>
              <a:rPr lang="pt-BR" dirty="0">
                <a:latin typeface="Arial" panose="020B0604020202020204" pitchFamily="34" charset="0"/>
                <a:cs typeface="Arial" panose="020B0604020202020204" pitchFamily="34" charset="0"/>
              </a:rPr>
              <a:t>Evolução diária em um período de um mês. </a:t>
            </a:r>
          </a:p>
          <a:p>
            <a:endParaRPr lang="pt-BR" dirty="0"/>
          </a:p>
        </p:txBody>
      </p:sp>
    </p:spTree>
    <p:extLst>
      <p:ext uri="{BB962C8B-B14F-4D97-AF65-F5344CB8AC3E}">
        <p14:creationId xmlns:p14="http://schemas.microsoft.com/office/powerpoint/2010/main" val="30170141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323528" y="1491630"/>
            <a:ext cx="8424936" cy="2031325"/>
          </a:xfrm>
          <a:prstGeom prst="rect">
            <a:avLst/>
          </a:prstGeom>
          <a:noFill/>
        </p:spPr>
        <p:txBody>
          <a:bodyPr wrap="square" rtlCol="0">
            <a:spAutoFit/>
          </a:bodyPr>
          <a:lstStyle/>
          <a:p>
            <a:pPr algn="just"/>
            <a:r>
              <a:rPr lang="pt-BR" b="1" dirty="0">
                <a:solidFill>
                  <a:schemeClr val="tx1">
                    <a:lumMod val="75000"/>
                    <a:lumOff val="25000"/>
                  </a:schemeClr>
                </a:solidFill>
                <a:cs typeface="Arial" pitchFamily="34" charset="0"/>
              </a:rPr>
              <a:t>Módulo </a:t>
            </a:r>
            <a:r>
              <a:rPr lang="pt-BR" b="1" dirty="0" smtClean="0">
                <a:solidFill>
                  <a:schemeClr val="tx1">
                    <a:lumMod val="75000"/>
                    <a:lumOff val="25000"/>
                  </a:schemeClr>
                </a:solidFill>
                <a:cs typeface="Arial" pitchFamily="34" charset="0"/>
              </a:rPr>
              <a:t>08: Controle </a:t>
            </a:r>
            <a:r>
              <a:rPr lang="pt-BR" b="1" dirty="0">
                <a:solidFill>
                  <a:schemeClr val="tx1">
                    <a:lumMod val="75000"/>
                    <a:lumOff val="25000"/>
                  </a:schemeClr>
                </a:solidFill>
                <a:cs typeface="Arial" pitchFamily="34" charset="0"/>
              </a:rPr>
              <a:t>administrativo</a:t>
            </a:r>
          </a:p>
          <a:p>
            <a:pPr marL="342900" indent="-342900" algn="just">
              <a:buFont typeface="Courier New" panose="02070309020205020404" pitchFamily="49" charset="0"/>
              <a:buChar char="o"/>
            </a:pPr>
            <a:r>
              <a:rPr lang="pt-BR" dirty="0">
                <a:solidFill>
                  <a:schemeClr val="tx1">
                    <a:lumMod val="75000"/>
                    <a:lumOff val="25000"/>
                  </a:schemeClr>
                </a:solidFill>
                <a:cs typeface="Arial" pitchFamily="34" charset="0"/>
              </a:rPr>
              <a:t>Definição do planejamento semanal de limpeza dos ambientes</a:t>
            </a:r>
          </a:p>
          <a:p>
            <a:pPr marL="342900" indent="-342900" algn="just">
              <a:buFont typeface="Courier New" panose="02070309020205020404" pitchFamily="49" charset="0"/>
              <a:buChar char="o"/>
            </a:pPr>
            <a:r>
              <a:rPr lang="pt-BR" dirty="0" smtClean="0">
                <a:solidFill>
                  <a:schemeClr val="tx1">
                    <a:lumMod val="75000"/>
                    <a:lumOff val="25000"/>
                  </a:schemeClr>
                </a:solidFill>
                <a:cs typeface="Arial" pitchFamily="34" charset="0"/>
              </a:rPr>
              <a:t>Registro: limpezas </a:t>
            </a:r>
            <a:r>
              <a:rPr lang="pt-BR" dirty="0">
                <a:solidFill>
                  <a:schemeClr val="tx1">
                    <a:lumMod val="75000"/>
                    <a:lumOff val="25000"/>
                  </a:schemeClr>
                </a:solidFill>
                <a:cs typeface="Arial" pitchFamily="34" charset="0"/>
              </a:rPr>
              <a:t>efetuadas, por ambiente;</a:t>
            </a:r>
          </a:p>
          <a:p>
            <a:pPr marL="342900" indent="-342900" algn="just">
              <a:buFont typeface="Courier New" panose="02070309020205020404" pitchFamily="49" charset="0"/>
              <a:buChar char="o"/>
            </a:pPr>
            <a:r>
              <a:rPr lang="pt-BR" dirty="0" smtClean="0">
                <a:solidFill>
                  <a:schemeClr val="tx1">
                    <a:lumMod val="75000"/>
                    <a:lumOff val="25000"/>
                  </a:schemeClr>
                </a:solidFill>
                <a:cs typeface="Arial" pitchFamily="34" charset="0"/>
              </a:rPr>
              <a:t>Gerenciamento: funcionários/salários mensais, pagamento </a:t>
            </a:r>
            <a:r>
              <a:rPr lang="pt-BR" dirty="0">
                <a:solidFill>
                  <a:schemeClr val="tx1">
                    <a:lumMod val="75000"/>
                    <a:lumOff val="25000"/>
                  </a:schemeClr>
                </a:solidFill>
                <a:cs typeface="Arial" pitchFamily="34" charset="0"/>
              </a:rPr>
              <a:t>de serviços consumidos </a:t>
            </a:r>
            <a:r>
              <a:rPr lang="pt-BR" dirty="0" smtClean="0">
                <a:solidFill>
                  <a:schemeClr val="tx1">
                    <a:lumMod val="75000"/>
                    <a:lumOff val="25000"/>
                  </a:schemeClr>
                </a:solidFill>
                <a:cs typeface="Arial" pitchFamily="34" charset="0"/>
              </a:rPr>
              <a:t>mensais, pagamento </a:t>
            </a:r>
            <a:r>
              <a:rPr lang="pt-BR" dirty="0">
                <a:solidFill>
                  <a:schemeClr val="tx1">
                    <a:lumMod val="75000"/>
                    <a:lumOff val="25000"/>
                  </a:schemeClr>
                </a:solidFill>
                <a:cs typeface="Arial" pitchFamily="34" charset="0"/>
              </a:rPr>
              <a:t>da estadia dos idosos (plano semanais, mensais e anuais);</a:t>
            </a:r>
          </a:p>
          <a:p>
            <a:pPr marL="342900" indent="-342900" algn="just">
              <a:buFont typeface="Courier New" panose="02070309020205020404" pitchFamily="49" charset="0"/>
              <a:buChar char="o"/>
            </a:pPr>
            <a:r>
              <a:rPr lang="pt-BR" dirty="0" smtClean="0">
                <a:solidFill>
                  <a:schemeClr val="tx1">
                    <a:lumMod val="75000"/>
                    <a:lumOff val="25000"/>
                  </a:schemeClr>
                </a:solidFill>
                <a:cs typeface="Arial" pitchFamily="34" charset="0"/>
              </a:rPr>
              <a:t>Relatório </a:t>
            </a:r>
            <a:r>
              <a:rPr lang="pt-BR" dirty="0">
                <a:solidFill>
                  <a:schemeClr val="tx1">
                    <a:lumMod val="75000"/>
                    <a:lumOff val="25000"/>
                  </a:schemeClr>
                </a:solidFill>
                <a:cs typeface="Arial" pitchFamily="34" charset="0"/>
              </a:rPr>
              <a:t>de controle de fluxo de caixa da Instituição (mensal e anual</a:t>
            </a:r>
            <a:r>
              <a:rPr lang="pt-BR" dirty="0" smtClean="0">
                <a:solidFill>
                  <a:schemeClr val="tx1">
                    <a:lumMod val="75000"/>
                    <a:lumOff val="25000"/>
                  </a:schemeClr>
                </a:solidFill>
                <a:cs typeface="Arial" pitchFamily="34" charset="0"/>
              </a:rPr>
              <a:t>); </a:t>
            </a:r>
            <a:endParaRPr lang="pt-BR" sz="1600" dirty="0">
              <a:solidFill>
                <a:schemeClr val="tx1">
                  <a:lumMod val="75000"/>
                  <a:lumOff val="25000"/>
                </a:schemeClr>
              </a:solidFill>
              <a:cs typeface="Arial" pitchFamily="34" charset="0"/>
            </a:endParaRPr>
          </a:p>
        </p:txBody>
      </p:sp>
      <p:sp>
        <p:nvSpPr>
          <p:cNvPr id="5" name="Espaço Reservado para Texto 1"/>
          <p:cNvSpPr>
            <a:spLocks noGrp="1"/>
          </p:cNvSpPr>
          <p:nvPr>
            <p:ph type="body" sz="quarter" idx="10"/>
          </p:nvPr>
        </p:nvSpPr>
        <p:spPr>
          <a:xfrm>
            <a:off x="849804" y="524615"/>
            <a:ext cx="7372383" cy="360040"/>
          </a:xfrm>
        </p:spPr>
        <p:txBody>
          <a:bodyPr>
            <a:noAutofit/>
          </a:bodyPr>
          <a:lstStyle/>
          <a:p>
            <a:r>
              <a:rPr lang="pt-BR" dirty="0"/>
              <a:t>Necessidades que </a:t>
            </a:r>
            <a:r>
              <a:rPr lang="pt-BR" dirty="0" smtClean="0"/>
              <a:t>o projeto </a:t>
            </a:r>
            <a:r>
              <a:rPr lang="pt-BR" dirty="0"/>
              <a:t>deve </a:t>
            </a:r>
            <a:r>
              <a:rPr lang="pt-BR" dirty="0" smtClean="0"/>
              <a:t>atender </a:t>
            </a:r>
            <a:endParaRPr lang="pt-BR" dirty="0"/>
          </a:p>
        </p:txBody>
      </p:sp>
    </p:spTree>
    <p:extLst>
      <p:ext uri="{BB962C8B-B14F-4D97-AF65-F5344CB8AC3E}">
        <p14:creationId xmlns:p14="http://schemas.microsoft.com/office/powerpoint/2010/main" val="16898515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xmlns="" id="{4E0D41F1-3D24-4CB9-B8B0-1C54562B0C4D}"/>
              </a:ext>
            </a:extLst>
          </p:cNvPr>
          <p:cNvSpPr>
            <a:spLocks noGrp="1"/>
          </p:cNvSpPr>
          <p:nvPr>
            <p:ph type="body" sz="quarter" idx="10"/>
          </p:nvPr>
        </p:nvSpPr>
        <p:spPr>
          <a:xfrm>
            <a:off x="0" y="58820"/>
            <a:ext cx="9144000" cy="576064"/>
          </a:xfrm>
        </p:spPr>
        <p:txBody>
          <a:bodyPr>
            <a:normAutofit/>
          </a:bodyPr>
          <a:lstStyle/>
          <a:p>
            <a:r>
              <a:rPr lang="pt-BR" sz="2700" dirty="0">
                <a:latin typeface="Arial" panose="020B0604020202020204" pitchFamily="34" charset="0"/>
              </a:rPr>
              <a:t>Documentos de requisitos</a:t>
            </a:r>
          </a:p>
        </p:txBody>
      </p:sp>
      <p:sp>
        <p:nvSpPr>
          <p:cNvPr id="3" name="Espaço Reservado para Texto 2">
            <a:extLst>
              <a:ext uri="{FF2B5EF4-FFF2-40B4-BE49-F238E27FC236}">
                <a16:creationId xmlns:a16="http://schemas.microsoft.com/office/drawing/2014/main" xmlns="" id="{5A4ADF80-AF4F-44BA-9FE9-7DCF6D2FDCC1}"/>
              </a:ext>
            </a:extLst>
          </p:cNvPr>
          <p:cNvSpPr>
            <a:spLocks noGrp="1"/>
          </p:cNvSpPr>
          <p:nvPr>
            <p:ph type="body" sz="quarter" idx="11"/>
          </p:nvPr>
        </p:nvSpPr>
        <p:spPr>
          <a:xfrm>
            <a:off x="652409" y="1544281"/>
            <a:ext cx="7839182" cy="527356"/>
          </a:xfrm>
        </p:spPr>
        <p:txBody>
          <a:bodyPr>
            <a:normAutofit/>
          </a:bodyPr>
          <a:lstStyle/>
          <a:p>
            <a:pPr algn="just"/>
            <a:r>
              <a:rPr lang="pt-BR" sz="1800" b="1" dirty="0" smtClean="0">
                <a:solidFill>
                  <a:schemeClr val="tx1"/>
                </a:solidFill>
                <a:latin typeface="Arial" panose="020B0604020202020204" pitchFamily="34" charset="0"/>
              </a:rPr>
              <a:t>RN</a:t>
            </a:r>
            <a:r>
              <a:rPr lang="pt-BR" sz="1800" dirty="0" smtClean="0">
                <a:solidFill>
                  <a:schemeClr val="tx1"/>
                </a:solidFill>
                <a:latin typeface="Arial" panose="020B0604020202020204" pitchFamily="34" charset="0"/>
              </a:rPr>
              <a:t> #1</a:t>
            </a:r>
            <a:r>
              <a:rPr lang="pt-BR" sz="1800" b="1" dirty="0">
                <a:solidFill>
                  <a:schemeClr val="tx1"/>
                </a:solidFill>
                <a:latin typeface="Arial" panose="020B0604020202020204" pitchFamily="34" charset="0"/>
              </a:rPr>
              <a:t>:</a:t>
            </a:r>
            <a:r>
              <a:rPr lang="pt-BR" sz="1800" dirty="0">
                <a:solidFill>
                  <a:schemeClr val="tx1"/>
                </a:solidFill>
                <a:latin typeface="Arial" panose="020B0604020202020204" pitchFamily="34" charset="0"/>
              </a:rPr>
              <a:t> O sistema deve garantir que o único que terá permissão para acessar essa página é o responsável pelo idoso</a:t>
            </a:r>
            <a:r>
              <a:rPr lang="pt-BR" sz="1350" dirty="0">
                <a:solidFill>
                  <a:schemeClr val="tx1"/>
                </a:solidFill>
                <a:latin typeface="Arial" panose="020B0604020202020204" pitchFamily="34" charset="0"/>
              </a:rPr>
              <a:t>.</a:t>
            </a:r>
          </a:p>
        </p:txBody>
      </p:sp>
      <p:sp>
        <p:nvSpPr>
          <p:cNvPr id="6" name="Espaço Reservado para Texto 4">
            <a:extLst>
              <a:ext uri="{FF2B5EF4-FFF2-40B4-BE49-F238E27FC236}">
                <a16:creationId xmlns:a16="http://schemas.microsoft.com/office/drawing/2014/main" xmlns="" id="{E700008B-EB62-43E7-9A48-63D2CA523426}"/>
              </a:ext>
            </a:extLst>
          </p:cNvPr>
          <p:cNvSpPr txBox="1">
            <a:spLocks/>
          </p:cNvSpPr>
          <p:nvPr/>
        </p:nvSpPr>
        <p:spPr>
          <a:xfrm>
            <a:off x="0" y="700088"/>
            <a:ext cx="9144000" cy="286941"/>
          </a:xfrm>
          <a:prstGeom prst="rect">
            <a:avLst/>
          </a:prstGeom>
        </p:spPr>
        <p:txBody>
          <a:bodyPr vert="horz" lIns="68580" tIns="34290" rIns="68580" bIns="3429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867" b="0" kern="1200" baseline="0">
                <a:solidFill>
                  <a:schemeClr val="tx1">
                    <a:lumMod val="75000"/>
                    <a:lumOff val="25000"/>
                  </a:schemeClr>
                </a:solidFill>
                <a:latin typeface="+mn-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1800" dirty="0"/>
              <a:t>Não funcionais</a:t>
            </a:r>
          </a:p>
        </p:txBody>
      </p:sp>
    </p:spTree>
    <p:extLst>
      <p:ext uri="{BB962C8B-B14F-4D97-AF65-F5344CB8AC3E}">
        <p14:creationId xmlns:p14="http://schemas.microsoft.com/office/powerpoint/2010/main" val="105873249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a 4">
            <a:extLst>
              <a:ext uri="{FF2B5EF4-FFF2-40B4-BE49-F238E27FC236}">
                <a16:creationId xmlns="" xmlns:a16="http://schemas.microsoft.com/office/drawing/2014/main" id="{9F692C35-1E57-45BD-9E0E-BB488C6BCD7B}"/>
              </a:ext>
            </a:extLst>
          </p:cNvPr>
          <p:cNvGraphicFramePr>
            <a:graphicFrameLocks noGrp="1"/>
          </p:cNvGraphicFramePr>
          <p:nvPr>
            <p:extLst>
              <p:ext uri="{D42A27DB-BD31-4B8C-83A1-F6EECF244321}">
                <p14:modId xmlns:p14="http://schemas.microsoft.com/office/powerpoint/2010/main" val="329589853"/>
              </p:ext>
            </p:extLst>
          </p:nvPr>
        </p:nvGraphicFramePr>
        <p:xfrm>
          <a:off x="1664773" y="1312451"/>
          <a:ext cx="6308332" cy="2976600"/>
        </p:xfrm>
        <a:graphic>
          <a:graphicData uri="http://schemas.openxmlformats.org/drawingml/2006/table">
            <a:tbl>
              <a:tblPr firstRow="1" bandRow="1">
                <a:tableStyleId>{F5AB1C69-6EDB-4FF4-983F-18BD219EF322}</a:tableStyleId>
              </a:tblPr>
              <a:tblGrid>
                <a:gridCol w="3154166">
                  <a:extLst>
                    <a:ext uri="{9D8B030D-6E8A-4147-A177-3AD203B41FA5}">
                      <a16:colId xmlns="" xmlns:a16="http://schemas.microsoft.com/office/drawing/2014/main" val="4163084254"/>
                    </a:ext>
                  </a:extLst>
                </a:gridCol>
                <a:gridCol w="3154166">
                  <a:extLst>
                    <a:ext uri="{9D8B030D-6E8A-4147-A177-3AD203B41FA5}">
                      <a16:colId xmlns="" xmlns:a16="http://schemas.microsoft.com/office/drawing/2014/main" val="1513869811"/>
                    </a:ext>
                  </a:extLst>
                </a:gridCol>
              </a:tblGrid>
              <a:tr h="5499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dirty="0">
                          <a:effectLst/>
                        </a:rPr>
                        <a:t>Identificador Requisito Funcional</a:t>
                      </a:r>
                      <a:endParaRPr lang="pt-BR" sz="1600" dirty="0">
                        <a:effectLst/>
                        <a:latin typeface="Arial" panose="020B0604020202020204" pitchFamily="34" charset="0"/>
                        <a:ea typeface="Times New Roman" panose="02020603050405020304" pitchFamily="18" charset="0"/>
                        <a:cs typeface="Arial" panose="020B0604020202020204" pitchFamily="34" charset="0"/>
                      </a:endParaRPr>
                    </a:p>
                  </a:txBody>
                  <a:tcPr/>
                </a:tc>
                <a:tc>
                  <a:txBody>
                    <a:bodyPr/>
                    <a:lstStyle/>
                    <a:p>
                      <a:pPr algn="ctr">
                        <a:lnSpc>
                          <a:spcPts val="1200"/>
                        </a:lnSpc>
                        <a:spcAft>
                          <a:spcPts val="0"/>
                        </a:spcAft>
                      </a:pPr>
                      <a:endParaRPr lang="pt-BR" sz="1600" dirty="0">
                        <a:effectLst/>
                      </a:endParaRPr>
                    </a:p>
                    <a:p>
                      <a:pPr algn="ctr">
                        <a:lnSpc>
                          <a:spcPts val="1200"/>
                        </a:lnSpc>
                        <a:spcAft>
                          <a:spcPts val="0"/>
                        </a:spcAft>
                      </a:pPr>
                      <a:r>
                        <a:rPr lang="pt-BR" sz="1600" dirty="0">
                          <a:effectLst/>
                        </a:rPr>
                        <a:t>Priorização Final</a:t>
                      </a:r>
                      <a:endParaRPr lang="pt-BR" sz="1600" dirty="0">
                        <a:effectLst/>
                        <a:latin typeface="Arial" panose="020B0604020202020204" pitchFamily="34" charset="0"/>
                        <a:ea typeface="Times New Roman" panose="02020603050405020304" pitchFamily="18" charset="0"/>
                        <a:cs typeface="Arial" panose="020B0604020202020204" pitchFamily="34" charset="0"/>
                      </a:endParaRPr>
                    </a:p>
                  </a:txBody>
                  <a:tcPr/>
                </a:tc>
                <a:extLst>
                  <a:ext uri="{0D108BD9-81ED-4DB2-BD59-A6C34878D82A}">
                    <a16:rowId xmlns="" xmlns:a16="http://schemas.microsoft.com/office/drawing/2014/main" val="796981835"/>
                  </a:ext>
                </a:extLst>
              </a:tr>
              <a:tr h="479496">
                <a:tc>
                  <a:txBody>
                    <a:bodyPr/>
                    <a:lstStyle/>
                    <a:p>
                      <a:pPr algn="ctr"/>
                      <a:r>
                        <a:rPr lang="pt-BR" sz="1600" dirty="0"/>
                        <a:t>RF #01</a:t>
                      </a:r>
                      <a:endParaRPr lang="pt-BR" sz="1600" dirty="0">
                        <a:latin typeface="Arial" panose="020B0604020202020204" pitchFamily="34" charset="0"/>
                        <a:cs typeface="Arial" panose="020B0604020202020204" pitchFamily="34" charset="0"/>
                      </a:endParaRPr>
                    </a:p>
                  </a:txBody>
                  <a:tcPr/>
                </a:tc>
                <a:tc>
                  <a:txBody>
                    <a:bodyPr/>
                    <a:lstStyle/>
                    <a:p>
                      <a:pPr algn="ctr"/>
                      <a:r>
                        <a:rPr lang="en-US" sz="1600" kern="1200" dirty="0" err="1">
                          <a:effectLst/>
                        </a:rPr>
                        <a:t>Deve</a:t>
                      </a:r>
                      <a:r>
                        <a:rPr lang="en-US" sz="1600" kern="1200" dirty="0">
                          <a:effectLst/>
                        </a:rPr>
                        <a:t> ser </a:t>
                      </a:r>
                      <a:r>
                        <a:rPr lang="en-US" sz="1600" kern="1200" dirty="0" err="1">
                          <a:effectLst/>
                        </a:rPr>
                        <a:t>feito</a:t>
                      </a:r>
                      <a:endParaRPr lang="pt-BR"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4153909989"/>
                  </a:ext>
                </a:extLst>
              </a:tr>
              <a:tr h="479496">
                <a:tc>
                  <a:txBody>
                    <a:bodyPr/>
                    <a:lstStyle/>
                    <a:p>
                      <a:pPr algn="ctr"/>
                      <a:r>
                        <a:rPr lang="pt-BR" sz="1600" dirty="0"/>
                        <a:t>RF #02</a:t>
                      </a:r>
                      <a:endParaRPr lang="pt-BR" sz="1600" dirty="0">
                        <a:latin typeface="Arial" panose="020B0604020202020204" pitchFamily="34" charset="0"/>
                        <a:cs typeface="Arial" panose="020B0604020202020204" pitchFamily="34" charset="0"/>
                      </a:endParaRPr>
                    </a:p>
                  </a:txBody>
                  <a:tcPr/>
                </a:tc>
                <a:tc>
                  <a:txBody>
                    <a:bodyPr/>
                    <a:lstStyle/>
                    <a:p>
                      <a:pPr algn="ctr"/>
                      <a:r>
                        <a:rPr lang="en-US" sz="1600" kern="1200" dirty="0" err="1">
                          <a:effectLst/>
                        </a:rPr>
                        <a:t>Deve</a:t>
                      </a:r>
                      <a:r>
                        <a:rPr lang="en-US" sz="1600" kern="1200" dirty="0">
                          <a:effectLst/>
                        </a:rPr>
                        <a:t> ser </a:t>
                      </a:r>
                      <a:r>
                        <a:rPr lang="en-US" sz="1600" kern="1200" dirty="0" err="1">
                          <a:effectLst/>
                        </a:rPr>
                        <a:t>feito</a:t>
                      </a:r>
                      <a:endParaRPr lang="pt-BR"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2883375225"/>
                  </a:ext>
                </a:extLst>
              </a:tr>
              <a:tr h="479496">
                <a:tc>
                  <a:txBody>
                    <a:bodyPr/>
                    <a:lstStyle/>
                    <a:p>
                      <a:pPr algn="ctr"/>
                      <a:r>
                        <a:rPr lang="pt-BR" sz="1600" dirty="0"/>
                        <a:t>RF #03</a:t>
                      </a:r>
                      <a:endParaRPr lang="pt-BR" sz="1600" dirty="0">
                        <a:latin typeface="Arial" panose="020B0604020202020204" pitchFamily="34" charset="0"/>
                        <a:cs typeface="Arial" panose="020B0604020202020204" pitchFamily="34" charset="0"/>
                      </a:endParaRPr>
                    </a:p>
                  </a:txBody>
                  <a:tcPr/>
                </a:tc>
                <a:tc>
                  <a:txBody>
                    <a:bodyPr/>
                    <a:lstStyle/>
                    <a:p>
                      <a:pPr algn="ctr"/>
                      <a:r>
                        <a:rPr lang="en-US" sz="1600" kern="1200" dirty="0" err="1">
                          <a:effectLst/>
                        </a:rPr>
                        <a:t>Deve</a:t>
                      </a:r>
                      <a:r>
                        <a:rPr lang="en-US" sz="1600" kern="1200" dirty="0">
                          <a:effectLst/>
                        </a:rPr>
                        <a:t> ser </a:t>
                      </a:r>
                      <a:r>
                        <a:rPr lang="en-US" sz="1600" kern="1200" dirty="0" err="1">
                          <a:effectLst/>
                        </a:rPr>
                        <a:t>feito</a:t>
                      </a:r>
                      <a:endParaRPr lang="pt-BR"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2697649644"/>
                  </a:ext>
                </a:extLst>
              </a:tr>
              <a:tr h="479496">
                <a:tc>
                  <a:txBody>
                    <a:bodyPr/>
                    <a:lstStyle/>
                    <a:p>
                      <a:pPr algn="ctr"/>
                      <a:r>
                        <a:rPr lang="pt-BR" sz="1600" dirty="0"/>
                        <a:t>RF #04</a:t>
                      </a:r>
                      <a:endParaRPr lang="pt-BR" sz="1600" dirty="0">
                        <a:latin typeface="Arial" panose="020B0604020202020204" pitchFamily="34" charset="0"/>
                        <a:cs typeface="Arial" panose="020B0604020202020204" pitchFamily="34" charset="0"/>
                      </a:endParaRPr>
                    </a:p>
                  </a:txBody>
                  <a:tcPr/>
                </a:tc>
                <a:tc>
                  <a:txBody>
                    <a:bodyPr/>
                    <a:lstStyle/>
                    <a:p>
                      <a:pPr algn="ctr"/>
                      <a:r>
                        <a:rPr lang="en-US" sz="1600" kern="1200" dirty="0" err="1">
                          <a:effectLst/>
                        </a:rPr>
                        <a:t>Deve</a:t>
                      </a:r>
                      <a:r>
                        <a:rPr lang="en-US" sz="1600" kern="1200" dirty="0">
                          <a:effectLst/>
                        </a:rPr>
                        <a:t> ser </a:t>
                      </a:r>
                      <a:r>
                        <a:rPr lang="en-US" sz="1600" kern="1200" dirty="0" err="1">
                          <a:effectLst/>
                        </a:rPr>
                        <a:t>feito</a:t>
                      </a:r>
                      <a:endParaRPr lang="pt-BR"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415382029"/>
                  </a:ext>
                </a:extLst>
              </a:tr>
              <a:tr h="479496">
                <a:tc>
                  <a:txBody>
                    <a:bodyPr/>
                    <a:lstStyle/>
                    <a:p>
                      <a:pPr algn="ctr"/>
                      <a:r>
                        <a:rPr lang="pt-BR" sz="1600" dirty="0"/>
                        <a:t>RF #05</a:t>
                      </a:r>
                      <a:endParaRPr lang="pt-BR" sz="1600" dirty="0">
                        <a:latin typeface="Arial" panose="020B0604020202020204" pitchFamily="34" charset="0"/>
                        <a:cs typeface="Arial" panose="020B0604020202020204" pitchFamily="34" charset="0"/>
                      </a:endParaRPr>
                    </a:p>
                  </a:txBody>
                  <a:tcPr/>
                </a:tc>
                <a:tc>
                  <a:txBody>
                    <a:bodyPr/>
                    <a:lstStyle/>
                    <a:p>
                      <a:pPr algn="ctr"/>
                      <a:r>
                        <a:rPr lang="en-US" sz="1600" kern="1200" dirty="0" err="1">
                          <a:effectLst/>
                        </a:rPr>
                        <a:t>Deve</a:t>
                      </a:r>
                      <a:r>
                        <a:rPr lang="en-US" sz="1600" kern="1200" dirty="0">
                          <a:effectLst/>
                        </a:rPr>
                        <a:t> ser </a:t>
                      </a:r>
                      <a:r>
                        <a:rPr lang="en-US" sz="1600" kern="1200" dirty="0" err="1">
                          <a:effectLst/>
                        </a:rPr>
                        <a:t>feito</a:t>
                      </a:r>
                      <a:endParaRPr lang="pt-BR"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2003312540"/>
                  </a:ext>
                </a:extLst>
              </a:tr>
            </a:tbl>
          </a:graphicData>
        </a:graphic>
      </p:graphicFrame>
      <p:sp>
        <p:nvSpPr>
          <p:cNvPr id="7" name="Espaço Reservado para Texto 1"/>
          <p:cNvSpPr>
            <a:spLocks noGrp="1"/>
          </p:cNvSpPr>
          <p:nvPr>
            <p:ph type="body" sz="quarter" idx="10"/>
          </p:nvPr>
        </p:nvSpPr>
        <p:spPr>
          <a:xfrm>
            <a:off x="1664773" y="0"/>
            <a:ext cx="5763443" cy="983678"/>
          </a:xfrm>
        </p:spPr>
        <p:txBody>
          <a:bodyPr>
            <a:normAutofit fontScale="25000" lnSpcReduction="20000"/>
          </a:bodyPr>
          <a:lstStyle/>
          <a:p>
            <a:endParaRPr lang="pt-BR" sz="9600" dirty="0" smtClean="0"/>
          </a:p>
          <a:p>
            <a:r>
              <a:rPr lang="pt-BR" sz="14400" dirty="0" smtClean="0"/>
              <a:t>Priorização de requisitos</a:t>
            </a:r>
          </a:p>
          <a:p>
            <a:r>
              <a:rPr lang="pt-BR" dirty="0"/>
              <a:t>	</a:t>
            </a:r>
          </a:p>
        </p:txBody>
      </p:sp>
    </p:spTree>
    <p:extLst>
      <p:ext uri="{BB962C8B-B14F-4D97-AF65-F5344CB8AC3E}">
        <p14:creationId xmlns:p14="http://schemas.microsoft.com/office/powerpoint/2010/main" val="336902620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fontScale="95500"/>
          </a:bodyPr>
          <a:lstStyle/>
          <a:p>
            <a:r>
              <a:rPr lang="pt-BR" dirty="0"/>
              <a:t>Apresentação dos Integrantes</a:t>
            </a:r>
          </a:p>
        </p:txBody>
      </p:sp>
      <p:sp>
        <p:nvSpPr>
          <p:cNvPr id="3" name="Espaço Reservado para Texto 2"/>
          <p:cNvSpPr>
            <a:spLocks noGrp="1"/>
          </p:cNvSpPr>
          <p:nvPr>
            <p:ph type="body" sz="quarter" idx="11"/>
          </p:nvPr>
        </p:nvSpPr>
        <p:spPr>
          <a:xfrm>
            <a:off x="724328" y="1602769"/>
            <a:ext cx="7695343" cy="2261453"/>
          </a:xfrm>
        </p:spPr>
        <p:txBody>
          <a:bodyPr>
            <a:noAutofit/>
          </a:bodyPr>
          <a:lstStyle/>
          <a:p>
            <a:pPr algn="l"/>
            <a:r>
              <a:rPr lang="pt-BR" sz="2400" dirty="0">
                <a:solidFill>
                  <a:schemeClr val="tx1"/>
                </a:solidFill>
              </a:rPr>
              <a:t>Nome: Davi Martins </a:t>
            </a:r>
            <a:r>
              <a:rPr lang="pt-BR" sz="2400" dirty="0" err="1">
                <a:solidFill>
                  <a:schemeClr val="tx1"/>
                </a:solidFill>
              </a:rPr>
              <a:t>Sassarão</a:t>
            </a:r>
            <a:endParaRPr lang="pt-BR" sz="2400" dirty="0">
              <a:solidFill>
                <a:schemeClr val="tx1"/>
              </a:solidFill>
            </a:endParaRPr>
          </a:p>
          <a:p>
            <a:pPr algn="l"/>
            <a:r>
              <a:rPr lang="pt-BR" sz="2400" dirty="0">
                <a:solidFill>
                  <a:schemeClr val="tx1"/>
                </a:solidFill>
              </a:rPr>
              <a:t>Papel: Desenvolvedor</a:t>
            </a:r>
          </a:p>
          <a:p>
            <a:pPr algn="l"/>
            <a:r>
              <a:rPr lang="pt-BR" sz="2400" dirty="0">
                <a:solidFill>
                  <a:schemeClr val="tx1"/>
                </a:solidFill>
              </a:rPr>
              <a:t>Atividades que executou: Desenvolvimento de logo e de </a:t>
            </a:r>
            <a:r>
              <a:rPr lang="pt-BR" sz="2400" dirty="0" err="1">
                <a:solidFill>
                  <a:schemeClr val="tx1"/>
                </a:solidFill>
              </a:rPr>
              <a:t>template</a:t>
            </a:r>
            <a:r>
              <a:rPr lang="pt-BR" sz="2400" dirty="0">
                <a:solidFill>
                  <a:schemeClr val="tx1"/>
                </a:solidFill>
              </a:rPr>
              <a:t>, definição dos </a:t>
            </a:r>
            <a:r>
              <a:rPr lang="pt-BR" sz="2400" dirty="0" err="1">
                <a:solidFill>
                  <a:schemeClr val="tx1"/>
                </a:solidFill>
              </a:rPr>
              <a:t>macrorequisitos</a:t>
            </a:r>
            <a:r>
              <a:rPr lang="pt-BR" sz="2400" dirty="0">
                <a:solidFill>
                  <a:schemeClr val="tx1"/>
                </a:solidFill>
              </a:rPr>
              <a:t>, suporte no desenvolvimento dos documentos de visão e de requisitos</a:t>
            </a:r>
          </a:p>
          <a:p>
            <a:pPr algn="l"/>
            <a:r>
              <a:rPr lang="pt-BR" sz="2400" dirty="0">
                <a:solidFill>
                  <a:schemeClr val="tx1"/>
                </a:solidFill>
              </a:rPr>
              <a:t>Dificuldades/Sugestões: Dificuldade no desenvolvimento de </a:t>
            </a:r>
            <a:r>
              <a:rPr lang="pt-BR" sz="2400" dirty="0" err="1">
                <a:solidFill>
                  <a:schemeClr val="tx1"/>
                </a:solidFill>
              </a:rPr>
              <a:t>template</a:t>
            </a:r>
            <a:r>
              <a:rPr lang="pt-BR" sz="2400" dirty="0">
                <a:solidFill>
                  <a:schemeClr val="tx1"/>
                </a:solidFill>
              </a:rPr>
              <a:t> (em parte pela falta de internet)</a:t>
            </a:r>
          </a:p>
        </p:txBody>
      </p:sp>
    </p:spTree>
    <p:extLst>
      <p:ext uri="{BB962C8B-B14F-4D97-AF65-F5344CB8AC3E}">
        <p14:creationId xmlns:p14="http://schemas.microsoft.com/office/powerpoint/2010/main" val="9609419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fontScale="95500"/>
          </a:bodyPr>
          <a:lstStyle/>
          <a:p>
            <a:r>
              <a:rPr lang="pt-BR" dirty="0"/>
              <a:t>Apresentação dos Integrantes</a:t>
            </a:r>
          </a:p>
        </p:txBody>
      </p:sp>
      <p:sp>
        <p:nvSpPr>
          <p:cNvPr id="3" name="Espaço Reservado para Texto 2"/>
          <p:cNvSpPr>
            <a:spLocks noGrp="1"/>
          </p:cNvSpPr>
          <p:nvPr>
            <p:ph type="body" sz="quarter" idx="11"/>
          </p:nvPr>
        </p:nvSpPr>
        <p:spPr>
          <a:xfrm>
            <a:off x="456564" y="1445363"/>
            <a:ext cx="8230872" cy="2922974"/>
          </a:xfrm>
        </p:spPr>
        <p:txBody>
          <a:bodyPr>
            <a:noAutofit/>
          </a:bodyPr>
          <a:lstStyle/>
          <a:p>
            <a:pPr algn="l"/>
            <a:r>
              <a:rPr lang="pt-BR" sz="2400" dirty="0">
                <a:latin typeface="+mj-lt"/>
              </a:rPr>
              <a:t>Nome:  Julia </a:t>
            </a:r>
            <a:r>
              <a:rPr lang="pt-BR" sz="2400" dirty="0" err="1">
                <a:latin typeface="+mj-lt"/>
              </a:rPr>
              <a:t>Bovo</a:t>
            </a:r>
            <a:r>
              <a:rPr lang="pt-BR" sz="2400" dirty="0">
                <a:latin typeface="+mj-lt"/>
              </a:rPr>
              <a:t> Apolinário</a:t>
            </a:r>
          </a:p>
          <a:p>
            <a:pPr algn="l"/>
            <a:r>
              <a:rPr lang="pt-BR" sz="2400" dirty="0">
                <a:latin typeface="+mj-lt"/>
              </a:rPr>
              <a:t>Papel: DBA </a:t>
            </a:r>
          </a:p>
          <a:p>
            <a:pPr algn="just"/>
            <a:r>
              <a:rPr lang="pt-BR" sz="2400" dirty="0" smtClean="0">
                <a:latin typeface="+mj-lt"/>
              </a:rPr>
              <a:t>Atividades que executou: Documento de Visão, Documento de Levantamento de </a:t>
            </a:r>
            <a:r>
              <a:rPr lang="pt-BR" sz="2400" dirty="0">
                <a:latin typeface="+mj-lt"/>
              </a:rPr>
              <a:t>requisitos e </a:t>
            </a:r>
            <a:r>
              <a:rPr lang="pt-BR" sz="2400" dirty="0" err="1">
                <a:latin typeface="+mj-lt"/>
              </a:rPr>
              <a:t>Macrorequisitos</a:t>
            </a:r>
            <a:endParaRPr lang="pt-BR" sz="2400" dirty="0">
              <a:latin typeface="+mj-lt"/>
            </a:endParaRPr>
          </a:p>
          <a:p>
            <a:pPr algn="just"/>
            <a:r>
              <a:rPr lang="pt-BR" sz="2400" dirty="0" smtClean="0">
                <a:latin typeface="+mj-lt"/>
              </a:rPr>
              <a:t>Dificuldades/Sugestões</a:t>
            </a:r>
            <a:r>
              <a:rPr lang="pt-BR" sz="2400" dirty="0">
                <a:latin typeface="+mj-lt"/>
              </a:rPr>
              <a:t>: Tive dificuldade em utilizar o SVN, porém já me habituei ao sistema. Encontrei dificuldades também para pensar em como seria o fluxo do sistema na hora de fazer o levantamento de requisitos, porém depois de uma conversa com o grupo, conseguimos chegar à uma ideia e minhas dúvidas diminuíram significativamente. Sem sugestões até o momento.</a:t>
            </a:r>
          </a:p>
        </p:txBody>
      </p:sp>
    </p:spTree>
    <p:extLst>
      <p:ext uri="{BB962C8B-B14F-4D97-AF65-F5344CB8AC3E}">
        <p14:creationId xmlns:p14="http://schemas.microsoft.com/office/powerpoint/2010/main" val="98363964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fontScale="95500"/>
          </a:bodyPr>
          <a:lstStyle/>
          <a:p>
            <a:r>
              <a:rPr lang="pt-BR" dirty="0"/>
              <a:t>Apresentação dos Integrantes</a:t>
            </a:r>
          </a:p>
        </p:txBody>
      </p:sp>
      <p:sp>
        <p:nvSpPr>
          <p:cNvPr id="3" name="Espaço Reservado para Texto 2"/>
          <p:cNvSpPr>
            <a:spLocks noGrp="1"/>
          </p:cNvSpPr>
          <p:nvPr>
            <p:ph type="body" sz="quarter" idx="11"/>
          </p:nvPr>
        </p:nvSpPr>
        <p:spPr>
          <a:xfrm>
            <a:off x="832207" y="1506504"/>
            <a:ext cx="8178228" cy="1824060"/>
          </a:xfrm>
        </p:spPr>
        <p:txBody>
          <a:bodyPr>
            <a:noAutofit/>
          </a:bodyPr>
          <a:lstStyle/>
          <a:p>
            <a:pPr algn="l"/>
            <a:r>
              <a:rPr lang="pt-BR" sz="2400" dirty="0">
                <a:latin typeface="+mj-lt"/>
              </a:rPr>
              <a:t>Nome: Lucas Adair </a:t>
            </a:r>
            <a:r>
              <a:rPr lang="pt-BR" sz="2400" dirty="0" err="1">
                <a:latin typeface="+mj-lt"/>
              </a:rPr>
              <a:t>Matielo</a:t>
            </a:r>
            <a:r>
              <a:rPr lang="pt-BR" sz="2400" dirty="0">
                <a:latin typeface="+mj-lt"/>
              </a:rPr>
              <a:t> </a:t>
            </a:r>
          </a:p>
          <a:p>
            <a:pPr algn="l"/>
            <a:r>
              <a:rPr lang="pt-BR" sz="2400" dirty="0">
                <a:latin typeface="+mj-lt"/>
              </a:rPr>
              <a:t>Papel: DBA</a:t>
            </a:r>
          </a:p>
          <a:p>
            <a:pPr algn="l"/>
            <a:r>
              <a:rPr lang="pt-BR" sz="2400" dirty="0">
                <a:latin typeface="+mj-lt"/>
              </a:rPr>
              <a:t>Atividades que executou: documento de visão, levantamento de requisitos.</a:t>
            </a:r>
          </a:p>
          <a:p>
            <a:pPr algn="l"/>
            <a:r>
              <a:rPr lang="pt-BR" sz="2400" dirty="0">
                <a:latin typeface="+mj-lt"/>
              </a:rPr>
              <a:t>Dificuldades/Sugestões: </a:t>
            </a:r>
          </a:p>
        </p:txBody>
      </p:sp>
    </p:spTree>
    <p:extLst>
      <p:ext uri="{BB962C8B-B14F-4D97-AF65-F5344CB8AC3E}">
        <p14:creationId xmlns:p14="http://schemas.microsoft.com/office/powerpoint/2010/main" val="257958596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fontScale="95500"/>
          </a:bodyPr>
          <a:lstStyle/>
          <a:p>
            <a:r>
              <a:rPr lang="pt-BR" dirty="0"/>
              <a:t>Apresentação dos Integrantes</a:t>
            </a:r>
          </a:p>
        </p:txBody>
      </p:sp>
      <p:sp>
        <p:nvSpPr>
          <p:cNvPr id="3" name="Espaço Reservado para Texto 2"/>
          <p:cNvSpPr>
            <a:spLocks noGrp="1"/>
          </p:cNvSpPr>
          <p:nvPr>
            <p:ph type="body" sz="quarter" idx="11"/>
          </p:nvPr>
        </p:nvSpPr>
        <p:spPr>
          <a:xfrm>
            <a:off x="714579" y="1015262"/>
            <a:ext cx="7714842" cy="2673299"/>
          </a:xfrm>
        </p:spPr>
        <p:txBody>
          <a:bodyPr>
            <a:normAutofit fontScale="95500"/>
          </a:bodyPr>
          <a:lstStyle/>
          <a:p>
            <a:pPr algn="l"/>
            <a:r>
              <a:rPr lang="pt-BR" sz="2400" dirty="0"/>
              <a:t>Nome: Lucca </a:t>
            </a:r>
            <a:r>
              <a:rPr lang="pt-BR" sz="2400" dirty="0" err="1"/>
              <a:t>Bedin</a:t>
            </a:r>
            <a:r>
              <a:rPr lang="pt-BR" sz="2400" dirty="0"/>
              <a:t> Borges</a:t>
            </a:r>
          </a:p>
          <a:p>
            <a:pPr algn="l"/>
            <a:r>
              <a:rPr lang="pt-BR" sz="2400" dirty="0"/>
              <a:t>Papel: Analista</a:t>
            </a:r>
          </a:p>
          <a:p>
            <a:pPr algn="l"/>
            <a:r>
              <a:rPr lang="pt-BR" sz="2400" dirty="0"/>
              <a:t>Atividades que executou: Documento de Visão, Documento de Levantamento de requisitos e </a:t>
            </a:r>
            <a:r>
              <a:rPr lang="pt-BR" sz="2400" dirty="0" err="1"/>
              <a:t>Macrorequisitos</a:t>
            </a:r>
            <a:r>
              <a:rPr lang="pt-BR" sz="2400" dirty="0"/>
              <a:t> e definição do </a:t>
            </a:r>
            <a:r>
              <a:rPr lang="pt-BR" sz="2400" dirty="0" err="1"/>
              <a:t>template</a:t>
            </a:r>
            <a:r>
              <a:rPr lang="pt-BR" sz="2400" dirty="0"/>
              <a:t> de apresentação bimestral.</a:t>
            </a:r>
          </a:p>
          <a:p>
            <a:pPr algn="l"/>
            <a:r>
              <a:rPr lang="pt-BR" sz="2400" dirty="0"/>
              <a:t>Dificuldades/Sugestões: Decidir a função no projeto.</a:t>
            </a:r>
            <a:endParaRPr lang="pt-BR" sz="2400" dirty="0">
              <a:solidFill>
                <a:schemeClr val="tx1"/>
              </a:solidFill>
            </a:endParaRPr>
          </a:p>
        </p:txBody>
      </p:sp>
    </p:spTree>
    <p:extLst>
      <p:ext uri="{BB962C8B-B14F-4D97-AF65-F5344CB8AC3E}">
        <p14:creationId xmlns:p14="http://schemas.microsoft.com/office/powerpoint/2010/main" val="219533808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fontScale="95500"/>
          </a:bodyPr>
          <a:lstStyle/>
          <a:p>
            <a:r>
              <a:rPr lang="pt-BR" dirty="0"/>
              <a:t>Apresentação dos Integrantes</a:t>
            </a:r>
          </a:p>
        </p:txBody>
      </p:sp>
      <p:sp>
        <p:nvSpPr>
          <p:cNvPr id="3" name="Espaço Reservado para Texto 2"/>
          <p:cNvSpPr>
            <a:spLocks noGrp="1"/>
          </p:cNvSpPr>
          <p:nvPr>
            <p:ph type="body" sz="quarter" idx="11"/>
          </p:nvPr>
        </p:nvSpPr>
        <p:spPr>
          <a:xfrm>
            <a:off x="447540" y="1113466"/>
            <a:ext cx="8248919" cy="2574957"/>
          </a:xfrm>
        </p:spPr>
        <p:txBody>
          <a:bodyPr>
            <a:noAutofit/>
          </a:bodyPr>
          <a:lstStyle/>
          <a:p>
            <a:pPr algn="l"/>
            <a:r>
              <a:rPr lang="pt-BR" sz="2300" dirty="0"/>
              <a:t>Nome: Tatiana Cristiane Moreira</a:t>
            </a:r>
          </a:p>
          <a:p>
            <a:pPr algn="l"/>
            <a:r>
              <a:rPr lang="pt-BR" sz="2300" dirty="0"/>
              <a:t>Papel: Analista</a:t>
            </a:r>
          </a:p>
          <a:p>
            <a:pPr algn="l"/>
            <a:r>
              <a:rPr lang="pt-BR" sz="2300" dirty="0"/>
              <a:t>Atividades que executou: Termo de abertura, documento de visão, levantamento de requisitos e requisitos para implementação no projeto.</a:t>
            </a:r>
          </a:p>
          <a:p>
            <a:pPr algn="l"/>
            <a:r>
              <a:rPr lang="pt-BR" sz="2300" dirty="0"/>
              <a:t>Dificuldades/Sugestões: </a:t>
            </a:r>
          </a:p>
        </p:txBody>
      </p:sp>
    </p:spTree>
    <p:extLst>
      <p:ext uri="{BB962C8B-B14F-4D97-AF65-F5344CB8AC3E}">
        <p14:creationId xmlns:p14="http://schemas.microsoft.com/office/powerpoint/2010/main" val="239180644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a:xfrm>
            <a:off x="0" y="49013"/>
            <a:ext cx="9144000" cy="576064"/>
          </a:xfrm>
        </p:spPr>
        <p:txBody>
          <a:bodyPr>
            <a:normAutofit fontScale="95500"/>
          </a:bodyPr>
          <a:lstStyle/>
          <a:p>
            <a:r>
              <a:rPr lang="pt-BR" sz="2700" dirty="0" smtClean="0"/>
              <a:t>Notas</a:t>
            </a:r>
            <a:r>
              <a:rPr lang="pt-BR" dirty="0"/>
              <a:t>	</a:t>
            </a:r>
          </a:p>
        </p:txBody>
      </p:sp>
      <p:graphicFrame>
        <p:nvGraphicFramePr>
          <p:cNvPr id="4" name="Tabela 3"/>
          <p:cNvGraphicFramePr>
            <a:graphicFrameLocks noGrp="1"/>
          </p:cNvGraphicFramePr>
          <p:nvPr>
            <p:extLst>
              <p:ext uri="{D42A27DB-BD31-4B8C-83A1-F6EECF244321}">
                <p14:modId xmlns:p14="http://schemas.microsoft.com/office/powerpoint/2010/main" val="1099610499"/>
              </p:ext>
            </p:extLst>
          </p:nvPr>
        </p:nvGraphicFramePr>
        <p:xfrm>
          <a:off x="2138897" y="1461399"/>
          <a:ext cx="4866208" cy="2177446"/>
        </p:xfrm>
        <a:graphic>
          <a:graphicData uri="http://schemas.openxmlformats.org/drawingml/2006/table">
            <a:tbl>
              <a:tblPr firstRow="1" bandRow="1">
                <a:tableStyleId>{69012ECD-51FC-41F1-AA8D-1B2483CD663E}</a:tableStyleId>
              </a:tblPr>
              <a:tblGrid>
                <a:gridCol w="2433104">
                  <a:extLst>
                    <a:ext uri="{9D8B030D-6E8A-4147-A177-3AD203B41FA5}">
                      <a16:colId xmlns:a16="http://schemas.microsoft.com/office/drawing/2014/main" xmlns="" val="20000"/>
                    </a:ext>
                  </a:extLst>
                </a:gridCol>
                <a:gridCol w="2433104">
                  <a:extLst>
                    <a:ext uri="{9D8B030D-6E8A-4147-A177-3AD203B41FA5}">
                      <a16:colId xmlns:a16="http://schemas.microsoft.com/office/drawing/2014/main" xmlns="" val="20001"/>
                    </a:ext>
                  </a:extLst>
                </a:gridCol>
              </a:tblGrid>
              <a:tr h="317243">
                <a:tc>
                  <a:txBody>
                    <a:bodyPr/>
                    <a:lstStyle/>
                    <a:p>
                      <a:pPr algn="ctr"/>
                      <a:r>
                        <a:rPr lang="pt-BR" sz="1400" dirty="0"/>
                        <a:t>Nomes</a:t>
                      </a:r>
                    </a:p>
                  </a:txBody>
                  <a:tcPr marL="60628" marR="60628" marT="30314" marB="30314"/>
                </a:tc>
                <a:tc>
                  <a:txBody>
                    <a:bodyPr/>
                    <a:lstStyle/>
                    <a:p>
                      <a:pPr algn="ctr"/>
                      <a:r>
                        <a:rPr lang="pt-BR" sz="1400" dirty="0"/>
                        <a:t> Notas</a:t>
                      </a:r>
                    </a:p>
                  </a:txBody>
                  <a:tcPr marL="60628" marR="60628" marT="30314" marB="30314"/>
                </a:tc>
                <a:extLst>
                  <a:ext uri="{0D108BD9-81ED-4DB2-BD59-A6C34878D82A}">
                    <a16:rowId xmlns:a16="http://schemas.microsoft.com/office/drawing/2014/main" xmlns="" val="10000"/>
                  </a:ext>
                </a:extLst>
              </a:tr>
              <a:tr h="317243">
                <a:tc>
                  <a:txBody>
                    <a:bodyPr/>
                    <a:lstStyle/>
                    <a:p>
                      <a:pPr algn="ctr"/>
                      <a:r>
                        <a:rPr lang="pt-BR" sz="1400" dirty="0" err="1"/>
                        <a:t>Andrieli</a:t>
                      </a:r>
                      <a:endParaRPr lang="pt-BR" sz="1400" dirty="0"/>
                    </a:p>
                  </a:txBody>
                  <a:tcPr marL="60628" marR="60628" marT="30314" marB="30314"/>
                </a:tc>
                <a:tc>
                  <a:txBody>
                    <a:bodyPr/>
                    <a:lstStyle/>
                    <a:p>
                      <a:pPr algn="ctr"/>
                      <a:r>
                        <a:rPr lang="pt-BR" sz="1400" dirty="0"/>
                        <a:t>10</a:t>
                      </a:r>
                    </a:p>
                  </a:txBody>
                  <a:tcPr marL="60628" marR="60628" marT="30314" marB="30314"/>
                </a:tc>
                <a:extLst>
                  <a:ext uri="{0D108BD9-81ED-4DB2-BD59-A6C34878D82A}">
                    <a16:rowId xmlns:a16="http://schemas.microsoft.com/office/drawing/2014/main" xmlns="" val="10001"/>
                  </a:ext>
                </a:extLst>
              </a:tr>
              <a:tr h="317243">
                <a:tc>
                  <a:txBody>
                    <a:bodyPr/>
                    <a:lstStyle/>
                    <a:p>
                      <a:pPr algn="ctr"/>
                      <a:r>
                        <a:rPr lang="pt-BR" sz="1400" dirty="0"/>
                        <a:t>Davi</a:t>
                      </a:r>
                    </a:p>
                  </a:txBody>
                  <a:tcPr marL="60628" marR="60628" marT="30314" marB="30314"/>
                </a:tc>
                <a:tc>
                  <a:txBody>
                    <a:bodyPr/>
                    <a:lstStyle/>
                    <a:p>
                      <a:pPr algn="ctr"/>
                      <a:r>
                        <a:rPr lang="pt-BR" sz="1400" dirty="0"/>
                        <a:t>10</a:t>
                      </a:r>
                    </a:p>
                  </a:txBody>
                  <a:tcPr marL="60628" marR="60628" marT="30314" marB="30314"/>
                </a:tc>
                <a:extLst>
                  <a:ext uri="{0D108BD9-81ED-4DB2-BD59-A6C34878D82A}">
                    <a16:rowId xmlns:a16="http://schemas.microsoft.com/office/drawing/2014/main" xmlns="" val="10002"/>
                  </a:ext>
                </a:extLst>
              </a:tr>
              <a:tr h="317243">
                <a:tc>
                  <a:txBody>
                    <a:bodyPr/>
                    <a:lstStyle/>
                    <a:p>
                      <a:pPr algn="ctr"/>
                      <a:r>
                        <a:rPr lang="pt-BR" sz="1400" dirty="0"/>
                        <a:t>Julia</a:t>
                      </a:r>
                      <a:r>
                        <a:rPr lang="pt-BR" sz="1400" baseline="0" dirty="0"/>
                        <a:t> </a:t>
                      </a:r>
                      <a:r>
                        <a:rPr lang="pt-BR" sz="1400" baseline="0" dirty="0" err="1"/>
                        <a:t>Bovo</a:t>
                      </a:r>
                      <a:endParaRPr lang="pt-BR" sz="1400" dirty="0"/>
                    </a:p>
                  </a:txBody>
                  <a:tcPr marL="60628" marR="60628" marT="30314" marB="30314"/>
                </a:tc>
                <a:tc>
                  <a:txBody>
                    <a:bodyPr/>
                    <a:lstStyle/>
                    <a:p>
                      <a:pPr algn="ctr"/>
                      <a:r>
                        <a:rPr lang="pt-BR" sz="1400" dirty="0"/>
                        <a:t>10</a:t>
                      </a:r>
                    </a:p>
                  </a:txBody>
                  <a:tcPr marL="60628" marR="60628" marT="30314" marB="30314"/>
                </a:tc>
                <a:extLst>
                  <a:ext uri="{0D108BD9-81ED-4DB2-BD59-A6C34878D82A}">
                    <a16:rowId xmlns:a16="http://schemas.microsoft.com/office/drawing/2014/main" xmlns="" val="10003"/>
                  </a:ext>
                </a:extLst>
              </a:tr>
              <a:tr h="166941">
                <a:tc>
                  <a:txBody>
                    <a:bodyPr/>
                    <a:lstStyle/>
                    <a:p>
                      <a:pPr algn="ctr"/>
                      <a:r>
                        <a:rPr lang="pt-BR" sz="1400" dirty="0"/>
                        <a:t>Lucas</a:t>
                      </a:r>
                    </a:p>
                  </a:txBody>
                  <a:tcPr marL="60628" marR="60628" marT="30314" marB="30314"/>
                </a:tc>
                <a:tc>
                  <a:txBody>
                    <a:bodyPr/>
                    <a:lstStyle/>
                    <a:p>
                      <a:pPr algn="ctr"/>
                      <a:r>
                        <a:rPr lang="pt-BR" sz="1400" dirty="0"/>
                        <a:t>10</a:t>
                      </a:r>
                    </a:p>
                  </a:txBody>
                  <a:tcPr marL="60628" marR="60628" marT="30314" marB="30314"/>
                </a:tc>
                <a:extLst>
                  <a:ext uri="{0D108BD9-81ED-4DB2-BD59-A6C34878D82A}">
                    <a16:rowId xmlns:a16="http://schemas.microsoft.com/office/drawing/2014/main" xmlns="" val="10004"/>
                  </a:ext>
                </a:extLst>
              </a:tr>
              <a:tr h="317243">
                <a:tc>
                  <a:txBody>
                    <a:bodyPr/>
                    <a:lstStyle/>
                    <a:p>
                      <a:pPr algn="ctr"/>
                      <a:r>
                        <a:rPr lang="pt-BR" sz="1400" dirty="0" err="1"/>
                        <a:t>Lucca</a:t>
                      </a:r>
                      <a:endParaRPr lang="pt-BR" sz="1400" dirty="0"/>
                    </a:p>
                  </a:txBody>
                  <a:tcPr marL="60628" marR="60628" marT="30314" marB="30314"/>
                </a:tc>
                <a:tc>
                  <a:txBody>
                    <a:bodyPr/>
                    <a:lstStyle/>
                    <a:p>
                      <a:pPr algn="ctr"/>
                      <a:r>
                        <a:rPr lang="pt-BR" sz="1400" dirty="0"/>
                        <a:t>10</a:t>
                      </a:r>
                    </a:p>
                  </a:txBody>
                  <a:tcPr marL="60628" marR="60628" marT="30314" marB="30314"/>
                </a:tc>
                <a:extLst>
                  <a:ext uri="{0D108BD9-81ED-4DB2-BD59-A6C34878D82A}">
                    <a16:rowId xmlns:a16="http://schemas.microsoft.com/office/drawing/2014/main" xmlns="" val="10005"/>
                  </a:ext>
                </a:extLst>
              </a:tr>
              <a:tr h="317243">
                <a:tc>
                  <a:txBody>
                    <a:bodyPr/>
                    <a:lstStyle/>
                    <a:p>
                      <a:pPr algn="ctr"/>
                      <a:r>
                        <a:rPr lang="pt-BR" sz="1400" dirty="0"/>
                        <a:t>Tatiana </a:t>
                      </a:r>
                    </a:p>
                  </a:txBody>
                  <a:tcPr marL="60628" marR="60628" marT="30314" marB="30314"/>
                </a:tc>
                <a:tc>
                  <a:txBody>
                    <a:bodyPr/>
                    <a:lstStyle/>
                    <a:p>
                      <a:pPr algn="ctr"/>
                      <a:r>
                        <a:rPr lang="pt-BR" sz="1400" dirty="0"/>
                        <a:t>10</a:t>
                      </a:r>
                    </a:p>
                  </a:txBody>
                  <a:tcPr marL="60628" marR="60628" marT="30314" marB="30314"/>
                </a:tc>
                <a:extLst>
                  <a:ext uri="{0D108BD9-81ED-4DB2-BD59-A6C34878D82A}">
                    <a16:rowId xmlns:a16="http://schemas.microsoft.com/office/drawing/2014/main" xmlns="" val="579781810"/>
                  </a:ext>
                </a:extLst>
              </a:tr>
            </a:tbl>
          </a:graphicData>
        </a:graphic>
      </p:graphicFrame>
      <p:graphicFrame>
        <p:nvGraphicFramePr>
          <p:cNvPr id="5" name="Tabela 4"/>
          <p:cNvGraphicFramePr>
            <a:graphicFrameLocks noGrp="1"/>
          </p:cNvGraphicFramePr>
          <p:nvPr>
            <p:extLst>
              <p:ext uri="{D42A27DB-BD31-4B8C-83A1-F6EECF244321}">
                <p14:modId xmlns:p14="http://schemas.microsoft.com/office/powerpoint/2010/main" val="196645213"/>
              </p:ext>
            </p:extLst>
          </p:nvPr>
        </p:nvGraphicFramePr>
        <p:xfrm>
          <a:off x="2138896" y="3859278"/>
          <a:ext cx="4866208" cy="348916"/>
        </p:xfrm>
        <a:graphic>
          <a:graphicData uri="http://schemas.openxmlformats.org/drawingml/2006/table">
            <a:tbl>
              <a:tblPr firstRow="1" bandRow="1">
                <a:tableStyleId>{69012ECD-51FC-41F1-AA8D-1B2483CD663E}</a:tableStyleId>
              </a:tblPr>
              <a:tblGrid>
                <a:gridCol w="2433104">
                  <a:extLst>
                    <a:ext uri="{9D8B030D-6E8A-4147-A177-3AD203B41FA5}">
                      <a16:colId xmlns:a16="http://schemas.microsoft.com/office/drawing/2014/main" xmlns="" val="20000"/>
                    </a:ext>
                  </a:extLst>
                </a:gridCol>
                <a:gridCol w="2433104">
                  <a:extLst>
                    <a:ext uri="{9D8B030D-6E8A-4147-A177-3AD203B41FA5}">
                      <a16:colId xmlns:a16="http://schemas.microsoft.com/office/drawing/2014/main" xmlns="" val="20001"/>
                    </a:ext>
                  </a:extLst>
                </a:gridCol>
              </a:tblGrid>
              <a:tr h="348916">
                <a:tc>
                  <a:txBody>
                    <a:bodyPr/>
                    <a:lstStyle/>
                    <a:p>
                      <a:r>
                        <a:rPr lang="pt-BR" sz="1400" dirty="0"/>
                        <a:t> Nota do grupo:</a:t>
                      </a:r>
                      <a:endParaRPr lang="pt-BR" sz="1400" dirty="0">
                        <a:solidFill>
                          <a:srgbClr val="F8B2A3"/>
                        </a:solidFill>
                      </a:endParaRPr>
                    </a:p>
                  </a:txBody>
                  <a:tcPr marL="69783" marR="69783" marT="34892" marB="34892"/>
                </a:tc>
                <a:tc>
                  <a:txBody>
                    <a:bodyPr/>
                    <a:lstStyle/>
                    <a:p>
                      <a:pPr algn="ctr"/>
                      <a:r>
                        <a:rPr lang="pt-BR" sz="1400" dirty="0"/>
                        <a:t> 10</a:t>
                      </a:r>
                    </a:p>
                  </a:txBody>
                  <a:tcPr marL="69783" marR="69783" marT="34892" marB="34892"/>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val="293634818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5500"/>
          </a:bodyPr>
          <a:lstStyle/>
          <a:p>
            <a:r>
              <a:rPr lang="pt-BR" altLang="ko-KR" dirty="0" smtClean="0"/>
              <a:t>Módulo 4</a:t>
            </a:r>
            <a:endParaRPr lang="ko-KR" altLang="en-US" dirty="0"/>
          </a:p>
        </p:txBody>
      </p:sp>
      <p:sp>
        <p:nvSpPr>
          <p:cNvPr id="3" name="Text Placeholder 2"/>
          <p:cNvSpPr>
            <a:spLocks noGrp="1"/>
          </p:cNvSpPr>
          <p:nvPr>
            <p:ph type="body" sz="quarter" idx="11"/>
          </p:nvPr>
        </p:nvSpPr>
        <p:spPr/>
        <p:txBody>
          <a:bodyPr>
            <a:normAutofit fontScale="95500"/>
          </a:bodyPr>
          <a:lstStyle/>
          <a:p>
            <a:pPr lvl="0"/>
            <a:r>
              <a:rPr lang="pt-BR" altLang="ko-KR" dirty="0" smtClean="0"/>
              <a:t>Cuidados</a:t>
            </a:r>
            <a:r>
              <a:rPr lang="en-US" altLang="ko-KR" dirty="0" smtClean="0"/>
              <a:t> </a:t>
            </a:r>
            <a:r>
              <a:rPr lang="en-US" altLang="ko-KR" dirty="0"/>
              <a:t>d</a:t>
            </a:r>
            <a:r>
              <a:rPr lang="en-US" altLang="ko-KR" dirty="0" smtClean="0"/>
              <a:t>iários dos </a:t>
            </a:r>
            <a:r>
              <a:rPr lang="en-US" altLang="ko-KR" dirty="0"/>
              <a:t>i</a:t>
            </a:r>
            <a:r>
              <a:rPr lang="en-US" altLang="ko-KR" dirty="0" smtClean="0"/>
              <a:t>dosos</a:t>
            </a:r>
            <a:endParaRPr lang="en-US" altLang="ko-KR" dirty="0"/>
          </a:p>
        </p:txBody>
      </p:sp>
      <p:sp>
        <p:nvSpPr>
          <p:cNvPr id="6" name="Elipse 5"/>
          <p:cNvSpPr/>
          <p:nvPr/>
        </p:nvSpPr>
        <p:spPr>
          <a:xfrm>
            <a:off x="164386" y="4331024"/>
            <a:ext cx="671391" cy="657075"/>
          </a:xfrm>
          <a:prstGeom prst="ellipse">
            <a:avLst/>
          </a:prstGeom>
          <a:solidFill>
            <a:srgbClr val="F8B2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Heart 17">
            <a:extLst>
              <a:ext uri="{FF2B5EF4-FFF2-40B4-BE49-F238E27FC236}">
                <a16:creationId xmlns="" xmlns:a16="http://schemas.microsoft.com/office/drawing/2014/main" id="{FD25AA3C-FD36-4FC1-9406-60F9CCE3DC0D}"/>
              </a:ext>
            </a:extLst>
          </p:cNvPr>
          <p:cNvSpPr/>
          <p:nvPr/>
        </p:nvSpPr>
        <p:spPr>
          <a:xfrm>
            <a:off x="249430" y="4471001"/>
            <a:ext cx="501299" cy="491506"/>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316168165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a:xfrm>
            <a:off x="-82193" y="88528"/>
            <a:ext cx="9144000" cy="576064"/>
          </a:xfrm>
        </p:spPr>
        <p:txBody>
          <a:bodyPr>
            <a:normAutofit fontScale="95500"/>
          </a:bodyPr>
          <a:lstStyle/>
          <a:p>
            <a:r>
              <a:rPr lang="pt-BR" dirty="0" smtClean="0"/>
              <a:t>Documento de Visão</a:t>
            </a:r>
            <a:endParaRPr lang="pt-BR" dirty="0"/>
          </a:p>
        </p:txBody>
      </p:sp>
      <p:sp>
        <p:nvSpPr>
          <p:cNvPr id="3" name="Espaço Reservado para Texto 2"/>
          <p:cNvSpPr>
            <a:spLocks noGrp="1"/>
          </p:cNvSpPr>
          <p:nvPr>
            <p:ph type="body" sz="quarter" idx="11"/>
          </p:nvPr>
        </p:nvSpPr>
        <p:spPr>
          <a:xfrm>
            <a:off x="457199" y="791109"/>
            <a:ext cx="8065215" cy="3824359"/>
          </a:xfrm>
        </p:spPr>
        <p:txBody>
          <a:bodyPr>
            <a:normAutofit fontScale="95500" lnSpcReduction="10000"/>
          </a:bodyPr>
          <a:lstStyle/>
          <a:p>
            <a:pPr lvl="0" algn="just">
              <a:spcBef>
                <a:spcPts val="0"/>
              </a:spcBef>
            </a:pPr>
            <a:r>
              <a:rPr lang="pt-BR" sz="1800" b="1" dirty="0">
                <a:latin typeface="+mj-lt"/>
              </a:rPr>
              <a:t>O Problema</a:t>
            </a:r>
          </a:p>
          <a:p>
            <a:pPr algn="just">
              <a:spcBef>
                <a:spcPts val="0"/>
              </a:spcBef>
            </a:pPr>
            <a:r>
              <a:rPr lang="pt-BR" sz="1800" dirty="0" smtClean="0">
                <a:latin typeface="+mj-lt"/>
              </a:rPr>
              <a:t>O </a:t>
            </a:r>
            <a:r>
              <a:rPr lang="pt-BR" sz="1800" dirty="0">
                <a:latin typeface="+mj-lt"/>
              </a:rPr>
              <a:t>problema é a falta de um sistema </a:t>
            </a:r>
            <a:r>
              <a:rPr lang="pt-BR" sz="1800" dirty="0" smtClean="0">
                <a:latin typeface="+mj-lt"/>
              </a:rPr>
              <a:t>prático de gerenciamento </a:t>
            </a:r>
            <a:r>
              <a:rPr lang="pt-BR" sz="1800" dirty="0">
                <a:latin typeface="+mj-lt"/>
              </a:rPr>
              <a:t>dos dados básicos diários dos idosos </a:t>
            </a:r>
            <a:r>
              <a:rPr lang="pt-BR" sz="1800" dirty="0" smtClean="0">
                <a:latin typeface="+mj-lt"/>
              </a:rPr>
              <a:t>nas instituições</a:t>
            </a:r>
            <a:r>
              <a:rPr lang="pt-BR" sz="1800" dirty="0">
                <a:latin typeface="+mj-lt"/>
              </a:rPr>
              <a:t>. </a:t>
            </a:r>
            <a:endParaRPr lang="pt-BR" sz="1800" dirty="0" smtClean="0">
              <a:latin typeface="+mj-lt"/>
            </a:endParaRPr>
          </a:p>
          <a:p>
            <a:pPr lvl="0" algn="just">
              <a:spcBef>
                <a:spcPts val="0"/>
              </a:spcBef>
            </a:pPr>
            <a:endParaRPr lang="pt-BR" sz="1800" b="1" dirty="0" smtClean="0">
              <a:latin typeface="Arial" panose="020B0604020202020204" pitchFamily="34" charset="0"/>
            </a:endParaRPr>
          </a:p>
          <a:p>
            <a:pPr lvl="0" algn="just">
              <a:spcBef>
                <a:spcPts val="0"/>
              </a:spcBef>
            </a:pPr>
            <a:r>
              <a:rPr lang="pt-BR" sz="1800" b="1" dirty="0" smtClean="0">
                <a:latin typeface="Arial" panose="020B0604020202020204" pitchFamily="34" charset="0"/>
              </a:rPr>
              <a:t>Quem afeta</a:t>
            </a:r>
            <a:endParaRPr lang="pt-BR" sz="1800" dirty="0" smtClean="0">
              <a:latin typeface="+mj-lt"/>
            </a:endParaRPr>
          </a:p>
          <a:p>
            <a:pPr algn="just">
              <a:spcBef>
                <a:spcPts val="0"/>
              </a:spcBef>
            </a:pPr>
            <a:r>
              <a:rPr lang="pt-BR" sz="1800" dirty="0" smtClean="0">
                <a:latin typeface="+mj-lt"/>
              </a:rPr>
              <a:t>Ele </a:t>
            </a:r>
            <a:r>
              <a:rPr lang="pt-BR" sz="1800" dirty="0">
                <a:latin typeface="+mj-lt"/>
              </a:rPr>
              <a:t>afeta a administração e gerência da instituição, os próprios </a:t>
            </a:r>
            <a:r>
              <a:rPr lang="pt-BR" sz="1800" dirty="0" smtClean="0">
                <a:latin typeface="+mj-lt"/>
              </a:rPr>
              <a:t>idosos</a:t>
            </a:r>
            <a:r>
              <a:rPr lang="pt-BR" sz="1800" dirty="0">
                <a:latin typeface="+mj-lt"/>
              </a:rPr>
              <a:t>, os familiares deste, </a:t>
            </a:r>
            <a:r>
              <a:rPr lang="pt-BR" sz="1800" dirty="0" smtClean="0">
                <a:latin typeface="+mj-lt"/>
              </a:rPr>
              <a:t>e os </a:t>
            </a:r>
            <a:r>
              <a:rPr lang="pt-BR" sz="1800" dirty="0">
                <a:latin typeface="+mj-lt"/>
              </a:rPr>
              <a:t>enfermeiros </a:t>
            </a:r>
            <a:r>
              <a:rPr lang="pt-BR" sz="1800" dirty="0" smtClean="0">
                <a:latin typeface="+mj-lt"/>
              </a:rPr>
              <a:t>destes.</a:t>
            </a:r>
          </a:p>
          <a:p>
            <a:pPr lvl="0" algn="just">
              <a:spcBef>
                <a:spcPts val="0"/>
              </a:spcBef>
            </a:pPr>
            <a:endParaRPr lang="pt-BR" sz="1800" b="1" dirty="0" smtClean="0">
              <a:latin typeface="Arial" panose="020B0604020202020204" pitchFamily="34" charset="0"/>
            </a:endParaRPr>
          </a:p>
          <a:p>
            <a:pPr lvl="0" algn="just">
              <a:spcBef>
                <a:spcPts val="0"/>
              </a:spcBef>
            </a:pPr>
            <a:r>
              <a:rPr lang="pt-BR" sz="1800" b="1" dirty="0" smtClean="0">
                <a:latin typeface="Arial" panose="020B0604020202020204" pitchFamily="34" charset="0"/>
              </a:rPr>
              <a:t>Qual </a:t>
            </a:r>
            <a:r>
              <a:rPr lang="pt-BR" sz="1800" b="1" dirty="0">
                <a:latin typeface="Arial" panose="020B0604020202020204" pitchFamily="34" charset="0"/>
              </a:rPr>
              <a:t>seu </a:t>
            </a:r>
            <a:r>
              <a:rPr lang="pt-BR" sz="1800" b="1" dirty="0" smtClean="0">
                <a:latin typeface="Arial" panose="020B0604020202020204" pitchFamily="34" charset="0"/>
              </a:rPr>
              <a:t>impacto</a:t>
            </a:r>
            <a:endParaRPr lang="pt-BR" sz="1800" dirty="0" smtClean="0">
              <a:latin typeface="+mj-lt"/>
            </a:endParaRPr>
          </a:p>
          <a:p>
            <a:pPr algn="just">
              <a:spcBef>
                <a:spcPts val="0"/>
              </a:spcBef>
            </a:pPr>
            <a:r>
              <a:rPr lang="pt-BR" sz="1800" dirty="0" smtClean="0">
                <a:latin typeface="+mj-lt"/>
              </a:rPr>
              <a:t>O </a:t>
            </a:r>
            <a:r>
              <a:rPr lang="pt-BR" sz="1800" dirty="0">
                <a:latin typeface="+mj-lt"/>
              </a:rPr>
              <a:t>seu impacto é permitir aos usuários conhecer e ter </a:t>
            </a:r>
            <a:r>
              <a:rPr lang="pt-BR" sz="1800" dirty="0" smtClean="0">
                <a:latin typeface="+mj-lt"/>
              </a:rPr>
              <a:t>acesso mais </a:t>
            </a:r>
            <a:r>
              <a:rPr lang="pt-BR" sz="1800" dirty="0">
                <a:latin typeface="+mj-lt"/>
              </a:rPr>
              <a:t>rápido aos dados e informações diária dos idosos para </a:t>
            </a:r>
            <a:r>
              <a:rPr lang="pt-BR" sz="1800" dirty="0" smtClean="0">
                <a:latin typeface="+mj-lt"/>
              </a:rPr>
              <a:t>maior </a:t>
            </a:r>
            <a:r>
              <a:rPr lang="pt-BR" sz="1800" dirty="0">
                <a:latin typeface="+mj-lt"/>
              </a:rPr>
              <a:t>facilidade em gerenciar os cuidados dos mesmos. </a:t>
            </a:r>
            <a:endParaRPr lang="pt-BR" sz="1800" dirty="0" smtClean="0">
              <a:latin typeface="+mj-lt"/>
            </a:endParaRPr>
          </a:p>
          <a:p>
            <a:pPr algn="just">
              <a:spcBef>
                <a:spcPts val="0"/>
              </a:spcBef>
            </a:pPr>
            <a:endParaRPr lang="pt-BR" sz="1800" dirty="0" smtClean="0">
              <a:latin typeface="+mj-lt"/>
            </a:endParaRPr>
          </a:p>
          <a:p>
            <a:pPr lvl="0" algn="just">
              <a:spcBef>
                <a:spcPts val="0"/>
              </a:spcBef>
            </a:pPr>
            <a:r>
              <a:rPr lang="pt-BR" sz="1800" b="1" dirty="0">
                <a:latin typeface="Arial" panose="020B0604020202020204" pitchFamily="34" charset="0"/>
              </a:rPr>
              <a:t>Qual seria uma boa </a:t>
            </a:r>
            <a:r>
              <a:rPr lang="pt-BR" sz="1800" b="1" dirty="0" smtClean="0">
                <a:latin typeface="Arial" panose="020B0604020202020204" pitchFamily="34" charset="0"/>
              </a:rPr>
              <a:t>solução</a:t>
            </a:r>
            <a:endParaRPr lang="pt-BR" sz="1800" dirty="0" smtClean="0">
              <a:latin typeface="+mj-lt"/>
            </a:endParaRPr>
          </a:p>
          <a:p>
            <a:pPr algn="just">
              <a:spcBef>
                <a:spcPts val="0"/>
              </a:spcBef>
            </a:pPr>
            <a:r>
              <a:rPr lang="pt-BR" sz="1800" dirty="0" smtClean="0">
                <a:latin typeface="+mj-lt"/>
              </a:rPr>
              <a:t>Uma </a:t>
            </a:r>
            <a:r>
              <a:rPr lang="pt-BR" sz="1800" dirty="0">
                <a:latin typeface="+mj-lt"/>
              </a:rPr>
              <a:t>boa solução seria desenvolver e </a:t>
            </a:r>
            <a:r>
              <a:rPr lang="pt-BR" sz="1800" dirty="0" smtClean="0">
                <a:latin typeface="+mj-lt"/>
              </a:rPr>
              <a:t>implantar </a:t>
            </a:r>
            <a:r>
              <a:rPr lang="pt-BR" sz="1800" dirty="0">
                <a:latin typeface="+mj-lt"/>
              </a:rPr>
              <a:t>um sistema </a:t>
            </a:r>
            <a:r>
              <a:rPr lang="pt-BR" sz="1800" dirty="0" smtClean="0">
                <a:latin typeface="+mj-lt"/>
              </a:rPr>
              <a:t>de cuidados </a:t>
            </a:r>
            <a:r>
              <a:rPr lang="pt-BR" sz="1800" dirty="0">
                <a:latin typeface="+mj-lt"/>
              </a:rPr>
              <a:t>diários de idosos, que atenda às necessidades </a:t>
            </a:r>
            <a:r>
              <a:rPr lang="pt-BR" sz="1800" dirty="0" smtClean="0">
                <a:latin typeface="+mj-lt"/>
              </a:rPr>
              <a:t>de gerenciamento </a:t>
            </a:r>
            <a:r>
              <a:rPr lang="pt-BR" sz="1800" dirty="0">
                <a:latin typeface="+mj-lt"/>
              </a:rPr>
              <a:t>e documentação de seus </a:t>
            </a:r>
            <a:r>
              <a:rPr lang="pt-BR" sz="1800" dirty="0" smtClean="0">
                <a:latin typeface="+mj-lt"/>
              </a:rPr>
              <a:t>dados</a:t>
            </a:r>
            <a:endParaRPr lang="pt-BR" sz="1800" dirty="0">
              <a:latin typeface="+mj-lt"/>
            </a:endParaRPr>
          </a:p>
        </p:txBody>
      </p:sp>
    </p:spTree>
    <p:extLst>
      <p:ext uri="{BB962C8B-B14F-4D97-AF65-F5344CB8AC3E}">
        <p14:creationId xmlns:p14="http://schemas.microsoft.com/office/powerpoint/2010/main" val="35837478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323528" y="1491630"/>
            <a:ext cx="8424936" cy="2000548"/>
          </a:xfrm>
          <a:prstGeom prst="rect">
            <a:avLst/>
          </a:prstGeom>
          <a:noFill/>
        </p:spPr>
        <p:txBody>
          <a:bodyPr wrap="square" rtlCol="0">
            <a:spAutoFit/>
          </a:bodyPr>
          <a:lstStyle/>
          <a:p>
            <a:pPr lvl="0">
              <a:spcAft>
                <a:spcPts val="0"/>
              </a:spcAft>
            </a:pPr>
            <a:r>
              <a:rPr lang="pt-BR" b="1" dirty="0">
                <a:solidFill>
                  <a:schemeClr val="tx1">
                    <a:lumMod val="75000"/>
                    <a:lumOff val="25000"/>
                  </a:schemeClr>
                </a:solidFill>
                <a:cs typeface="Arial" pitchFamily="34" charset="0"/>
              </a:rPr>
              <a:t>Módulo </a:t>
            </a:r>
            <a:r>
              <a:rPr lang="pt-BR" b="1" dirty="0" smtClean="0">
                <a:solidFill>
                  <a:schemeClr val="tx1">
                    <a:lumMod val="75000"/>
                    <a:lumOff val="25000"/>
                  </a:schemeClr>
                </a:solidFill>
                <a:cs typeface="Arial" pitchFamily="34" charset="0"/>
              </a:rPr>
              <a:t>09: Relatórios </a:t>
            </a:r>
            <a:r>
              <a:rPr lang="pt-BR" b="1" dirty="0">
                <a:solidFill>
                  <a:schemeClr val="tx1">
                    <a:lumMod val="75000"/>
                    <a:lumOff val="25000"/>
                  </a:schemeClr>
                </a:solidFill>
                <a:cs typeface="Arial" pitchFamily="34" charset="0"/>
              </a:rPr>
              <a:t>especializados (Gestor)</a:t>
            </a:r>
          </a:p>
          <a:p>
            <a:pPr marL="342900" lvl="0" indent="-342900">
              <a:spcAft>
                <a:spcPts val="0"/>
              </a:spcAft>
              <a:buFont typeface="Courier New" panose="02070309020205020404" pitchFamily="49" charset="0"/>
              <a:buChar char="o"/>
            </a:pPr>
            <a:r>
              <a:rPr lang="pt-BR" dirty="0">
                <a:solidFill>
                  <a:schemeClr val="tx1">
                    <a:lumMod val="75000"/>
                    <a:lumOff val="25000"/>
                  </a:schemeClr>
                </a:solidFill>
                <a:cs typeface="Arial" pitchFamily="34" charset="0"/>
              </a:rPr>
              <a:t>Relatório da mortalidade em </a:t>
            </a:r>
            <a:r>
              <a:rPr lang="pt-BR" dirty="0" smtClean="0">
                <a:solidFill>
                  <a:schemeClr val="tx1">
                    <a:lumMod val="75000"/>
                    <a:lumOff val="25000"/>
                  </a:schemeClr>
                </a:solidFill>
                <a:cs typeface="Arial" pitchFamily="34" charset="0"/>
              </a:rPr>
              <a:t>idosos;</a:t>
            </a:r>
          </a:p>
          <a:p>
            <a:pPr marL="342900" lvl="0" indent="-342900">
              <a:spcAft>
                <a:spcPts val="0"/>
              </a:spcAft>
              <a:buFont typeface="Courier New" panose="02070309020205020404" pitchFamily="49" charset="0"/>
              <a:buChar char="o"/>
            </a:pPr>
            <a:r>
              <a:rPr lang="pt-BR" dirty="0" smtClean="0">
                <a:solidFill>
                  <a:schemeClr val="tx1">
                    <a:lumMod val="75000"/>
                    <a:lumOff val="25000"/>
                  </a:schemeClr>
                </a:solidFill>
                <a:cs typeface="Arial" pitchFamily="34" charset="0"/>
              </a:rPr>
              <a:t>Relatório da incidência de: doença diarreica, escabiose, desidratação, quedas, desnutrição, úlcera, fugas</a:t>
            </a:r>
            <a:r>
              <a:rPr lang="pt-BR" dirty="0">
                <a:solidFill>
                  <a:schemeClr val="tx1">
                    <a:lumMod val="75000"/>
                    <a:lumOff val="25000"/>
                  </a:schemeClr>
                </a:solidFill>
                <a:cs typeface="Arial" pitchFamily="34" charset="0"/>
              </a:rPr>
              <a:t>;</a:t>
            </a:r>
          </a:p>
          <a:p>
            <a:pPr marL="342900" lvl="0" indent="-342900">
              <a:spcAft>
                <a:spcPts val="0"/>
              </a:spcAft>
              <a:buFont typeface="Courier New" panose="02070309020205020404" pitchFamily="49" charset="0"/>
              <a:buChar char="o"/>
            </a:pPr>
            <a:r>
              <a:rPr lang="pt-BR" dirty="0">
                <a:solidFill>
                  <a:schemeClr val="tx1">
                    <a:lumMod val="75000"/>
                    <a:lumOff val="25000"/>
                  </a:schemeClr>
                </a:solidFill>
                <a:cs typeface="Arial" pitchFamily="34" charset="0"/>
              </a:rPr>
              <a:t>Relatório sobre a clínica (limpeza, funcionário, etc.)</a:t>
            </a:r>
          </a:p>
          <a:p>
            <a:pPr marL="342900" lvl="0" indent="-342900">
              <a:spcAft>
                <a:spcPts val="0"/>
              </a:spcAft>
              <a:buFont typeface="Courier New" panose="02070309020205020404" pitchFamily="49" charset="0"/>
              <a:buChar char="o"/>
            </a:pPr>
            <a:r>
              <a:rPr lang="pt-BR" dirty="0">
                <a:solidFill>
                  <a:schemeClr val="tx1">
                    <a:lumMod val="75000"/>
                    <a:lumOff val="25000"/>
                  </a:schemeClr>
                </a:solidFill>
                <a:cs typeface="Arial" pitchFamily="34" charset="0"/>
              </a:rPr>
              <a:t>Relatório de vacinação;</a:t>
            </a:r>
          </a:p>
          <a:p>
            <a:endParaRPr lang="pt-BR" sz="1600" dirty="0">
              <a:solidFill>
                <a:schemeClr val="tx1">
                  <a:lumMod val="75000"/>
                  <a:lumOff val="25000"/>
                </a:schemeClr>
              </a:solidFill>
              <a:cs typeface="Arial" pitchFamily="34" charset="0"/>
            </a:endParaRPr>
          </a:p>
        </p:txBody>
      </p:sp>
      <p:sp>
        <p:nvSpPr>
          <p:cNvPr id="7" name="Espaço Reservado para Texto 1"/>
          <p:cNvSpPr>
            <a:spLocks noGrp="1"/>
          </p:cNvSpPr>
          <p:nvPr>
            <p:ph type="body" sz="quarter" idx="10"/>
          </p:nvPr>
        </p:nvSpPr>
        <p:spPr>
          <a:xfrm>
            <a:off x="849804" y="524615"/>
            <a:ext cx="7372383" cy="360040"/>
          </a:xfrm>
        </p:spPr>
        <p:txBody>
          <a:bodyPr>
            <a:noAutofit/>
          </a:bodyPr>
          <a:lstStyle/>
          <a:p>
            <a:r>
              <a:rPr lang="pt-BR" dirty="0"/>
              <a:t>Necessidades que </a:t>
            </a:r>
            <a:r>
              <a:rPr lang="pt-BR" dirty="0" smtClean="0"/>
              <a:t>o projeto </a:t>
            </a:r>
            <a:r>
              <a:rPr lang="pt-BR" dirty="0"/>
              <a:t>deve </a:t>
            </a:r>
            <a:r>
              <a:rPr lang="pt-BR" dirty="0" smtClean="0"/>
              <a:t>atender </a:t>
            </a:r>
            <a:endParaRPr lang="pt-BR" dirty="0"/>
          </a:p>
        </p:txBody>
      </p:sp>
    </p:spTree>
    <p:extLst>
      <p:ext uri="{BB962C8B-B14F-4D97-AF65-F5344CB8AC3E}">
        <p14:creationId xmlns:p14="http://schemas.microsoft.com/office/powerpoint/2010/main" val="357961753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a 4"/>
          <p:cNvGraphicFramePr>
            <a:graphicFrameLocks noGrp="1"/>
          </p:cNvGraphicFramePr>
          <p:nvPr>
            <p:extLst>
              <p:ext uri="{D42A27DB-BD31-4B8C-83A1-F6EECF244321}">
                <p14:modId xmlns:p14="http://schemas.microsoft.com/office/powerpoint/2010/main" val="3912483405"/>
              </p:ext>
            </p:extLst>
          </p:nvPr>
        </p:nvGraphicFramePr>
        <p:xfrm>
          <a:off x="58916" y="1267873"/>
          <a:ext cx="9085084" cy="2649659"/>
        </p:xfrm>
        <a:graphic>
          <a:graphicData uri="http://schemas.openxmlformats.org/drawingml/2006/table">
            <a:tbl>
              <a:tblPr firstRow="1" bandRow="1">
                <a:tableStyleId>{5C22544A-7EE6-4342-B048-85BDC9FD1C3A}</a:tableStyleId>
              </a:tblPr>
              <a:tblGrid>
                <a:gridCol w="3110894">
                  <a:extLst>
                    <a:ext uri="{9D8B030D-6E8A-4147-A177-3AD203B41FA5}">
                      <a16:colId xmlns="" xmlns:a16="http://schemas.microsoft.com/office/drawing/2014/main" val="20000"/>
                    </a:ext>
                  </a:extLst>
                </a:gridCol>
                <a:gridCol w="2945828">
                  <a:extLst>
                    <a:ext uri="{9D8B030D-6E8A-4147-A177-3AD203B41FA5}">
                      <a16:colId xmlns="" xmlns:a16="http://schemas.microsoft.com/office/drawing/2014/main" val="20001"/>
                    </a:ext>
                  </a:extLst>
                </a:gridCol>
                <a:gridCol w="3028362">
                  <a:extLst>
                    <a:ext uri="{9D8B030D-6E8A-4147-A177-3AD203B41FA5}">
                      <a16:colId xmlns="" xmlns:a16="http://schemas.microsoft.com/office/drawing/2014/main" val="20002"/>
                    </a:ext>
                  </a:extLst>
                </a:gridCol>
              </a:tblGrid>
              <a:tr h="518396">
                <a:tc>
                  <a:txBody>
                    <a:bodyPr/>
                    <a:lstStyle/>
                    <a:p>
                      <a:r>
                        <a:rPr lang="pt-BR" sz="1600" dirty="0"/>
                        <a:t>Nome</a:t>
                      </a:r>
                      <a:endParaRPr lang="pt-BR" sz="1600" dirty="0">
                        <a:latin typeface="Arial" panose="020B0604020202020204" pitchFamily="34" charset="0"/>
                        <a:cs typeface="Arial" panose="020B0604020202020204" pitchFamily="34" charset="0"/>
                      </a:endParaRPr>
                    </a:p>
                  </a:txBody>
                  <a:tcPr marL="121920" marR="121920" marT="60960" marB="60960"/>
                </a:tc>
                <a:tc>
                  <a:txBody>
                    <a:bodyPr/>
                    <a:lstStyle/>
                    <a:p>
                      <a:r>
                        <a:rPr lang="pt-BR" sz="1600" dirty="0"/>
                        <a:t>Descrição</a:t>
                      </a:r>
                      <a:endParaRPr lang="pt-BR" sz="1600" dirty="0">
                        <a:latin typeface="Arial" panose="020B0604020202020204" pitchFamily="34" charset="0"/>
                        <a:cs typeface="Arial" panose="020B0604020202020204" pitchFamily="34" charset="0"/>
                      </a:endParaRPr>
                    </a:p>
                  </a:txBody>
                  <a:tcPr marL="121920" marR="121920" marT="60960" marB="60960"/>
                </a:tc>
                <a:tc>
                  <a:txBody>
                    <a:bodyPr/>
                    <a:lstStyle/>
                    <a:p>
                      <a:r>
                        <a:rPr lang="pt-BR" sz="1600" dirty="0"/>
                        <a:t>Responsabilidades</a:t>
                      </a:r>
                      <a:endParaRPr lang="pt-BR" sz="1600" dirty="0">
                        <a:latin typeface="Arial" panose="020B0604020202020204" pitchFamily="34" charset="0"/>
                        <a:cs typeface="Arial" panose="020B0604020202020204" pitchFamily="34" charset="0"/>
                      </a:endParaRPr>
                    </a:p>
                  </a:txBody>
                  <a:tcPr marL="121920" marR="121920" marT="60960" marB="60960"/>
                </a:tc>
                <a:extLst>
                  <a:ext uri="{0D108BD9-81ED-4DB2-BD59-A6C34878D82A}">
                    <a16:rowId xmlns="" xmlns:a16="http://schemas.microsoft.com/office/drawing/2014/main" val="10000"/>
                  </a:ext>
                </a:extLst>
              </a:tr>
              <a:tr h="2131263">
                <a:tc>
                  <a:txBody>
                    <a:bodyPr/>
                    <a:lstStyle/>
                    <a:p>
                      <a:pPr algn="just"/>
                      <a:r>
                        <a:rPr lang="pt-BR" sz="1600" strike="noStrike" spc="-1" dirty="0"/>
                        <a:t>Módulo de Cuidados Diários dos Idosos (CDI)</a:t>
                      </a:r>
                      <a:endParaRPr lang="pt-BR" sz="1600" b="0" strike="noStrike" spc="-1" dirty="0">
                        <a:latin typeface="+mj-lt"/>
                      </a:endParaRPr>
                    </a:p>
                  </a:txBody>
                  <a:tcPr/>
                </a:tc>
                <a:tc>
                  <a:txBody>
                    <a:bodyPr/>
                    <a:lstStyle/>
                    <a:p>
                      <a:pPr algn="just">
                        <a:lnSpc>
                          <a:spcPct val="100000"/>
                        </a:lnSpc>
                      </a:pPr>
                      <a:r>
                        <a:rPr lang="pt-BR" sz="1600" strike="noStrike" spc="-1" dirty="0"/>
                        <a:t>Responsável pelo gerenciamento dos </a:t>
                      </a:r>
                      <a:r>
                        <a:rPr lang="pt-BR" sz="1600" strike="noStrike" spc="-1" dirty="0" smtClean="0"/>
                        <a:t>  cuidados </a:t>
                      </a:r>
                      <a:r>
                        <a:rPr lang="pt-BR" sz="1600" strike="noStrike" spc="-1" dirty="0"/>
                        <a:t>diários dos idosos registrados na instituição.</a:t>
                      </a:r>
                      <a:endParaRPr lang="pt-BR" sz="1600" b="0" strike="noStrike" spc="-1" dirty="0">
                        <a:latin typeface="+mj-lt"/>
                        <a:ea typeface="TimesNewRomanPSMT;Times New Roman"/>
                      </a:endParaRPr>
                    </a:p>
                  </a:txBody>
                  <a:tcPr/>
                </a:tc>
                <a:tc>
                  <a:txBody>
                    <a:bodyPr/>
                    <a:lstStyle/>
                    <a:p>
                      <a:pPr algn="just"/>
                      <a:r>
                        <a:rPr sz="1600" strike="noStrike" spc="-1" dirty="0"/>
                        <a:t>Define </a:t>
                      </a:r>
                      <a:r>
                        <a:rPr sz="1600" strike="noStrike" spc="-1" dirty="0" err="1"/>
                        <a:t>os</a:t>
                      </a:r>
                      <a:r>
                        <a:rPr sz="1600" strike="noStrike" spc="-1" dirty="0"/>
                        <a:t> </a:t>
                      </a:r>
                      <a:r>
                        <a:rPr sz="1600" strike="noStrike" spc="-1" dirty="0" err="1"/>
                        <a:t>objetivos</a:t>
                      </a:r>
                      <a:r>
                        <a:rPr sz="1600" strike="noStrike" spc="-1" dirty="0"/>
                        <a:t> e o </a:t>
                      </a:r>
                      <a:r>
                        <a:rPr sz="1600" strike="noStrike" spc="-1" dirty="0" err="1"/>
                        <a:t>escopo</a:t>
                      </a:r>
                      <a:r>
                        <a:rPr sz="1600" strike="noStrike" spc="-1" dirty="0"/>
                        <a:t> do </a:t>
                      </a:r>
                      <a:r>
                        <a:rPr lang="pt-BR" sz="1600" strike="noStrike" spc="-1" dirty="0"/>
                        <a:t>Módulo de Cuidados Diários dos Idosos (CDI)</a:t>
                      </a:r>
                      <a:r>
                        <a:rPr lang="fr-FR" sz="1600" strike="noStrike" spc="-1" dirty="0"/>
                        <a:t> Elabora as suas especificações preliminares, distribuindo-as pela equipe.</a:t>
                      </a:r>
                      <a:endParaRPr lang="pt-BR" sz="1600" b="0" strike="noStrike" spc="-1" dirty="0">
                        <a:latin typeface="+mj-lt"/>
                      </a:endParaRPr>
                    </a:p>
                  </a:txBody>
                  <a:tcPr/>
                </a:tc>
                <a:extLst>
                  <a:ext uri="{0D108BD9-81ED-4DB2-BD59-A6C34878D82A}">
                    <a16:rowId xmlns="" xmlns:a16="http://schemas.microsoft.com/office/drawing/2014/main" val="10001"/>
                  </a:ext>
                </a:extLst>
              </a:tr>
            </a:tbl>
          </a:graphicData>
        </a:graphic>
      </p:graphicFrame>
      <p:sp>
        <p:nvSpPr>
          <p:cNvPr id="8" name="Espaço Reservado para Texto 1"/>
          <p:cNvSpPr>
            <a:spLocks noGrp="1"/>
          </p:cNvSpPr>
          <p:nvPr>
            <p:ph type="body" sz="quarter" idx="10"/>
          </p:nvPr>
        </p:nvSpPr>
        <p:spPr>
          <a:xfrm>
            <a:off x="0" y="113203"/>
            <a:ext cx="9144000" cy="576064"/>
          </a:xfrm>
        </p:spPr>
        <p:txBody>
          <a:bodyPr>
            <a:normAutofit fontScale="95500"/>
          </a:bodyPr>
          <a:lstStyle/>
          <a:p>
            <a:r>
              <a:rPr lang="pt-BR" dirty="0" smtClean="0"/>
              <a:t>Documento de Visão</a:t>
            </a:r>
            <a:endParaRPr lang="pt-BR" dirty="0"/>
          </a:p>
        </p:txBody>
      </p:sp>
      <p:sp>
        <p:nvSpPr>
          <p:cNvPr id="9" name="Espaço Reservado para Texto 2"/>
          <p:cNvSpPr>
            <a:spLocks noGrp="1"/>
          </p:cNvSpPr>
          <p:nvPr>
            <p:ph type="body" sz="quarter" idx="11"/>
          </p:nvPr>
        </p:nvSpPr>
        <p:spPr>
          <a:xfrm>
            <a:off x="0" y="733212"/>
            <a:ext cx="9144000" cy="288032"/>
          </a:xfrm>
        </p:spPr>
        <p:txBody>
          <a:bodyPr>
            <a:normAutofit fontScale="88000" lnSpcReduction="10000"/>
          </a:bodyPr>
          <a:lstStyle/>
          <a:p>
            <a:r>
              <a:rPr lang="pt-BR" sz="2400" dirty="0" err="1" smtClean="0"/>
              <a:t>Stakeholder</a:t>
            </a:r>
            <a:r>
              <a:rPr lang="pt-BR" sz="2400" dirty="0" smtClean="0"/>
              <a:t>: </a:t>
            </a:r>
            <a:endParaRPr lang="pt-BR" sz="2400" dirty="0"/>
          </a:p>
        </p:txBody>
      </p:sp>
    </p:spTree>
    <p:extLst>
      <p:ext uri="{BB962C8B-B14F-4D97-AF65-F5344CB8AC3E}">
        <p14:creationId xmlns:p14="http://schemas.microsoft.com/office/powerpoint/2010/main" val="175451415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a 4"/>
          <p:cNvGraphicFramePr>
            <a:graphicFrameLocks noGrp="1"/>
          </p:cNvGraphicFramePr>
          <p:nvPr>
            <p:extLst/>
          </p:nvPr>
        </p:nvGraphicFramePr>
        <p:xfrm>
          <a:off x="58916" y="1267873"/>
          <a:ext cx="9085084" cy="2649659"/>
        </p:xfrm>
        <a:graphic>
          <a:graphicData uri="http://schemas.openxmlformats.org/drawingml/2006/table">
            <a:tbl>
              <a:tblPr firstRow="1" bandRow="1">
                <a:tableStyleId>{21E4AEA4-8DFA-4A89-87EB-49C32662AFE0}</a:tableStyleId>
              </a:tblPr>
              <a:tblGrid>
                <a:gridCol w="3110894">
                  <a:extLst>
                    <a:ext uri="{9D8B030D-6E8A-4147-A177-3AD203B41FA5}">
                      <a16:colId xmlns="" xmlns:a16="http://schemas.microsoft.com/office/drawing/2014/main" val="20000"/>
                    </a:ext>
                  </a:extLst>
                </a:gridCol>
                <a:gridCol w="2945828">
                  <a:extLst>
                    <a:ext uri="{9D8B030D-6E8A-4147-A177-3AD203B41FA5}">
                      <a16:colId xmlns="" xmlns:a16="http://schemas.microsoft.com/office/drawing/2014/main" val="20001"/>
                    </a:ext>
                  </a:extLst>
                </a:gridCol>
                <a:gridCol w="3028362">
                  <a:extLst>
                    <a:ext uri="{9D8B030D-6E8A-4147-A177-3AD203B41FA5}">
                      <a16:colId xmlns="" xmlns:a16="http://schemas.microsoft.com/office/drawing/2014/main" val="20002"/>
                    </a:ext>
                  </a:extLst>
                </a:gridCol>
              </a:tblGrid>
              <a:tr h="518396">
                <a:tc>
                  <a:txBody>
                    <a:bodyPr/>
                    <a:lstStyle/>
                    <a:p>
                      <a:r>
                        <a:rPr lang="pt-BR" sz="1600" dirty="0">
                          <a:latin typeface="Arial" panose="020B0604020202020204" pitchFamily="34" charset="0"/>
                          <a:cs typeface="Arial" panose="020B0604020202020204" pitchFamily="34" charset="0"/>
                        </a:rPr>
                        <a:t>Nome</a:t>
                      </a:r>
                    </a:p>
                  </a:txBody>
                  <a:tcPr marL="121920" marR="121920" marT="60960" marB="60960"/>
                </a:tc>
                <a:tc>
                  <a:txBody>
                    <a:bodyPr/>
                    <a:lstStyle/>
                    <a:p>
                      <a:r>
                        <a:rPr lang="pt-BR" sz="1600" dirty="0">
                          <a:latin typeface="Arial" panose="020B0604020202020204" pitchFamily="34" charset="0"/>
                          <a:cs typeface="Arial" panose="020B0604020202020204" pitchFamily="34" charset="0"/>
                        </a:rPr>
                        <a:t>Descrição</a:t>
                      </a:r>
                    </a:p>
                  </a:txBody>
                  <a:tcPr marL="121920" marR="121920" marT="60960" marB="60960"/>
                </a:tc>
                <a:tc>
                  <a:txBody>
                    <a:bodyPr/>
                    <a:lstStyle/>
                    <a:p>
                      <a:r>
                        <a:rPr lang="pt-BR" sz="1600" dirty="0">
                          <a:latin typeface="Arial" panose="020B0604020202020204" pitchFamily="34" charset="0"/>
                          <a:cs typeface="Arial" panose="020B0604020202020204" pitchFamily="34" charset="0"/>
                        </a:rPr>
                        <a:t>Responsabilidades</a:t>
                      </a:r>
                    </a:p>
                  </a:txBody>
                  <a:tcPr marL="121920" marR="121920" marT="60960" marB="60960"/>
                </a:tc>
                <a:extLst>
                  <a:ext uri="{0D108BD9-81ED-4DB2-BD59-A6C34878D82A}">
                    <a16:rowId xmlns="" xmlns:a16="http://schemas.microsoft.com/office/drawing/2014/main" val="10000"/>
                  </a:ext>
                </a:extLst>
              </a:tr>
              <a:tr h="2131263">
                <a:tc>
                  <a:txBody>
                    <a:bodyPr/>
                    <a:lstStyle/>
                    <a:p>
                      <a:pPr algn="just"/>
                      <a:r>
                        <a:rPr sz="1600" b="0" strike="noStrike" spc="-1" dirty="0" err="1">
                          <a:latin typeface="+mj-lt"/>
                          <a:ea typeface="Times New Roman"/>
                        </a:rPr>
                        <a:t>Módulo</a:t>
                      </a:r>
                      <a:r>
                        <a:rPr sz="1600" b="0" strike="noStrike" spc="-1" dirty="0">
                          <a:latin typeface="+mj-lt"/>
                          <a:ea typeface="Times New Roman"/>
                        </a:rPr>
                        <a:t> de </a:t>
                      </a:r>
                      <a:r>
                        <a:rPr sz="1600" b="0" strike="noStrike" spc="-1" dirty="0" err="1">
                          <a:latin typeface="+mj-lt"/>
                          <a:ea typeface="Times New Roman"/>
                        </a:rPr>
                        <a:t>Usuários</a:t>
                      </a:r>
                      <a:r>
                        <a:rPr sz="1600" b="0" strike="noStrike" spc="-1" dirty="0">
                          <a:latin typeface="+mj-lt"/>
                          <a:ea typeface="Times New Roman"/>
                        </a:rPr>
                        <a:t> </a:t>
                      </a:r>
                      <a:endParaRPr sz="1600" b="0" strike="noStrike" spc="-1" dirty="0">
                        <a:latin typeface="+mj-lt"/>
                      </a:endParaRPr>
                    </a:p>
                  </a:txBody>
                  <a:tcPr/>
                </a:tc>
                <a:tc>
                  <a:txBody>
                    <a:bodyPr/>
                    <a:lstStyle/>
                    <a:p>
                      <a:pPr algn="just">
                        <a:lnSpc>
                          <a:spcPct val="100000"/>
                        </a:lnSpc>
                      </a:pPr>
                      <a:r>
                        <a:rPr lang="pt-BR" sz="1600" b="0" strike="noStrike" spc="-1" dirty="0">
                          <a:latin typeface="+mj-lt"/>
                          <a:ea typeface="TimesNewRomanPSMT;Times New Roman"/>
                        </a:rPr>
                        <a:t>Responsável pelo cadastro de todos os usuários que possuirão acesso </a:t>
                      </a:r>
                      <a:r>
                        <a:rPr lang="pt-BR" sz="1600" b="0" strike="noStrike" spc="-1" dirty="0" smtClean="0">
                          <a:latin typeface="+mj-lt"/>
                          <a:ea typeface="TimesNewRomanPSMT;Times New Roman"/>
                        </a:rPr>
                        <a:t>ao         </a:t>
                      </a:r>
                      <a:r>
                        <a:rPr lang="pt-BR" sz="1600" b="0" strike="noStrike" spc="-1" dirty="0">
                          <a:latin typeface="+mj-lt"/>
                          <a:ea typeface="TimesNewRomanPSMT;Times New Roman"/>
                        </a:rPr>
                        <a:t>sistema.</a:t>
                      </a:r>
                    </a:p>
                  </a:txBody>
                  <a:tcPr/>
                </a:tc>
                <a:tc>
                  <a:txBody>
                    <a:bodyPr/>
                    <a:lstStyle/>
                    <a:p>
                      <a:pPr algn="just"/>
                      <a:r>
                        <a:rPr sz="1600" b="0" strike="noStrike" spc="-1" dirty="0" err="1">
                          <a:latin typeface="+mj-lt"/>
                          <a:ea typeface="Times New Roman"/>
                        </a:rPr>
                        <a:t>Integração</a:t>
                      </a:r>
                      <a:r>
                        <a:rPr sz="1600" b="0" strike="noStrike" spc="-1" dirty="0">
                          <a:latin typeface="+mj-lt"/>
                          <a:ea typeface="Times New Roman"/>
                        </a:rPr>
                        <a:t> para as </a:t>
                      </a:r>
                      <a:r>
                        <a:rPr sz="1600" b="0" strike="noStrike" spc="-1" dirty="0" err="1">
                          <a:latin typeface="+mj-lt"/>
                          <a:ea typeface="Times New Roman"/>
                        </a:rPr>
                        <a:t>verificação</a:t>
                      </a:r>
                      <a:r>
                        <a:rPr sz="1600" b="0" strike="noStrike" spc="-1" dirty="0">
                          <a:latin typeface="+mj-lt"/>
                          <a:ea typeface="Times New Roman"/>
                        </a:rPr>
                        <a:t> </a:t>
                      </a:r>
                      <a:r>
                        <a:rPr sz="1600" b="0" strike="noStrike" spc="-1" dirty="0" smtClean="0">
                          <a:latin typeface="+mj-lt"/>
                          <a:ea typeface="Times New Roman"/>
                        </a:rPr>
                        <a:t>dos</a:t>
                      </a:r>
                      <a:r>
                        <a:rPr lang="pt-BR" sz="1600" b="0" strike="noStrike" spc="-1" baseline="0" dirty="0" smtClean="0">
                          <a:latin typeface="+mj-lt"/>
                          <a:ea typeface="Times New Roman"/>
                        </a:rPr>
                        <a:t> </a:t>
                      </a:r>
                      <a:r>
                        <a:rPr sz="1600" b="0" strike="noStrike" spc="-1" dirty="0" err="1" smtClean="0">
                          <a:latin typeface="+mj-lt"/>
                          <a:ea typeface="Times New Roman"/>
                        </a:rPr>
                        <a:t>enfermeiros</a:t>
                      </a:r>
                      <a:r>
                        <a:rPr sz="1600" b="0" strike="noStrike" spc="-1" dirty="0">
                          <a:latin typeface="+mj-lt"/>
                          <a:ea typeface="Times New Roman"/>
                        </a:rPr>
                        <a:t>.</a:t>
                      </a:r>
                      <a:endParaRPr sz="1600" b="0" strike="noStrike" spc="-1" dirty="0">
                        <a:latin typeface="+mj-lt"/>
                      </a:endParaRPr>
                    </a:p>
                  </a:txBody>
                  <a:tcPr/>
                </a:tc>
                <a:extLst>
                  <a:ext uri="{0D108BD9-81ED-4DB2-BD59-A6C34878D82A}">
                    <a16:rowId xmlns="" xmlns:a16="http://schemas.microsoft.com/office/drawing/2014/main" val="10001"/>
                  </a:ext>
                </a:extLst>
              </a:tr>
            </a:tbl>
          </a:graphicData>
        </a:graphic>
      </p:graphicFrame>
      <p:sp>
        <p:nvSpPr>
          <p:cNvPr id="6" name="Espaço Reservado para Texto 1"/>
          <p:cNvSpPr>
            <a:spLocks noGrp="1"/>
          </p:cNvSpPr>
          <p:nvPr>
            <p:ph type="body" sz="quarter" idx="10"/>
          </p:nvPr>
        </p:nvSpPr>
        <p:spPr>
          <a:xfrm>
            <a:off x="0" y="123478"/>
            <a:ext cx="9144000" cy="576064"/>
          </a:xfrm>
        </p:spPr>
        <p:txBody>
          <a:bodyPr>
            <a:normAutofit fontScale="95500"/>
          </a:bodyPr>
          <a:lstStyle/>
          <a:p>
            <a:r>
              <a:rPr lang="pt-BR" dirty="0" smtClean="0"/>
              <a:t>Documento de Visão</a:t>
            </a:r>
            <a:endParaRPr lang="pt-BR" dirty="0"/>
          </a:p>
        </p:txBody>
      </p:sp>
      <p:sp>
        <p:nvSpPr>
          <p:cNvPr id="7" name="Espaço Reservado para Texto 2"/>
          <p:cNvSpPr>
            <a:spLocks noGrp="1"/>
          </p:cNvSpPr>
          <p:nvPr>
            <p:ph type="body" sz="quarter" idx="11"/>
          </p:nvPr>
        </p:nvSpPr>
        <p:spPr>
          <a:xfrm>
            <a:off x="0" y="733212"/>
            <a:ext cx="9144000" cy="288032"/>
          </a:xfrm>
        </p:spPr>
        <p:txBody>
          <a:bodyPr>
            <a:normAutofit fontScale="88000" lnSpcReduction="10000"/>
          </a:bodyPr>
          <a:lstStyle/>
          <a:p>
            <a:r>
              <a:rPr lang="pt-BR" sz="2400" dirty="0" err="1" smtClean="0"/>
              <a:t>Stakeholder</a:t>
            </a:r>
            <a:r>
              <a:rPr lang="pt-BR" sz="2400" dirty="0" smtClean="0"/>
              <a:t>: </a:t>
            </a:r>
            <a:endParaRPr lang="pt-BR" sz="2400" dirty="0"/>
          </a:p>
        </p:txBody>
      </p:sp>
    </p:spTree>
    <p:extLst>
      <p:ext uri="{BB962C8B-B14F-4D97-AF65-F5344CB8AC3E}">
        <p14:creationId xmlns:p14="http://schemas.microsoft.com/office/powerpoint/2010/main" val="41874219"/>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a 4"/>
          <p:cNvGraphicFramePr>
            <a:graphicFrameLocks noGrp="1"/>
          </p:cNvGraphicFramePr>
          <p:nvPr>
            <p:extLst>
              <p:ext uri="{D42A27DB-BD31-4B8C-83A1-F6EECF244321}">
                <p14:modId xmlns:p14="http://schemas.microsoft.com/office/powerpoint/2010/main" val="811705689"/>
              </p:ext>
            </p:extLst>
          </p:nvPr>
        </p:nvGraphicFramePr>
        <p:xfrm>
          <a:off x="58916" y="1267873"/>
          <a:ext cx="9085084" cy="2649659"/>
        </p:xfrm>
        <a:graphic>
          <a:graphicData uri="http://schemas.openxmlformats.org/drawingml/2006/table">
            <a:tbl>
              <a:tblPr firstRow="1" bandRow="1">
                <a:tableStyleId>{00A15C55-8517-42AA-B614-E9B94910E393}</a:tableStyleId>
              </a:tblPr>
              <a:tblGrid>
                <a:gridCol w="3110894">
                  <a:extLst>
                    <a:ext uri="{9D8B030D-6E8A-4147-A177-3AD203B41FA5}">
                      <a16:colId xmlns="" xmlns:a16="http://schemas.microsoft.com/office/drawing/2014/main" val="20000"/>
                    </a:ext>
                  </a:extLst>
                </a:gridCol>
                <a:gridCol w="2945828">
                  <a:extLst>
                    <a:ext uri="{9D8B030D-6E8A-4147-A177-3AD203B41FA5}">
                      <a16:colId xmlns="" xmlns:a16="http://schemas.microsoft.com/office/drawing/2014/main" val="20001"/>
                    </a:ext>
                  </a:extLst>
                </a:gridCol>
                <a:gridCol w="3028362">
                  <a:extLst>
                    <a:ext uri="{9D8B030D-6E8A-4147-A177-3AD203B41FA5}">
                      <a16:colId xmlns="" xmlns:a16="http://schemas.microsoft.com/office/drawing/2014/main" val="20002"/>
                    </a:ext>
                  </a:extLst>
                </a:gridCol>
              </a:tblGrid>
              <a:tr h="518396">
                <a:tc>
                  <a:txBody>
                    <a:bodyPr/>
                    <a:lstStyle/>
                    <a:p>
                      <a:r>
                        <a:rPr lang="pt-BR" sz="1600" dirty="0" smtClean="0"/>
                        <a:t>Nome</a:t>
                      </a:r>
                      <a:endParaRPr lang="pt-BR" sz="1600" dirty="0">
                        <a:latin typeface="+mj-lt"/>
                        <a:cs typeface="Arial" panose="020B0604020202020204" pitchFamily="34" charset="0"/>
                      </a:endParaRPr>
                    </a:p>
                  </a:txBody>
                  <a:tcPr marL="121920" marR="121920" marT="60960" marB="60960"/>
                </a:tc>
                <a:tc>
                  <a:txBody>
                    <a:bodyPr/>
                    <a:lstStyle/>
                    <a:p>
                      <a:r>
                        <a:rPr lang="pt-BR" sz="1600" dirty="0"/>
                        <a:t>Descrição</a:t>
                      </a:r>
                      <a:endParaRPr lang="pt-BR" sz="1600" dirty="0">
                        <a:latin typeface="Arial" panose="020B0604020202020204" pitchFamily="34" charset="0"/>
                        <a:cs typeface="Arial" panose="020B0604020202020204" pitchFamily="34" charset="0"/>
                      </a:endParaRPr>
                    </a:p>
                  </a:txBody>
                  <a:tcPr marL="121920" marR="121920" marT="60960" marB="60960"/>
                </a:tc>
                <a:tc>
                  <a:txBody>
                    <a:bodyPr/>
                    <a:lstStyle/>
                    <a:p>
                      <a:r>
                        <a:rPr lang="pt-BR" sz="1600" dirty="0"/>
                        <a:t>Responsabilidades</a:t>
                      </a:r>
                      <a:endParaRPr lang="pt-BR" sz="1600" dirty="0">
                        <a:latin typeface="Arial" panose="020B0604020202020204" pitchFamily="34" charset="0"/>
                        <a:cs typeface="Arial" panose="020B0604020202020204" pitchFamily="34" charset="0"/>
                      </a:endParaRPr>
                    </a:p>
                  </a:txBody>
                  <a:tcPr marL="121920" marR="121920" marT="60960" marB="60960"/>
                </a:tc>
                <a:extLst>
                  <a:ext uri="{0D108BD9-81ED-4DB2-BD59-A6C34878D82A}">
                    <a16:rowId xmlns="" xmlns:a16="http://schemas.microsoft.com/office/drawing/2014/main" val="10000"/>
                  </a:ext>
                </a:extLst>
              </a:tr>
              <a:tr h="2131263">
                <a:tc>
                  <a:txBody>
                    <a:bodyPr/>
                    <a:lstStyle/>
                    <a:p>
                      <a:pPr algn="just"/>
                      <a:r>
                        <a:rPr lang="pt-BR" sz="1600" strike="noStrike" spc="-1" dirty="0"/>
                        <a:t>Módulo de Prontuário dos Idosos</a:t>
                      </a:r>
                      <a:endParaRPr lang="pt-BR" sz="1600" b="0" strike="noStrike" spc="-1" dirty="0">
                        <a:latin typeface="+mj-lt"/>
                      </a:endParaRPr>
                    </a:p>
                  </a:txBody>
                  <a:tcPr/>
                </a:tc>
                <a:tc>
                  <a:txBody>
                    <a:bodyPr/>
                    <a:lstStyle/>
                    <a:p>
                      <a:pPr algn="just">
                        <a:lnSpc>
                          <a:spcPct val="100000"/>
                        </a:lnSpc>
                      </a:pPr>
                      <a:r>
                        <a:rPr lang="pt-BR" sz="1600" strike="noStrike" spc="-1" dirty="0"/>
                        <a:t>Responsável pelo cadastro dos idosos no momento de sua entrada na casa de longa permanência.</a:t>
                      </a:r>
                      <a:endParaRPr lang="pt-BR" sz="1600" b="0" strike="noStrike" spc="-1" dirty="0">
                        <a:latin typeface="+mj-lt"/>
                        <a:ea typeface="TimesNewRomanPSMT;Times New Roman"/>
                      </a:endParaRPr>
                    </a:p>
                  </a:txBody>
                  <a:tcPr/>
                </a:tc>
                <a:tc>
                  <a:txBody>
                    <a:bodyPr/>
                    <a:lstStyle/>
                    <a:p>
                      <a:pPr algn="just"/>
                      <a:r>
                        <a:rPr sz="1600" strike="noStrike" spc="-1" dirty="0" err="1" smtClean="0"/>
                        <a:t>Integração</a:t>
                      </a:r>
                      <a:r>
                        <a:rPr lang="pt-BR" sz="1600" strike="noStrike" spc="-1" baseline="0" dirty="0" smtClean="0"/>
                        <a:t> </a:t>
                      </a:r>
                      <a:r>
                        <a:rPr sz="1600" strike="noStrike" spc="-1" dirty="0" smtClean="0"/>
                        <a:t>para</a:t>
                      </a:r>
                      <a:r>
                        <a:rPr lang="pt-BR" sz="1600" strike="noStrike" spc="-1" baseline="0" dirty="0" smtClean="0"/>
                        <a:t> </a:t>
                      </a:r>
                      <a:r>
                        <a:rPr sz="1600" strike="noStrike" spc="-1" dirty="0" err="1" smtClean="0"/>
                        <a:t>conhecimento</a:t>
                      </a:r>
                      <a:r>
                        <a:rPr sz="1600" strike="noStrike" spc="-1" dirty="0" smtClean="0"/>
                        <a:t> </a:t>
                      </a:r>
                      <a:r>
                        <a:rPr sz="1600" strike="noStrike" spc="-1" dirty="0"/>
                        <a:t>das </a:t>
                      </a:r>
                      <a:r>
                        <a:rPr sz="1600" strike="noStrike" spc="-1" dirty="0" err="1"/>
                        <a:t>patologias</a:t>
                      </a:r>
                      <a:r>
                        <a:rPr sz="1600" strike="noStrike" spc="-1" dirty="0"/>
                        <a:t> </a:t>
                      </a:r>
                      <a:r>
                        <a:rPr sz="1600" strike="noStrike" spc="-1" dirty="0" err="1"/>
                        <a:t>existentes</a:t>
                      </a:r>
                      <a:r>
                        <a:rPr sz="1600" strike="noStrike" spc="-1" dirty="0"/>
                        <a:t>,  as </a:t>
                      </a:r>
                      <a:r>
                        <a:rPr sz="1600" strike="noStrike" spc="-1" dirty="0" err="1"/>
                        <a:t>medicações</a:t>
                      </a:r>
                      <a:r>
                        <a:rPr sz="1600" strike="noStrike" spc="-1" dirty="0"/>
                        <a:t> </a:t>
                      </a:r>
                      <a:r>
                        <a:rPr sz="1600" strike="noStrike" spc="-1" dirty="0" err="1"/>
                        <a:t>prescritas</a:t>
                      </a:r>
                      <a:r>
                        <a:rPr sz="1600" strike="noStrike" spc="-1" dirty="0"/>
                        <a:t> e </a:t>
                      </a:r>
                      <a:r>
                        <a:rPr sz="1600" strike="noStrike" spc="-1" dirty="0" err="1"/>
                        <a:t>restrições</a:t>
                      </a:r>
                      <a:r>
                        <a:rPr sz="1600" strike="noStrike" spc="-1" dirty="0"/>
                        <a:t> de </a:t>
                      </a:r>
                      <a:r>
                        <a:rPr sz="1600" strike="noStrike" spc="-1" dirty="0" err="1"/>
                        <a:t>determinado</a:t>
                      </a:r>
                      <a:r>
                        <a:rPr sz="1600" strike="noStrike" spc="-1" dirty="0"/>
                        <a:t> </a:t>
                      </a:r>
                      <a:r>
                        <a:rPr sz="1600" strike="noStrike" spc="-1" dirty="0" err="1"/>
                        <a:t>idoso</a:t>
                      </a:r>
                      <a:r>
                        <a:rPr sz="1600" strike="noStrike" spc="-1" dirty="0"/>
                        <a:t> para a </a:t>
                      </a:r>
                      <a:r>
                        <a:rPr sz="1600" strike="noStrike" spc="-1" dirty="0" err="1"/>
                        <a:t>aplicações</a:t>
                      </a:r>
                      <a:r>
                        <a:rPr sz="1600" strike="noStrike" spc="-1" dirty="0"/>
                        <a:t> dos </a:t>
                      </a:r>
                      <a:r>
                        <a:rPr sz="1600" strike="noStrike" spc="-1" dirty="0" err="1"/>
                        <a:t>cuidados</a:t>
                      </a:r>
                      <a:r>
                        <a:rPr sz="1600" strike="noStrike" spc="-1" dirty="0"/>
                        <a:t> </a:t>
                      </a:r>
                      <a:r>
                        <a:rPr sz="1600" strike="noStrike" spc="-1" dirty="0" err="1"/>
                        <a:t>corretos</a:t>
                      </a:r>
                      <a:r>
                        <a:rPr sz="1600" strike="noStrike" spc="-1" dirty="0"/>
                        <a:t>.</a:t>
                      </a:r>
                      <a:endParaRPr sz="1600" b="0" strike="noStrike" spc="-1" dirty="0">
                        <a:latin typeface="+mj-lt"/>
                      </a:endParaRPr>
                    </a:p>
                  </a:txBody>
                  <a:tcPr/>
                </a:tc>
                <a:extLst>
                  <a:ext uri="{0D108BD9-81ED-4DB2-BD59-A6C34878D82A}">
                    <a16:rowId xmlns="" xmlns:a16="http://schemas.microsoft.com/office/drawing/2014/main" val="10001"/>
                  </a:ext>
                </a:extLst>
              </a:tr>
            </a:tbl>
          </a:graphicData>
        </a:graphic>
      </p:graphicFrame>
      <p:sp>
        <p:nvSpPr>
          <p:cNvPr id="6" name="Espaço Reservado para Texto 1"/>
          <p:cNvSpPr>
            <a:spLocks noGrp="1"/>
          </p:cNvSpPr>
          <p:nvPr>
            <p:ph type="body" sz="quarter" idx="10"/>
          </p:nvPr>
        </p:nvSpPr>
        <p:spPr>
          <a:xfrm>
            <a:off x="0" y="123478"/>
            <a:ext cx="9144000" cy="576064"/>
          </a:xfrm>
        </p:spPr>
        <p:txBody>
          <a:bodyPr>
            <a:normAutofit fontScale="95500"/>
          </a:bodyPr>
          <a:lstStyle/>
          <a:p>
            <a:r>
              <a:rPr lang="pt-BR" dirty="0" smtClean="0"/>
              <a:t>Documento de Visão</a:t>
            </a:r>
            <a:endParaRPr lang="pt-BR" dirty="0"/>
          </a:p>
        </p:txBody>
      </p:sp>
      <p:sp>
        <p:nvSpPr>
          <p:cNvPr id="7" name="Espaço Reservado para Texto 2"/>
          <p:cNvSpPr>
            <a:spLocks noGrp="1"/>
          </p:cNvSpPr>
          <p:nvPr>
            <p:ph type="body" sz="quarter" idx="11"/>
          </p:nvPr>
        </p:nvSpPr>
        <p:spPr>
          <a:xfrm>
            <a:off x="0" y="733212"/>
            <a:ext cx="9144000" cy="288032"/>
          </a:xfrm>
        </p:spPr>
        <p:txBody>
          <a:bodyPr>
            <a:normAutofit fontScale="88000" lnSpcReduction="10000"/>
          </a:bodyPr>
          <a:lstStyle/>
          <a:p>
            <a:r>
              <a:rPr lang="pt-BR" sz="2400" dirty="0" err="1" smtClean="0"/>
              <a:t>Stakeholder</a:t>
            </a:r>
            <a:r>
              <a:rPr lang="pt-BR" sz="2400" dirty="0" smtClean="0"/>
              <a:t>: </a:t>
            </a:r>
            <a:endParaRPr lang="pt-BR" sz="2400" dirty="0"/>
          </a:p>
        </p:txBody>
      </p:sp>
    </p:spTree>
    <p:extLst>
      <p:ext uri="{BB962C8B-B14F-4D97-AF65-F5344CB8AC3E}">
        <p14:creationId xmlns:p14="http://schemas.microsoft.com/office/powerpoint/2010/main" val="94224463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a 4"/>
          <p:cNvGraphicFramePr>
            <a:graphicFrameLocks noGrp="1"/>
          </p:cNvGraphicFramePr>
          <p:nvPr>
            <p:extLst>
              <p:ext uri="{D42A27DB-BD31-4B8C-83A1-F6EECF244321}">
                <p14:modId xmlns:p14="http://schemas.microsoft.com/office/powerpoint/2010/main" val="1934362447"/>
              </p:ext>
            </p:extLst>
          </p:nvPr>
        </p:nvGraphicFramePr>
        <p:xfrm>
          <a:off x="58916" y="1267873"/>
          <a:ext cx="9085084" cy="2649659"/>
        </p:xfrm>
        <a:graphic>
          <a:graphicData uri="http://schemas.openxmlformats.org/drawingml/2006/table">
            <a:tbl>
              <a:tblPr firstRow="1" bandRow="1">
                <a:tableStyleId>{F5AB1C69-6EDB-4FF4-983F-18BD219EF322}</a:tableStyleId>
              </a:tblPr>
              <a:tblGrid>
                <a:gridCol w="3110894">
                  <a:extLst>
                    <a:ext uri="{9D8B030D-6E8A-4147-A177-3AD203B41FA5}">
                      <a16:colId xmlns="" xmlns:a16="http://schemas.microsoft.com/office/drawing/2014/main" val="20000"/>
                    </a:ext>
                  </a:extLst>
                </a:gridCol>
                <a:gridCol w="2945828">
                  <a:extLst>
                    <a:ext uri="{9D8B030D-6E8A-4147-A177-3AD203B41FA5}">
                      <a16:colId xmlns="" xmlns:a16="http://schemas.microsoft.com/office/drawing/2014/main" val="20001"/>
                    </a:ext>
                  </a:extLst>
                </a:gridCol>
                <a:gridCol w="3028362">
                  <a:extLst>
                    <a:ext uri="{9D8B030D-6E8A-4147-A177-3AD203B41FA5}">
                      <a16:colId xmlns="" xmlns:a16="http://schemas.microsoft.com/office/drawing/2014/main" val="20002"/>
                    </a:ext>
                  </a:extLst>
                </a:gridCol>
              </a:tblGrid>
              <a:tr h="518396">
                <a:tc>
                  <a:txBody>
                    <a:bodyPr/>
                    <a:lstStyle/>
                    <a:p>
                      <a:r>
                        <a:rPr lang="pt-BR" sz="1600" dirty="0"/>
                        <a:t>Nome</a:t>
                      </a:r>
                      <a:endParaRPr lang="pt-BR" sz="1600" dirty="0">
                        <a:latin typeface="Arial" panose="020B0604020202020204" pitchFamily="34" charset="0"/>
                        <a:cs typeface="Arial" panose="020B0604020202020204" pitchFamily="34" charset="0"/>
                      </a:endParaRPr>
                    </a:p>
                  </a:txBody>
                  <a:tcPr marL="121920" marR="121920" marT="60960" marB="60960"/>
                </a:tc>
                <a:tc>
                  <a:txBody>
                    <a:bodyPr/>
                    <a:lstStyle/>
                    <a:p>
                      <a:r>
                        <a:rPr lang="pt-BR" sz="1600" dirty="0"/>
                        <a:t>Descrição</a:t>
                      </a:r>
                      <a:endParaRPr lang="pt-BR" sz="1600" dirty="0">
                        <a:latin typeface="Arial" panose="020B0604020202020204" pitchFamily="34" charset="0"/>
                        <a:cs typeface="Arial" panose="020B0604020202020204" pitchFamily="34" charset="0"/>
                      </a:endParaRPr>
                    </a:p>
                  </a:txBody>
                  <a:tcPr marL="121920" marR="121920" marT="60960" marB="60960"/>
                </a:tc>
                <a:tc>
                  <a:txBody>
                    <a:bodyPr/>
                    <a:lstStyle/>
                    <a:p>
                      <a:r>
                        <a:rPr lang="pt-BR" sz="1600" dirty="0"/>
                        <a:t>Responsabilidades</a:t>
                      </a:r>
                      <a:endParaRPr lang="pt-BR" sz="1600" dirty="0">
                        <a:latin typeface="Arial" panose="020B0604020202020204" pitchFamily="34" charset="0"/>
                        <a:cs typeface="Arial" panose="020B0604020202020204" pitchFamily="34" charset="0"/>
                      </a:endParaRPr>
                    </a:p>
                  </a:txBody>
                  <a:tcPr marL="121920" marR="121920" marT="60960" marB="60960"/>
                </a:tc>
                <a:extLst>
                  <a:ext uri="{0D108BD9-81ED-4DB2-BD59-A6C34878D82A}">
                    <a16:rowId xmlns="" xmlns:a16="http://schemas.microsoft.com/office/drawing/2014/main" val="10000"/>
                  </a:ext>
                </a:extLst>
              </a:tr>
              <a:tr h="2131263">
                <a:tc>
                  <a:txBody>
                    <a:bodyPr/>
                    <a:lstStyle/>
                    <a:p>
                      <a:pPr algn="just"/>
                      <a:r>
                        <a:rPr sz="1600" strike="noStrike" spc="-1" dirty="0" err="1"/>
                        <a:t>Módulo</a:t>
                      </a:r>
                      <a:r>
                        <a:rPr sz="1600" strike="noStrike" spc="-1" dirty="0"/>
                        <a:t> de </a:t>
                      </a:r>
                      <a:r>
                        <a:rPr sz="1600" strike="noStrike" spc="-1" dirty="0" err="1"/>
                        <a:t>Acompanhamento</a:t>
                      </a:r>
                      <a:r>
                        <a:rPr sz="1600" strike="noStrike" spc="-1" dirty="0"/>
                        <a:t> </a:t>
                      </a:r>
                      <a:r>
                        <a:rPr sz="1600" strike="noStrike" spc="-1" dirty="0" err="1"/>
                        <a:t>pelos</a:t>
                      </a:r>
                      <a:r>
                        <a:rPr sz="1600" strike="noStrike" spc="-1" dirty="0"/>
                        <a:t> </a:t>
                      </a:r>
                      <a:r>
                        <a:rPr sz="1600" strike="noStrike" spc="-1" dirty="0" err="1"/>
                        <a:t>familiares</a:t>
                      </a:r>
                      <a:endParaRPr sz="1600" b="0" strike="noStrike" spc="-1" dirty="0">
                        <a:latin typeface="+mj-lt"/>
                      </a:endParaRPr>
                    </a:p>
                  </a:txBody>
                  <a:tcPr/>
                </a:tc>
                <a:tc>
                  <a:txBody>
                    <a:bodyPr/>
                    <a:lstStyle/>
                    <a:p>
                      <a:pPr algn="just">
                        <a:lnSpc>
                          <a:spcPct val="100000"/>
                        </a:lnSpc>
                      </a:pPr>
                      <a:r>
                        <a:rPr lang="pt-BR" sz="1600" strike="noStrike" spc="-1" dirty="0"/>
                        <a:t>Responsável por exibir </a:t>
                      </a:r>
                      <a:r>
                        <a:rPr lang="pt-BR" sz="1600" strike="noStrike" spc="-1" dirty="0" smtClean="0"/>
                        <a:t>o </a:t>
                      </a:r>
                      <a:r>
                        <a:rPr lang="pt-BR" sz="1600" strike="noStrike" spc="-1" dirty="0"/>
                        <a:t>prontuário </a:t>
                      </a:r>
                      <a:r>
                        <a:rPr lang="pt-BR" sz="1600" strike="noStrike" spc="-1" dirty="0" smtClean="0"/>
                        <a:t>diá-rio </a:t>
                      </a:r>
                      <a:r>
                        <a:rPr lang="pt-BR" sz="1600" strike="noStrike" spc="-1" dirty="0"/>
                        <a:t>dos idosos </a:t>
                      </a:r>
                      <a:r>
                        <a:rPr lang="pt-BR" sz="1600" strike="noStrike" spc="-1" dirty="0" smtClean="0"/>
                        <a:t>para  acompanhamento </a:t>
                      </a:r>
                      <a:r>
                        <a:rPr lang="pt-BR" sz="1600" strike="noStrike" spc="-1" dirty="0"/>
                        <a:t>dos familiares sob os cuidados da instituição.</a:t>
                      </a:r>
                      <a:endParaRPr lang="pt-BR" sz="1600" b="0" strike="noStrike" spc="-1" dirty="0">
                        <a:latin typeface="+mj-lt"/>
                        <a:ea typeface="TimesNewRomanPSMT;Times New Roman"/>
                      </a:endParaRPr>
                    </a:p>
                  </a:txBody>
                  <a:tcPr/>
                </a:tc>
                <a:tc>
                  <a:txBody>
                    <a:bodyPr/>
                    <a:lstStyle/>
                    <a:p>
                      <a:pPr algn="just"/>
                      <a:r>
                        <a:rPr sz="1600" strike="noStrike" spc="-1" dirty="0" err="1"/>
                        <a:t>Integração</a:t>
                      </a:r>
                      <a:r>
                        <a:rPr sz="1600" strike="noStrike" spc="-1" dirty="0"/>
                        <a:t> para </a:t>
                      </a:r>
                      <a:r>
                        <a:rPr sz="1600" strike="noStrike" spc="-1" dirty="0" err="1"/>
                        <a:t>fornecer</a:t>
                      </a:r>
                      <a:r>
                        <a:rPr sz="1600" strike="noStrike" spc="-1" dirty="0"/>
                        <a:t> as </a:t>
                      </a:r>
                      <a:r>
                        <a:rPr sz="1600" strike="noStrike" spc="-1" dirty="0" err="1"/>
                        <a:t>informações</a:t>
                      </a:r>
                      <a:r>
                        <a:rPr sz="1600" strike="noStrike" spc="-1" dirty="0"/>
                        <a:t> do </a:t>
                      </a:r>
                      <a:r>
                        <a:rPr sz="1600" strike="noStrike" spc="-1" dirty="0" err="1"/>
                        <a:t>relatório</a:t>
                      </a:r>
                      <a:r>
                        <a:rPr sz="1600" strike="noStrike" spc="-1" dirty="0"/>
                        <a:t> </a:t>
                      </a:r>
                      <a:r>
                        <a:rPr sz="1600" strike="noStrike" spc="-1" dirty="0" err="1"/>
                        <a:t>aos</a:t>
                      </a:r>
                      <a:r>
                        <a:rPr sz="1600" strike="noStrike" spc="-1" dirty="0"/>
                        <a:t> </a:t>
                      </a:r>
                      <a:r>
                        <a:rPr sz="1600" strike="noStrike" spc="-1" dirty="0" err="1"/>
                        <a:t>familiares</a:t>
                      </a:r>
                      <a:r>
                        <a:rPr sz="1600" strike="noStrike" spc="-1" dirty="0"/>
                        <a:t>.</a:t>
                      </a:r>
                      <a:endParaRPr sz="1600" b="0" strike="noStrike" spc="-1" dirty="0">
                        <a:latin typeface="+mj-lt"/>
                      </a:endParaRPr>
                    </a:p>
                  </a:txBody>
                  <a:tcPr/>
                </a:tc>
                <a:extLst>
                  <a:ext uri="{0D108BD9-81ED-4DB2-BD59-A6C34878D82A}">
                    <a16:rowId xmlns="" xmlns:a16="http://schemas.microsoft.com/office/drawing/2014/main" val="10001"/>
                  </a:ext>
                </a:extLst>
              </a:tr>
            </a:tbl>
          </a:graphicData>
        </a:graphic>
      </p:graphicFrame>
      <p:sp>
        <p:nvSpPr>
          <p:cNvPr id="6" name="Espaço Reservado para Texto 1"/>
          <p:cNvSpPr>
            <a:spLocks noGrp="1"/>
          </p:cNvSpPr>
          <p:nvPr>
            <p:ph type="body" sz="quarter" idx="10"/>
          </p:nvPr>
        </p:nvSpPr>
        <p:spPr>
          <a:xfrm>
            <a:off x="0" y="123478"/>
            <a:ext cx="9144000" cy="576064"/>
          </a:xfrm>
        </p:spPr>
        <p:txBody>
          <a:bodyPr>
            <a:normAutofit fontScale="95500"/>
          </a:bodyPr>
          <a:lstStyle/>
          <a:p>
            <a:r>
              <a:rPr lang="pt-BR" dirty="0" smtClean="0"/>
              <a:t>Documento de Visão</a:t>
            </a:r>
            <a:endParaRPr lang="pt-BR" dirty="0"/>
          </a:p>
        </p:txBody>
      </p:sp>
      <p:sp>
        <p:nvSpPr>
          <p:cNvPr id="7" name="Espaço Reservado para Texto 2"/>
          <p:cNvSpPr>
            <a:spLocks noGrp="1"/>
          </p:cNvSpPr>
          <p:nvPr>
            <p:ph type="body" sz="quarter" idx="11"/>
          </p:nvPr>
        </p:nvSpPr>
        <p:spPr>
          <a:xfrm>
            <a:off x="0" y="733212"/>
            <a:ext cx="9144000" cy="288032"/>
          </a:xfrm>
        </p:spPr>
        <p:txBody>
          <a:bodyPr>
            <a:normAutofit fontScale="88000" lnSpcReduction="10000"/>
          </a:bodyPr>
          <a:lstStyle/>
          <a:p>
            <a:r>
              <a:rPr lang="pt-BR" sz="2400" dirty="0" err="1" smtClean="0"/>
              <a:t>Stakeholder</a:t>
            </a:r>
            <a:r>
              <a:rPr lang="pt-BR" sz="2400" dirty="0" smtClean="0"/>
              <a:t>: </a:t>
            </a:r>
            <a:endParaRPr lang="pt-BR" sz="2400" dirty="0"/>
          </a:p>
        </p:txBody>
      </p:sp>
    </p:spTree>
    <p:extLst>
      <p:ext uri="{BB962C8B-B14F-4D97-AF65-F5344CB8AC3E}">
        <p14:creationId xmlns:p14="http://schemas.microsoft.com/office/powerpoint/2010/main" val="413744972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a 4"/>
          <p:cNvGraphicFramePr>
            <a:graphicFrameLocks noGrp="1"/>
          </p:cNvGraphicFramePr>
          <p:nvPr>
            <p:extLst>
              <p:ext uri="{D42A27DB-BD31-4B8C-83A1-F6EECF244321}">
                <p14:modId xmlns:p14="http://schemas.microsoft.com/office/powerpoint/2010/main" val="3218256104"/>
              </p:ext>
            </p:extLst>
          </p:nvPr>
        </p:nvGraphicFramePr>
        <p:xfrm>
          <a:off x="58916" y="1267873"/>
          <a:ext cx="9085084" cy="2649659"/>
        </p:xfrm>
        <a:graphic>
          <a:graphicData uri="http://schemas.openxmlformats.org/drawingml/2006/table">
            <a:tbl>
              <a:tblPr firstRow="1" bandRow="1">
                <a:tableStyleId>{5C22544A-7EE6-4342-B048-85BDC9FD1C3A}</a:tableStyleId>
              </a:tblPr>
              <a:tblGrid>
                <a:gridCol w="3110894">
                  <a:extLst>
                    <a:ext uri="{9D8B030D-6E8A-4147-A177-3AD203B41FA5}">
                      <a16:colId xmlns="" xmlns:a16="http://schemas.microsoft.com/office/drawing/2014/main" val="20000"/>
                    </a:ext>
                  </a:extLst>
                </a:gridCol>
                <a:gridCol w="2945828">
                  <a:extLst>
                    <a:ext uri="{9D8B030D-6E8A-4147-A177-3AD203B41FA5}">
                      <a16:colId xmlns="" xmlns:a16="http://schemas.microsoft.com/office/drawing/2014/main" val="20001"/>
                    </a:ext>
                  </a:extLst>
                </a:gridCol>
                <a:gridCol w="3028362">
                  <a:extLst>
                    <a:ext uri="{9D8B030D-6E8A-4147-A177-3AD203B41FA5}">
                      <a16:colId xmlns="" xmlns:a16="http://schemas.microsoft.com/office/drawing/2014/main" val="20002"/>
                    </a:ext>
                  </a:extLst>
                </a:gridCol>
              </a:tblGrid>
              <a:tr h="518396">
                <a:tc>
                  <a:txBody>
                    <a:bodyPr/>
                    <a:lstStyle/>
                    <a:p>
                      <a:r>
                        <a:rPr lang="pt-BR" sz="1600" dirty="0"/>
                        <a:t>Nome</a:t>
                      </a:r>
                      <a:endParaRPr lang="pt-BR" sz="1600" dirty="0">
                        <a:latin typeface="Arial" panose="020B0604020202020204" pitchFamily="34" charset="0"/>
                        <a:cs typeface="Arial" panose="020B0604020202020204" pitchFamily="34" charset="0"/>
                      </a:endParaRPr>
                    </a:p>
                  </a:txBody>
                  <a:tcPr marL="121920" marR="121920" marT="60960" marB="60960"/>
                </a:tc>
                <a:tc>
                  <a:txBody>
                    <a:bodyPr/>
                    <a:lstStyle/>
                    <a:p>
                      <a:r>
                        <a:rPr lang="pt-BR" sz="1600" dirty="0"/>
                        <a:t>Descrição</a:t>
                      </a:r>
                      <a:endParaRPr lang="pt-BR" sz="1600" dirty="0">
                        <a:latin typeface="Arial" panose="020B0604020202020204" pitchFamily="34" charset="0"/>
                        <a:cs typeface="Arial" panose="020B0604020202020204" pitchFamily="34" charset="0"/>
                      </a:endParaRPr>
                    </a:p>
                  </a:txBody>
                  <a:tcPr marL="121920" marR="121920" marT="60960" marB="60960"/>
                </a:tc>
                <a:tc>
                  <a:txBody>
                    <a:bodyPr/>
                    <a:lstStyle/>
                    <a:p>
                      <a:r>
                        <a:rPr lang="pt-BR" sz="1600" dirty="0"/>
                        <a:t>Responsabilidades</a:t>
                      </a:r>
                      <a:endParaRPr lang="pt-BR" sz="1600" dirty="0">
                        <a:latin typeface="Arial" panose="020B0604020202020204" pitchFamily="34" charset="0"/>
                        <a:cs typeface="Arial" panose="020B0604020202020204" pitchFamily="34" charset="0"/>
                      </a:endParaRPr>
                    </a:p>
                  </a:txBody>
                  <a:tcPr marL="121920" marR="121920" marT="60960" marB="60960"/>
                </a:tc>
                <a:extLst>
                  <a:ext uri="{0D108BD9-81ED-4DB2-BD59-A6C34878D82A}">
                    <a16:rowId xmlns="" xmlns:a16="http://schemas.microsoft.com/office/drawing/2014/main" val="10000"/>
                  </a:ext>
                </a:extLst>
              </a:tr>
              <a:tr h="2131263">
                <a:tc>
                  <a:txBody>
                    <a:bodyPr/>
                    <a:lstStyle/>
                    <a:p>
                      <a:pPr algn="just"/>
                      <a:r>
                        <a:rPr sz="1600" strike="noStrike" spc="-1" dirty="0"/>
                        <a:t>Modulo de </a:t>
                      </a:r>
                      <a:r>
                        <a:rPr sz="1600" strike="noStrike" spc="-1" dirty="0" err="1"/>
                        <a:t>prescrições</a:t>
                      </a:r>
                      <a:r>
                        <a:rPr sz="1600" strike="noStrike" spc="-1" dirty="0"/>
                        <a:t> </a:t>
                      </a:r>
                      <a:r>
                        <a:rPr sz="1600" strike="noStrike" spc="-1" dirty="0" err="1"/>
                        <a:t>médicas</a:t>
                      </a:r>
                      <a:r>
                        <a:rPr sz="1600" strike="noStrike" spc="-1" dirty="0"/>
                        <a:t> / </a:t>
                      </a:r>
                      <a:r>
                        <a:rPr sz="1600" strike="noStrike" spc="-1" dirty="0" err="1"/>
                        <a:t>controle</a:t>
                      </a:r>
                      <a:r>
                        <a:rPr sz="1600" strike="noStrike" spc="-1" dirty="0"/>
                        <a:t> de </a:t>
                      </a:r>
                      <a:r>
                        <a:rPr sz="1600" strike="noStrike" spc="-1" dirty="0" err="1"/>
                        <a:t>incidentes</a:t>
                      </a:r>
                      <a:r>
                        <a:rPr sz="1600" strike="noStrike" spc="-1" dirty="0"/>
                        <a:t>  </a:t>
                      </a:r>
                      <a:endParaRPr sz="1600" b="0" strike="noStrike" spc="-1" dirty="0">
                        <a:latin typeface="+mj-lt"/>
                      </a:endParaRPr>
                    </a:p>
                  </a:txBody>
                  <a:tcPr/>
                </a:tc>
                <a:tc>
                  <a:txBody>
                    <a:bodyPr/>
                    <a:lstStyle/>
                    <a:p>
                      <a:pPr algn="just">
                        <a:lnSpc>
                          <a:spcPct val="100000"/>
                        </a:lnSpc>
                      </a:pPr>
                      <a:r>
                        <a:rPr lang="pt-BR" sz="1600" strike="noStrike" spc="-1" dirty="0" smtClean="0"/>
                        <a:t>Responsável</a:t>
                      </a:r>
                      <a:r>
                        <a:rPr lang="pt-BR" sz="1600" strike="noStrike" spc="-1" baseline="0" dirty="0" smtClean="0"/>
                        <a:t> </a:t>
                      </a:r>
                      <a:r>
                        <a:rPr lang="pt-BR" sz="1600" strike="noStrike" spc="-1" dirty="0" smtClean="0"/>
                        <a:t>por</a:t>
                      </a:r>
                      <a:r>
                        <a:rPr lang="pt-BR" sz="1600" strike="noStrike" spc="-1" baseline="0" dirty="0" smtClean="0"/>
                        <a:t> </a:t>
                      </a:r>
                      <a:r>
                        <a:rPr lang="pt-BR" sz="1600" strike="noStrike" spc="-1" dirty="0" smtClean="0"/>
                        <a:t>gerenciamento</a:t>
                      </a:r>
                      <a:r>
                        <a:rPr lang="pt-BR" sz="1600" strike="noStrike" spc="-1" baseline="0" dirty="0" smtClean="0"/>
                        <a:t> </a:t>
                      </a:r>
                      <a:r>
                        <a:rPr lang="pt-BR" sz="1600" strike="noStrike" spc="-1" dirty="0" smtClean="0"/>
                        <a:t>dos</a:t>
                      </a:r>
                      <a:r>
                        <a:rPr lang="pt-BR" sz="1600" strike="noStrike" spc="-1" baseline="0" dirty="0" smtClean="0"/>
                        <a:t> </a:t>
                      </a:r>
                      <a:r>
                        <a:rPr lang="pt-BR" sz="1600" strike="noStrike" spc="-1" dirty="0" smtClean="0"/>
                        <a:t>acidentes</a:t>
                      </a:r>
                      <a:r>
                        <a:rPr lang="pt-BR" sz="1600" strike="noStrike" spc="-1" dirty="0"/>
                        <a:t>, medicações e patologias dos idosos da instituição.</a:t>
                      </a:r>
                      <a:endParaRPr lang="pt-BR" sz="1600" b="0" strike="noStrike" spc="-1" dirty="0">
                        <a:latin typeface="+mj-lt"/>
                        <a:ea typeface="TimesNewRomanPSMT;Times New Roman"/>
                      </a:endParaRPr>
                    </a:p>
                  </a:txBody>
                  <a:tcPr/>
                </a:tc>
                <a:tc>
                  <a:txBody>
                    <a:bodyPr/>
                    <a:lstStyle/>
                    <a:p>
                      <a:pPr algn="just"/>
                      <a:r>
                        <a:rPr sz="1600" strike="noStrike" spc="-1" dirty="0" err="1"/>
                        <a:t>Integração</a:t>
                      </a:r>
                      <a:r>
                        <a:rPr sz="1600" strike="noStrike" spc="-1" dirty="0"/>
                        <a:t> </a:t>
                      </a:r>
                      <a:r>
                        <a:rPr sz="1600" strike="noStrike" spc="-1" dirty="0" err="1"/>
                        <a:t>por</a:t>
                      </a:r>
                      <a:r>
                        <a:rPr sz="1600" strike="noStrike" spc="-1" dirty="0"/>
                        <a:t> </a:t>
                      </a:r>
                      <a:r>
                        <a:rPr sz="1600" strike="noStrike" spc="-1" dirty="0" err="1"/>
                        <a:t>conta</a:t>
                      </a:r>
                      <a:r>
                        <a:rPr sz="1600" strike="noStrike" spc="-1" dirty="0"/>
                        <a:t> da </a:t>
                      </a:r>
                      <a:r>
                        <a:rPr sz="1600" strike="noStrike" spc="-1" dirty="0" err="1" smtClean="0"/>
                        <a:t>necessidade</a:t>
                      </a:r>
                      <a:r>
                        <a:rPr lang="pt-BR" sz="1600" strike="noStrike" spc="-1" baseline="0" dirty="0" smtClean="0"/>
                        <a:t> </a:t>
                      </a:r>
                      <a:r>
                        <a:rPr sz="1600" strike="noStrike" spc="-1" dirty="0" smtClean="0"/>
                        <a:t>de </a:t>
                      </a:r>
                      <a:r>
                        <a:rPr sz="1600" strike="noStrike" spc="-1" dirty="0" err="1" smtClean="0"/>
                        <a:t>prescrições</a:t>
                      </a:r>
                      <a:r>
                        <a:rPr sz="1600" strike="noStrike" spc="-1" dirty="0" smtClean="0"/>
                        <a:t> </a:t>
                      </a:r>
                      <a:r>
                        <a:rPr sz="1600" strike="noStrike" spc="-1" dirty="0"/>
                        <a:t>e </a:t>
                      </a:r>
                      <a:r>
                        <a:rPr sz="1600" strike="noStrike" spc="-1" dirty="0" err="1"/>
                        <a:t>recomendações</a:t>
                      </a:r>
                      <a:r>
                        <a:rPr sz="1600" strike="noStrike" spc="-1" dirty="0"/>
                        <a:t> </a:t>
                      </a:r>
                      <a:r>
                        <a:rPr sz="1600" strike="noStrike" spc="-1" dirty="0" err="1"/>
                        <a:t>médicas</a:t>
                      </a:r>
                      <a:r>
                        <a:rPr sz="1600" strike="noStrike" spc="-1" dirty="0"/>
                        <a:t>. </a:t>
                      </a:r>
                      <a:endParaRPr sz="1600" b="0" strike="noStrike" spc="-1" dirty="0">
                        <a:latin typeface="+mj-lt"/>
                      </a:endParaRPr>
                    </a:p>
                  </a:txBody>
                  <a:tcPr/>
                </a:tc>
                <a:extLst>
                  <a:ext uri="{0D108BD9-81ED-4DB2-BD59-A6C34878D82A}">
                    <a16:rowId xmlns="" xmlns:a16="http://schemas.microsoft.com/office/drawing/2014/main" val="10001"/>
                  </a:ext>
                </a:extLst>
              </a:tr>
            </a:tbl>
          </a:graphicData>
        </a:graphic>
      </p:graphicFrame>
      <p:sp>
        <p:nvSpPr>
          <p:cNvPr id="6" name="Espaço Reservado para Texto 1"/>
          <p:cNvSpPr>
            <a:spLocks noGrp="1"/>
          </p:cNvSpPr>
          <p:nvPr>
            <p:ph type="body" sz="quarter" idx="10"/>
          </p:nvPr>
        </p:nvSpPr>
        <p:spPr>
          <a:xfrm>
            <a:off x="0" y="123478"/>
            <a:ext cx="9144000" cy="576064"/>
          </a:xfrm>
        </p:spPr>
        <p:txBody>
          <a:bodyPr>
            <a:normAutofit fontScale="95500"/>
          </a:bodyPr>
          <a:lstStyle/>
          <a:p>
            <a:r>
              <a:rPr lang="pt-BR" dirty="0" smtClean="0"/>
              <a:t>Documento de Visão</a:t>
            </a:r>
            <a:endParaRPr lang="pt-BR" dirty="0"/>
          </a:p>
        </p:txBody>
      </p:sp>
      <p:sp>
        <p:nvSpPr>
          <p:cNvPr id="7" name="Espaço Reservado para Texto 2"/>
          <p:cNvSpPr>
            <a:spLocks noGrp="1"/>
          </p:cNvSpPr>
          <p:nvPr>
            <p:ph type="body" sz="quarter" idx="11"/>
          </p:nvPr>
        </p:nvSpPr>
        <p:spPr>
          <a:xfrm>
            <a:off x="0" y="733212"/>
            <a:ext cx="9144000" cy="288032"/>
          </a:xfrm>
        </p:spPr>
        <p:txBody>
          <a:bodyPr>
            <a:normAutofit fontScale="88000" lnSpcReduction="10000"/>
          </a:bodyPr>
          <a:lstStyle/>
          <a:p>
            <a:r>
              <a:rPr lang="pt-BR" sz="2400" dirty="0" err="1" smtClean="0"/>
              <a:t>Stakeholder</a:t>
            </a:r>
            <a:r>
              <a:rPr lang="pt-BR" sz="2400" dirty="0" smtClean="0"/>
              <a:t>: </a:t>
            </a:r>
            <a:endParaRPr lang="pt-BR" sz="2400" dirty="0"/>
          </a:p>
        </p:txBody>
      </p:sp>
    </p:spTree>
    <p:extLst>
      <p:ext uri="{BB962C8B-B14F-4D97-AF65-F5344CB8AC3E}">
        <p14:creationId xmlns:p14="http://schemas.microsoft.com/office/powerpoint/2010/main" val="50389294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a 4"/>
          <p:cNvGraphicFramePr>
            <a:graphicFrameLocks noGrp="1"/>
          </p:cNvGraphicFramePr>
          <p:nvPr>
            <p:extLst/>
          </p:nvPr>
        </p:nvGraphicFramePr>
        <p:xfrm>
          <a:off x="58916" y="1267873"/>
          <a:ext cx="9085084" cy="2649659"/>
        </p:xfrm>
        <a:graphic>
          <a:graphicData uri="http://schemas.openxmlformats.org/drawingml/2006/table">
            <a:tbl>
              <a:tblPr firstRow="1" bandRow="1">
                <a:tableStyleId>{21E4AEA4-8DFA-4A89-87EB-49C32662AFE0}</a:tableStyleId>
              </a:tblPr>
              <a:tblGrid>
                <a:gridCol w="3110894">
                  <a:extLst>
                    <a:ext uri="{9D8B030D-6E8A-4147-A177-3AD203B41FA5}">
                      <a16:colId xmlns="" xmlns:a16="http://schemas.microsoft.com/office/drawing/2014/main" val="20000"/>
                    </a:ext>
                  </a:extLst>
                </a:gridCol>
                <a:gridCol w="2945828">
                  <a:extLst>
                    <a:ext uri="{9D8B030D-6E8A-4147-A177-3AD203B41FA5}">
                      <a16:colId xmlns="" xmlns:a16="http://schemas.microsoft.com/office/drawing/2014/main" val="20001"/>
                    </a:ext>
                  </a:extLst>
                </a:gridCol>
                <a:gridCol w="3028362">
                  <a:extLst>
                    <a:ext uri="{9D8B030D-6E8A-4147-A177-3AD203B41FA5}">
                      <a16:colId xmlns="" xmlns:a16="http://schemas.microsoft.com/office/drawing/2014/main" val="20002"/>
                    </a:ext>
                  </a:extLst>
                </a:gridCol>
              </a:tblGrid>
              <a:tr h="518396">
                <a:tc>
                  <a:txBody>
                    <a:bodyPr/>
                    <a:lstStyle/>
                    <a:p>
                      <a:r>
                        <a:rPr lang="pt-BR" sz="1600" dirty="0">
                          <a:latin typeface="Arial" panose="020B0604020202020204" pitchFamily="34" charset="0"/>
                          <a:cs typeface="Arial" panose="020B0604020202020204" pitchFamily="34" charset="0"/>
                        </a:rPr>
                        <a:t>Nome</a:t>
                      </a:r>
                    </a:p>
                  </a:txBody>
                  <a:tcPr marL="121920" marR="121920" marT="60960" marB="60960"/>
                </a:tc>
                <a:tc>
                  <a:txBody>
                    <a:bodyPr/>
                    <a:lstStyle/>
                    <a:p>
                      <a:r>
                        <a:rPr lang="pt-BR" sz="1600" dirty="0">
                          <a:latin typeface="Arial" panose="020B0604020202020204" pitchFamily="34" charset="0"/>
                          <a:cs typeface="Arial" panose="020B0604020202020204" pitchFamily="34" charset="0"/>
                        </a:rPr>
                        <a:t>Descrição</a:t>
                      </a:r>
                    </a:p>
                  </a:txBody>
                  <a:tcPr marL="121920" marR="121920" marT="60960" marB="60960"/>
                </a:tc>
                <a:tc>
                  <a:txBody>
                    <a:bodyPr/>
                    <a:lstStyle/>
                    <a:p>
                      <a:r>
                        <a:rPr lang="pt-BR" sz="1600" dirty="0">
                          <a:latin typeface="Arial" panose="020B0604020202020204" pitchFamily="34" charset="0"/>
                          <a:cs typeface="Arial" panose="020B0604020202020204" pitchFamily="34" charset="0"/>
                        </a:rPr>
                        <a:t>Responsabilidades</a:t>
                      </a:r>
                    </a:p>
                  </a:txBody>
                  <a:tcPr marL="121920" marR="121920" marT="60960" marB="60960"/>
                </a:tc>
                <a:extLst>
                  <a:ext uri="{0D108BD9-81ED-4DB2-BD59-A6C34878D82A}">
                    <a16:rowId xmlns="" xmlns:a16="http://schemas.microsoft.com/office/drawing/2014/main" val="10000"/>
                  </a:ext>
                </a:extLst>
              </a:tr>
              <a:tr h="2131263">
                <a:tc>
                  <a:txBody>
                    <a:bodyPr/>
                    <a:lstStyle/>
                    <a:p>
                      <a:pPr algn="just"/>
                      <a:r>
                        <a:rPr sz="1600" b="0" strike="noStrike" kern="1200" spc="-1" dirty="0">
                          <a:solidFill>
                            <a:schemeClr val="dk1"/>
                          </a:solidFill>
                          <a:latin typeface="+mj-lt"/>
                          <a:ea typeface="Times New Roman"/>
                          <a:cs typeface="+mn-cs"/>
                        </a:rPr>
                        <a:t>Modulo de </a:t>
                      </a:r>
                      <a:r>
                        <a:rPr sz="1600" b="0" strike="noStrike" kern="1200" spc="-1" dirty="0" err="1">
                          <a:solidFill>
                            <a:schemeClr val="dk1"/>
                          </a:solidFill>
                          <a:latin typeface="+mj-lt"/>
                          <a:ea typeface="Times New Roman"/>
                          <a:cs typeface="+mn-cs"/>
                        </a:rPr>
                        <a:t>relatórios</a:t>
                      </a:r>
                      <a:r>
                        <a:rPr sz="1600" b="0" strike="noStrike" kern="1200" spc="-1" dirty="0">
                          <a:solidFill>
                            <a:schemeClr val="dk1"/>
                          </a:solidFill>
                          <a:latin typeface="+mj-lt"/>
                          <a:ea typeface="Times New Roman"/>
                          <a:cs typeface="+mn-cs"/>
                        </a:rPr>
                        <a:t> </a:t>
                      </a:r>
                      <a:r>
                        <a:rPr sz="1600" b="0" strike="noStrike" kern="1200" spc="-1" dirty="0" err="1">
                          <a:solidFill>
                            <a:schemeClr val="dk1"/>
                          </a:solidFill>
                          <a:latin typeface="+mj-lt"/>
                          <a:ea typeface="Times New Roman"/>
                          <a:cs typeface="+mn-cs"/>
                        </a:rPr>
                        <a:t>especializados</a:t>
                      </a:r>
                      <a:r>
                        <a:rPr sz="1600" b="0" strike="noStrike" kern="1200" spc="-1" dirty="0">
                          <a:solidFill>
                            <a:schemeClr val="dk1"/>
                          </a:solidFill>
                          <a:latin typeface="+mj-lt"/>
                          <a:ea typeface="Times New Roman"/>
                          <a:cs typeface="+mn-cs"/>
                        </a:rPr>
                        <a:t> </a:t>
                      </a:r>
                    </a:p>
                  </a:txBody>
                  <a:tcPr/>
                </a:tc>
                <a:tc>
                  <a:txBody>
                    <a:bodyPr/>
                    <a:lstStyle/>
                    <a:p>
                      <a:pPr algn="just">
                        <a:lnSpc>
                          <a:spcPct val="100000"/>
                        </a:lnSpc>
                      </a:pPr>
                      <a:r>
                        <a:rPr lang="pt-BR" sz="1600" b="0" strike="noStrike" kern="1200" spc="-1" dirty="0">
                          <a:solidFill>
                            <a:schemeClr val="dk1"/>
                          </a:solidFill>
                          <a:latin typeface="+mj-lt"/>
                          <a:ea typeface="Times New Roman"/>
                          <a:cs typeface="+mn-cs"/>
                        </a:rPr>
                        <a:t>Responsável por gerar relatórios administrativos sobre as informações gerais </a:t>
                      </a:r>
                      <a:r>
                        <a:rPr lang="pt-BR" sz="1600" b="0" strike="noStrike" kern="1200" spc="-1" dirty="0" smtClean="0">
                          <a:solidFill>
                            <a:schemeClr val="dk1"/>
                          </a:solidFill>
                          <a:latin typeface="+mj-lt"/>
                          <a:ea typeface="Times New Roman"/>
                          <a:cs typeface="+mn-cs"/>
                        </a:rPr>
                        <a:t>  da </a:t>
                      </a:r>
                      <a:r>
                        <a:rPr lang="pt-BR" sz="1600" b="0" strike="noStrike" kern="1200" spc="-1" dirty="0">
                          <a:solidFill>
                            <a:schemeClr val="dk1"/>
                          </a:solidFill>
                          <a:latin typeface="+mj-lt"/>
                          <a:ea typeface="Times New Roman"/>
                          <a:cs typeface="+mn-cs"/>
                        </a:rPr>
                        <a:t>instituição.</a:t>
                      </a:r>
                    </a:p>
                  </a:txBody>
                  <a:tcPr/>
                </a:tc>
                <a:tc>
                  <a:txBody>
                    <a:bodyPr/>
                    <a:lstStyle/>
                    <a:p>
                      <a:pPr algn="just"/>
                      <a:r>
                        <a:rPr sz="1600" b="0" strike="noStrike" kern="1200" spc="-1" dirty="0" err="1">
                          <a:solidFill>
                            <a:schemeClr val="dk1"/>
                          </a:solidFill>
                          <a:latin typeface="+mj-lt"/>
                          <a:ea typeface="Times New Roman"/>
                          <a:cs typeface="+mn-cs"/>
                        </a:rPr>
                        <a:t>Integração</a:t>
                      </a:r>
                      <a:r>
                        <a:rPr sz="1600" b="0" strike="noStrike" kern="1200" spc="-1" dirty="0">
                          <a:solidFill>
                            <a:schemeClr val="dk1"/>
                          </a:solidFill>
                          <a:latin typeface="+mj-lt"/>
                          <a:ea typeface="Times New Roman"/>
                          <a:cs typeface="+mn-cs"/>
                        </a:rPr>
                        <a:t> para </a:t>
                      </a:r>
                      <a:r>
                        <a:rPr sz="1600" b="0" strike="noStrike" kern="1200" spc="-1" dirty="0" err="1">
                          <a:solidFill>
                            <a:schemeClr val="dk1"/>
                          </a:solidFill>
                          <a:latin typeface="+mj-lt"/>
                          <a:ea typeface="Times New Roman"/>
                          <a:cs typeface="+mn-cs"/>
                        </a:rPr>
                        <a:t>desenvolvimento</a:t>
                      </a:r>
                      <a:r>
                        <a:rPr sz="1600" b="0" strike="noStrike" kern="1200" spc="-1" dirty="0">
                          <a:solidFill>
                            <a:schemeClr val="dk1"/>
                          </a:solidFill>
                          <a:latin typeface="+mj-lt"/>
                          <a:ea typeface="Times New Roman"/>
                          <a:cs typeface="+mn-cs"/>
                        </a:rPr>
                        <a:t> de </a:t>
                      </a:r>
                      <a:r>
                        <a:rPr lang="pt-BR" sz="1600" b="0" strike="noStrike" kern="1200" spc="-1" dirty="0" smtClean="0">
                          <a:solidFill>
                            <a:schemeClr val="dk1"/>
                          </a:solidFill>
                          <a:latin typeface="+mj-lt"/>
                          <a:ea typeface="Times New Roman"/>
                          <a:cs typeface="+mn-cs"/>
                        </a:rPr>
                        <a:t>       </a:t>
                      </a:r>
                      <a:r>
                        <a:rPr sz="1600" b="0" strike="noStrike" kern="1200" spc="-1" dirty="0" err="1" smtClean="0">
                          <a:solidFill>
                            <a:schemeClr val="dk1"/>
                          </a:solidFill>
                          <a:latin typeface="+mj-lt"/>
                          <a:ea typeface="Times New Roman"/>
                          <a:cs typeface="+mn-cs"/>
                        </a:rPr>
                        <a:t>relatório</a:t>
                      </a:r>
                      <a:r>
                        <a:rPr sz="1600" b="0" strike="noStrike" kern="1200" spc="-1" dirty="0" smtClean="0">
                          <a:solidFill>
                            <a:schemeClr val="dk1"/>
                          </a:solidFill>
                          <a:latin typeface="+mj-lt"/>
                          <a:ea typeface="Times New Roman"/>
                          <a:cs typeface="+mn-cs"/>
                        </a:rPr>
                        <a:t> </a:t>
                      </a:r>
                      <a:r>
                        <a:rPr sz="1600" b="0" strike="noStrike" kern="1200" spc="-1" dirty="0" err="1">
                          <a:solidFill>
                            <a:schemeClr val="dk1"/>
                          </a:solidFill>
                          <a:latin typeface="+mj-lt"/>
                          <a:ea typeface="Times New Roman"/>
                          <a:cs typeface="+mn-cs"/>
                        </a:rPr>
                        <a:t>sobre</a:t>
                      </a:r>
                      <a:r>
                        <a:rPr sz="1600" b="0" strike="noStrike" kern="1200" spc="-1" dirty="0">
                          <a:solidFill>
                            <a:schemeClr val="dk1"/>
                          </a:solidFill>
                          <a:latin typeface="+mj-lt"/>
                          <a:ea typeface="Times New Roman"/>
                          <a:cs typeface="+mn-cs"/>
                        </a:rPr>
                        <a:t> </a:t>
                      </a:r>
                      <a:r>
                        <a:rPr sz="1600" b="0" strike="noStrike" kern="1200" spc="-1" dirty="0" err="1">
                          <a:solidFill>
                            <a:schemeClr val="dk1"/>
                          </a:solidFill>
                          <a:latin typeface="+mj-lt"/>
                          <a:ea typeface="Times New Roman"/>
                          <a:cs typeface="+mn-cs"/>
                        </a:rPr>
                        <a:t>ocorrências</a:t>
                      </a:r>
                      <a:r>
                        <a:rPr sz="1600" b="0" strike="noStrike" kern="1200" spc="-1" dirty="0">
                          <a:solidFill>
                            <a:schemeClr val="dk1"/>
                          </a:solidFill>
                          <a:latin typeface="+mj-lt"/>
                          <a:ea typeface="Times New Roman"/>
                          <a:cs typeface="+mn-cs"/>
                        </a:rPr>
                        <a:t> de </a:t>
                      </a:r>
                      <a:r>
                        <a:rPr sz="1600" b="0" strike="noStrike" kern="1200" spc="-1" dirty="0" err="1">
                          <a:solidFill>
                            <a:schemeClr val="dk1"/>
                          </a:solidFill>
                          <a:latin typeface="+mj-lt"/>
                          <a:ea typeface="Times New Roman"/>
                          <a:cs typeface="+mn-cs"/>
                        </a:rPr>
                        <a:t>piolhos</a:t>
                      </a:r>
                      <a:r>
                        <a:rPr sz="1600" b="0" strike="noStrike" kern="1200" spc="-1" dirty="0">
                          <a:solidFill>
                            <a:schemeClr val="dk1"/>
                          </a:solidFill>
                          <a:latin typeface="+mj-lt"/>
                          <a:ea typeface="Times New Roman"/>
                          <a:cs typeface="+mn-cs"/>
                        </a:rPr>
                        <a:t>.</a:t>
                      </a:r>
                    </a:p>
                  </a:txBody>
                  <a:tcPr/>
                </a:tc>
                <a:extLst>
                  <a:ext uri="{0D108BD9-81ED-4DB2-BD59-A6C34878D82A}">
                    <a16:rowId xmlns="" xmlns:a16="http://schemas.microsoft.com/office/drawing/2014/main" val="10001"/>
                  </a:ext>
                </a:extLst>
              </a:tr>
            </a:tbl>
          </a:graphicData>
        </a:graphic>
      </p:graphicFrame>
      <p:sp>
        <p:nvSpPr>
          <p:cNvPr id="6" name="Espaço Reservado para Texto 1"/>
          <p:cNvSpPr>
            <a:spLocks noGrp="1"/>
          </p:cNvSpPr>
          <p:nvPr>
            <p:ph type="body" sz="quarter" idx="10"/>
          </p:nvPr>
        </p:nvSpPr>
        <p:spPr>
          <a:xfrm>
            <a:off x="0" y="123478"/>
            <a:ext cx="9144000" cy="576064"/>
          </a:xfrm>
        </p:spPr>
        <p:txBody>
          <a:bodyPr>
            <a:normAutofit fontScale="95500"/>
          </a:bodyPr>
          <a:lstStyle/>
          <a:p>
            <a:r>
              <a:rPr lang="pt-BR" dirty="0" smtClean="0"/>
              <a:t>Documento de Visão</a:t>
            </a:r>
            <a:endParaRPr lang="pt-BR" dirty="0"/>
          </a:p>
        </p:txBody>
      </p:sp>
      <p:sp>
        <p:nvSpPr>
          <p:cNvPr id="7" name="Espaço Reservado para Texto 2"/>
          <p:cNvSpPr>
            <a:spLocks noGrp="1"/>
          </p:cNvSpPr>
          <p:nvPr>
            <p:ph type="body" sz="quarter" idx="11"/>
          </p:nvPr>
        </p:nvSpPr>
        <p:spPr>
          <a:xfrm>
            <a:off x="0" y="733212"/>
            <a:ext cx="9144000" cy="288032"/>
          </a:xfrm>
        </p:spPr>
        <p:txBody>
          <a:bodyPr>
            <a:normAutofit fontScale="88000" lnSpcReduction="10000"/>
          </a:bodyPr>
          <a:lstStyle/>
          <a:p>
            <a:r>
              <a:rPr lang="pt-BR" sz="2400" dirty="0" err="1" smtClean="0"/>
              <a:t>Stakeholder</a:t>
            </a:r>
            <a:r>
              <a:rPr lang="pt-BR" sz="2400" dirty="0" smtClean="0"/>
              <a:t>: </a:t>
            </a:r>
            <a:endParaRPr lang="pt-BR" sz="2400" dirty="0"/>
          </a:p>
        </p:txBody>
      </p:sp>
    </p:spTree>
    <p:extLst>
      <p:ext uri="{BB962C8B-B14F-4D97-AF65-F5344CB8AC3E}">
        <p14:creationId xmlns:p14="http://schemas.microsoft.com/office/powerpoint/2010/main" val="397445620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a 4"/>
          <p:cNvGraphicFramePr>
            <a:graphicFrameLocks noGrp="1"/>
          </p:cNvGraphicFramePr>
          <p:nvPr>
            <p:extLst>
              <p:ext uri="{D42A27DB-BD31-4B8C-83A1-F6EECF244321}">
                <p14:modId xmlns:p14="http://schemas.microsoft.com/office/powerpoint/2010/main" val="1216415439"/>
              </p:ext>
            </p:extLst>
          </p:nvPr>
        </p:nvGraphicFramePr>
        <p:xfrm>
          <a:off x="58916" y="1267873"/>
          <a:ext cx="9085084" cy="2649659"/>
        </p:xfrm>
        <a:graphic>
          <a:graphicData uri="http://schemas.openxmlformats.org/drawingml/2006/table">
            <a:tbl>
              <a:tblPr firstRow="1" bandRow="1">
                <a:tableStyleId>{00A15C55-8517-42AA-B614-E9B94910E393}</a:tableStyleId>
              </a:tblPr>
              <a:tblGrid>
                <a:gridCol w="3110894">
                  <a:extLst>
                    <a:ext uri="{9D8B030D-6E8A-4147-A177-3AD203B41FA5}">
                      <a16:colId xmlns="" xmlns:a16="http://schemas.microsoft.com/office/drawing/2014/main" val="20000"/>
                    </a:ext>
                  </a:extLst>
                </a:gridCol>
                <a:gridCol w="2945828">
                  <a:extLst>
                    <a:ext uri="{9D8B030D-6E8A-4147-A177-3AD203B41FA5}">
                      <a16:colId xmlns="" xmlns:a16="http://schemas.microsoft.com/office/drawing/2014/main" val="20001"/>
                    </a:ext>
                  </a:extLst>
                </a:gridCol>
                <a:gridCol w="3028362">
                  <a:extLst>
                    <a:ext uri="{9D8B030D-6E8A-4147-A177-3AD203B41FA5}">
                      <a16:colId xmlns="" xmlns:a16="http://schemas.microsoft.com/office/drawing/2014/main" val="20002"/>
                    </a:ext>
                  </a:extLst>
                </a:gridCol>
              </a:tblGrid>
              <a:tr h="518396">
                <a:tc>
                  <a:txBody>
                    <a:bodyPr/>
                    <a:lstStyle/>
                    <a:p>
                      <a:r>
                        <a:rPr lang="pt-BR" sz="1600" dirty="0"/>
                        <a:t>Nome</a:t>
                      </a:r>
                      <a:endParaRPr lang="pt-BR" sz="1600" dirty="0">
                        <a:latin typeface="Arial" panose="020B0604020202020204" pitchFamily="34" charset="0"/>
                        <a:cs typeface="Arial" panose="020B0604020202020204" pitchFamily="34" charset="0"/>
                      </a:endParaRPr>
                    </a:p>
                  </a:txBody>
                  <a:tcPr marL="121920" marR="121920" marT="60960" marB="60960"/>
                </a:tc>
                <a:tc>
                  <a:txBody>
                    <a:bodyPr/>
                    <a:lstStyle/>
                    <a:p>
                      <a:r>
                        <a:rPr lang="pt-BR" sz="1600" dirty="0"/>
                        <a:t>Descrição</a:t>
                      </a:r>
                      <a:endParaRPr lang="pt-BR" sz="1600" dirty="0">
                        <a:latin typeface="Arial" panose="020B0604020202020204" pitchFamily="34" charset="0"/>
                        <a:cs typeface="Arial" panose="020B0604020202020204" pitchFamily="34" charset="0"/>
                      </a:endParaRPr>
                    </a:p>
                  </a:txBody>
                  <a:tcPr marL="121920" marR="121920" marT="60960" marB="60960"/>
                </a:tc>
                <a:tc>
                  <a:txBody>
                    <a:bodyPr/>
                    <a:lstStyle/>
                    <a:p>
                      <a:r>
                        <a:rPr lang="pt-BR" sz="1600" dirty="0"/>
                        <a:t>Responsabilidades</a:t>
                      </a:r>
                      <a:endParaRPr lang="pt-BR" sz="1600" dirty="0">
                        <a:latin typeface="Arial" panose="020B0604020202020204" pitchFamily="34" charset="0"/>
                        <a:cs typeface="Arial" panose="020B0604020202020204" pitchFamily="34" charset="0"/>
                      </a:endParaRPr>
                    </a:p>
                  </a:txBody>
                  <a:tcPr marL="121920" marR="121920" marT="60960" marB="60960"/>
                </a:tc>
                <a:extLst>
                  <a:ext uri="{0D108BD9-81ED-4DB2-BD59-A6C34878D82A}">
                    <a16:rowId xmlns="" xmlns:a16="http://schemas.microsoft.com/office/drawing/2014/main" val="10000"/>
                  </a:ext>
                </a:extLst>
              </a:tr>
              <a:tr h="2131263">
                <a:tc>
                  <a:txBody>
                    <a:bodyPr/>
                    <a:lstStyle/>
                    <a:p>
                      <a:pPr marL="0" algn="just" defTabSz="914400" rtl="0" eaLnBrk="1" latinLnBrk="0" hangingPunct="1"/>
                      <a:r>
                        <a:rPr sz="1600" strike="noStrike" kern="1200" spc="-1" dirty="0" err="1"/>
                        <a:t>Enfermeiro</a:t>
                      </a:r>
                      <a:endParaRPr sz="1600" b="0" strike="noStrike" kern="1200" spc="-1" dirty="0">
                        <a:solidFill>
                          <a:schemeClr val="dk1"/>
                        </a:solidFill>
                        <a:latin typeface="+mj-lt"/>
                        <a:ea typeface="Times New Roman"/>
                        <a:cs typeface="+mn-cs"/>
                      </a:endParaRPr>
                    </a:p>
                  </a:txBody>
                  <a:tcPr/>
                </a:tc>
                <a:tc>
                  <a:txBody>
                    <a:bodyPr/>
                    <a:lstStyle/>
                    <a:p>
                      <a:pPr marL="0" algn="just" defTabSz="914400" rtl="0" eaLnBrk="1" latinLnBrk="0" hangingPunct="1">
                        <a:lnSpc>
                          <a:spcPct val="100000"/>
                        </a:lnSpc>
                      </a:pPr>
                      <a:r>
                        <a:rPr lang="pt-BR" sz="1600" strike="noStrike" kern="1200" spc="-1" dirty="0"/>
                        <a:t>Administra a inserção de dados diários dos idosos </a:t>
                      </a:r>
                      <a:r>
                        <a:rPr lang="pt-BR" sz="1600" strike="noStrike" kern="1200" spc="-1" dirty="0" smtClean="0"/>
                        <a:t>no</a:t>
                      </a:r>
                      <a:r>
                        <a:rPr lang="pt-BR" sz="1600" strike="noStrike" kern="1200" spc="-1" baseline="0" dirty="0" smtClean="0"/>
                        <a:t> </a:t>
                      </a:r>
                      <a:r>
                        <a:rPr lang="pt-BR" sz="1600" strike="noStrike" kern="1200" spc="-1" dirty="0" smtClean="0"/>
                        <a:t>momento </a:t>
                      </a:r>
                      <a:r>
                        <a:rPr lang="pt-BR" sz="1600" strike="noStrike" kern="1200" spc="-1" dirty="0"/>
                        <a:t>da checagem. </a:t>
                      </a:r>
                      <a:endParaRPr lang="pt-BR" sz="1600" b="0" strike="noStrike" kern="1200" spc="-1" dirty="0">
                        <a:solidFill>
                          <a:schemeClr val="dk1"/>
                        </a:solidFill>
                        <a:latin typeface="+mj-lt"/>
                        <a:ea typeface="Times New Roman"/>
                        <a:cs typeface="+mn-cs"/>
                      </a:endParaRPr>
                    </a:p>
                  </a:txBody>
                  <a:tcPr/>
                </a:tc>
                <a:tc>
                  <a:txBody>
                    <a:bodyPr/>
                    <a:lstStyle/>
                    <a:p>
                      <a:pPr marL="0" algn="just" defTabSz="914400" rtl="0" eaLnBrk="1" latinLnBrk="0" hangingPunct="1">
                        <a:lnSpc>
                          <a:spcPct val="100000"/>
                        </a:lnSpc>
                      </a:pPr>
                      <a:r>
                        <a:rPr sz="1600" strike="noStrike" kern="1200" spc="-1" dirty="0" err="1"/>
                        <a:t>Realizar</a:t>
                      </a:r>
                      <a:r>
                        <a:rPr sz="1600" strike="noStrike" kern="1200" spc="-1" dirty="0"/>
                        <a:t> o </a:t>
                      </a:r>
                      <a:r>
                        <a:rPr sz="1600" strike="noStrike" kern="1200" spc="-1" dirty="0" err="1"/>
                        <a:t>cadastro</a:t>
                      </a:r>
                      <a:r>
                        <a:rPr sz="1600" strike="noStrike" kern="1200" spc="-1" dirty="0"/>
                        <a:t> </a:t>
                      </a:r>
                      <a:r>
                        <a:rPr sz="1600" strike="noStrike" kern="1200" spc="-1" dirty="0" err="1"/>
                        <a:t>inicial</a:t>
                      </a:r>
                      <a:r>
                        <a:rPr sz="1600" strike="noStrike" kern="1200" spc="-1" dirty="0"/>
                        <a:t> dos </a:t>
                      </a:r>
                      <a:r>
                        <a:rPr sz="1600" strike="noStrike" kern="1200" spc="-1" dirty="0" smtClean="0"/>
                        <a:t>idosos,</a:t>
                      </a:r>
                      <a:r>
                        <a:rPr lang="pt-BR" sz="1600" strike="noStrike" kern="1200" spc="-1" baseline="0" dirty="0" smtClean="0"/>
                        <a:t> </a:t>
                      </a:r>
                      <a:r>
                        <a:rPr sz="1600" strike="noStrike" kern="1200" spc="-1" dirty="0" err="1" smtClean="0"/>
                        <a:t>como</a:t>
                      </a:r>
                      <a:r>
                        <a:rPr sz="1600" strike="noStrike" kern="1200" spc="-1" dirty="0" smtClean="0"/>
                        <a:t> </a:t>
                      </a:r>
                      <a:r>
                        <a:rPr sz="1600" strike="noStrike" kern="1200" spc="-1" dirty="0" err="1"/>
                        <a:t>os</a:t>
                      </a:r>
                      <a:r>
                        <a:rPr sz="1600" strike="noStrike" kern="1200" spc="-1" dirty="0"/>
                        <a:t> dados </a:t>
                      </a:r>
                      <a:r>
                        <a:rPr sz="1600" strike="noStrike" kern="1200" spc="-1" dirty="0" err="1"/>
                        <a:t>pessoais</a:t>
                      </a:r>
                      <a:r>
                        <a:rPr sz="1600" strike="noStrike" kern="1200" spc="-1" dirty="0"/>
                        <a:t>, a </a:t>
                      </a:r>
                      <a:r>
                        <a:rPr sz="1600" strike="noStrike" kern="1200" spc="-1" dirty="0" err="1"/>
                        <a:t>análise</a:t>
                      </a:r>
                      <a:r>
                        <a:rPr sz="1600" strike="noStrike" kern="1200" spc="-1" dirty="0"/>
                        <a:t> </a:t>
                      </a:r>
                      <a:r>
                        <a:rPr sz="1600" strike="noStrike" kern="1200" spc="-1" dirty="0" err="1"/>
                        <a:t>clínica</a:t>
                      </a:r>
                      <a:r>
                        <a:rPr sz="1600" strike="noStrike" kern="1200" spc="-1" dirty="0"/>
                        <a:t> </a:t>
                      </a:r>
                      <a:r>
                        <a:rPr sz="1600" strike="noStrike" kern="1200" spc="-1" dirty="0" err="1"/>
                        <a:t>ao</a:t>
                      </a:r>
                      <a:r>
                        <a:rPr sz="1600" strike="noStrike" kern="1200" spc="-1" dirty="0"/>
                        <a:t> </a:t>
                      </a:r>
                      <a:r>
                        <a:rPr sz="1600" strike="noStrike" kern="1200" spc="-1" dirty="0" err="1"/>
                        <a:t>entrar</a:t>
                      </a:r>
                      <a:r>
                        <a:rPr sz="1600" strike="noStrike" kern="1200" spc="-1" dirty="0"/>
                        <a:t> </a:t>
                      </a:r>
                      <a:r>
                        <a:rPr sz="1600" strike="noStrike" kern="1200" spc="-1" dirty="0" err="1"/>
                        <a:t>na</a:t>
                      </a:r>
                      <a:r>
                        <a:rPr sz="1600" strike="noStrike" kern="1200" spc="-1" dirty="0"/>
                        <a:t> </a:t>
                      </a:r>
                      <a:r>
                        <a:rPr sz="1600" strike="noStrike" kern="1200" spc="-1" dirty="0" err="1"/>
                        <a:t>instituição</a:t>
                      </a:r>
                      <a:r>
                        <a:rPr sz="1600" strike="noStrike" kern="1200" spc="-1" dirty="0"/>
                        <a:t>, </a:t>
                      </a:r>
                      <a:r>
                        <a:rPr sz="1600" strike="noStrike" kern="1200" spc="-1" dirty="0" err="1"/>
                        <a:t>os</a:t>
                      </a:r>
                      <a:r>
                        <a:rPr sz="1600" strike="noStrike" kern="1200" spc="-1" dirty="0"/>
                        <a:t> </a:t>
                      </a:r>
                      <a:r>
                        <a:rPr sz="1600" strike="noStrike" kern="1200" spc="-1" dirty="0" err="1"/>
                        <a:t>medicamentos</a:t>
                      </a:r>
                      <a:r>
                        <a:rPr sz="1600" strike="noStrike" kern="1200" spc="-1" dirty="0"/>
                        <a:t> </a:t>
                      </a:r>
                      <a:r>
                        <a:rPr sz="1600" strike="noStrike" kern="1200" spc="-1" dirty="0" err="1"/>
                        <a:t>prescritos</a:t>
                      </a:r>
                      <a:r>
                        <a:rPr sz="1600" strike="noStrike" kern="1200" spc="-1" dirty="0"/>
                        <a:t>, as </a:t>
                      </a:r>
                      <a:r>
                        <a:rPr sz="1600" strike="noStrike" kern="1200" spc="-1" dirty="0" err="1"/>
                        <a:t>restrições</a:t>
                      </a:r>
                      <a:r>
                        <a:rPr sz="1600" strike="noStrike" kern="1200" spc="-1" dirty="0"/>
                        <a:t> </a:t>
                      </a:r>
                      <a:r>
                        <a:rPr sz="1600" strike="noStrike" kern="1200" spc="-1" dirty="0" err="1"/>
                        <a:t>alimentares</a:t>
                      </a:r>
                      <a:r>
                        <a:rPr sz="1600" strike="noStrike" kern="1200" spc="-1" dirty="0"/>
                        <a:t>, </a:t>
                      </a:r>
                      <a:r>
                        <a:rPr sz="1600" strike="noStrike" kern="1200" spc="-1" dirty="0" smtClean="0"/>
                        <a:t>as</a:t>
                      </a:r>
                      <a:r>
                        <a:rPr lang="pt-BR" sz="1600" strike="noStrike" kern="1200" spc="-1" dirty="0" smtClean="0"/>
                        <a:t> </a:t>
                      </a:r>
                      <a:r>
                        <a:rPr sz="1600" strike="noStrike" kern="1200" spc="-1" dirty="0" err="1" smtClean="0"/>
                        <a:t>alergias</a:t>
                      </a:r>
                      <a:r>
                        <a:rPr sz="1600" strike="noStrike" kern="1200" spc="-1" dirty="0"/>
                        <a:t>, etc.</a:t>
                      </a:r>
                      <a:endParaRPr sz="1600" b="0" strike="noStrike" kern="1200" spc="-1" dirty="0">
                        <a:solidFill>
                          <a:schemeClr val="dk1"/>
                        </a:solidFill>
                        <a:latin typeface="+mj-lt"/>
                        <a:ea typeface="Times New Roman"/>
                        <a:cs typeface="+mn-cs"/>
                      </a:endParaRPr>
                    </a:p>
                  </a:txBody>
                  <a:tcPr/>
                </a:tc>
                <a:extLst>
                  <a:ext uri="{0D108BD9-81ED-4DB2-BD59-A6C34878D82A}">
                    <a16:rowId xmlns="" xmlns:a16="http://schemas.microsoft.com/office/drawing/2014/main" val="10001"/>
                  </a:ext>
                </a:extLst>
              </a:tr>
            </a:tbl>
          </a:graphicData>
        </a:graphic>
      </p:graphicFrame>
      <p:sp>
        <p:nvSpPr>
          <p:cNvPr id="6" name="Espaço Reservado para Texto 1"/>
          <p:cNvSpPr>
            <a:spLocks noGrp="1"/>
          </p:cNvSpPr>
          <p:nvPr>
            <p:ph type="body" sz="quarter" idx="10"/>
          </p:nvPr>
        </p:nvSpPr>
        <p:spPr>
          <a:xfrm>
            <a:off x="0" y="123478"/>
            <a:ext cx="9144000" cy="576064"/>
          </a:xfrm>
        </p:spPr>
        <p:txBody>
          <a:bodyPr>
            <a:normAutofit fontScale="95500"/>
          </a:bodyPr>
          <a:lstStyle/>
          <a:p>
            <a:r>
              <a:rPr lang="pt-BR" dirty="0" smtClean="0"/>
              <a:t>Documento de Visão</a:t>
            </a:r>
            <a:endParaRPr lang="pt-BR" dirty="0"/>
          </a:p>
        </p:txBody>
      </p:sp>
      <p:sp>
        <p:nvSpPr>
          <p:cNvPr id="7" name="Espaço Reservado para Texto 2"/>
          <p:cNvSpPr>
            <a:spLocks noGrp="1"/>
          </p:cNvSpPr>
          <p:nvPr>
            <p:ph type="body" sz="quarter" idx="11"/>
          </p:nvPr>
        </p:nvSpPr>
        <p:spPr>
          <a:xfrm>
            <a:off x="0" y="733212"/>
            <a:ext cx="9144000" cy="288032"/>
          </a:xfrm>
        </p:spPr>
        <p:txBody>
          <a:bodyPr>
            <a:normAutofit fontScale="88000" lnSpcReduction="10000"/>
          </a:bodyPr>
          <a:lstStyle/>
          <a:p>
            <a:r>
              <a:rPr lang="pt-BR" sz="2400" dirty="0" err="1" smtClean="0"/>
              <a:t>Stakeholder</a:t>
            </a:r>
            <a:r>
              <a:rPr lang="pt-BR" sz="2400" dirty="0" smtClean="0"/>
              <a:t>: </a:t>
            </a:r>
            <a:endParaRPr lang="pt-BR" sz="2400" dirty="0"/>
          </a:p>
        </p:txBody>
      </p:sp>
    </p:spTree>
    <p:extLst>
      <p:ext uri="{BB962C8B-B14F-4D97-AF65-F5344CB8AC3E}">
        <p14:creationId xmlns:p14="http://schemas.microsoft.com/office/powerpoint/2010/main" val="3779169865"/>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a 4"/>
          <p:cNvGraphicFramePr>
            <a:graphicFrameLocks noGrp="1"/>
          </p:cNvGraphicFramePr>
          <p:nvPr>
            <p:extLst>
              <p:ext uri="{D42A27DB-BD31-4B8C-83A1-F6EECF244321}">
                <p14:modId xmlns:p14="http://schemas.microsoft.com/office/powerpoint/2010/main" val="4288959707"/>
              </p:ext>
            </p:extLst>
          </p:nvPr>
        </p:nvGraphicFramePr>
        <p:xfrm>
          <a:off x="58916" y="1267873"/>
          <a:ext cx="9085084" cy="2649659"/>
        </p:xfrm>
        <a:graphic>
          <a:graphicData uri="http://schemas.openxmlformats.org/drawingml/2006/table">
            <a:tbl>
              <a:tblPr firstRow="1" bandRow="1">
                <a:tableStyleId>{F5AB1C69-6EDB-4FF4-983F-18BD219EF322}</a:tableStyleId>
              </a:tblPr>
              <a:tblGrid>
                <a:gridCol w="3110894">
                  <a:extLst>
                    <a:ext uri="{9D8B030D-6E8A-4147-A177-3AD203B41FA5}">
                      <a16:colId xmlns="" xmlns:a16="http://schemas.microsoft.com/office/drawing/2014/main" val="20000"/>
                    </a:ext>
                  </a:extLst>
                </a:gridCol>
                <a:gridCol w="2945828">
                  <a:extLst>
                    <a:ext uri="{9D8B030D-6E8A-4147-A177-3AD203B41FA5}">
                      <a16:colId xmlns="" xmlns:a16="http://schemas.microsoft.com/office/drawing/2014/main" val="20001"/>
                    </a:ext>
                  </a:extLst>
                </a:gridCol>
                <a:gridCol w="3028362">
                  <a:extLst>
                    <a:ext uri="{9D8B030D-6E8A-4147-A177-3AD203B41FA5}">
                      <a16:colId xmlns="" xmlns:a16="http://schemas.microsoft.com/office/drawing/2014/main" val="20002"/>
                    </a:ext>
                  </a:extLst>
                </a:gridCol>
              </a:tblGrid>
              <a:tr h="518396">
                <a:tc>
                  <a:txBody>
                    <a:bodyPr/>
                    <a:lstStyle/>
                    <a:p>
                      <a:r>
                        <a:rPr lang="pt-BR" sz="1600" dirty="0"/>
                        <a:t>Nome</a:t>
                      </a:r>
                      <a:endParaRPr lang="pt-BR" sz="1600" dirty="0">
                        <a:latin typeface="+mj-lt"/>
                        <a:cs typeface="Arial" panose="020B0604020202020204" pitchFamily="34" charset="0"/>
                      </a:endParaRPr>
                    </a:p>
                  </a:txBody>
                  <a:tcPr marL="121920" marR="121920" marT="60960" marB="60960"/>
                </a:tc>
                <a:tc>
                  <a:txBody>
                    <a:bodyPr/>
                    <a:lstStyle/>
                    <a:p>
                      <a:r>
                        <a:rPr lang="pt-BR" sz="1600" dirty="0"/>
                        <a:t>Descrição</a:t>
                      </a:r>
                      <a:endParaRPr lang="pt-BR" sz="1600" dirty="0">
                        <a:latin typeface="+mj-lt"/>
                        <a:cs typeface="Arial" panose="020B0604020202020204" pitchFamily="34" charset="0"/>
                      </a:endParaRPr>
                    </a:p>
                  </a:txBody>
                  <a:tcPr marL="121920" marR="121920" marT="60960" marB="60960"/>
                </a:tc>
                <a:tc>
                  <a:txBody>
                    <a:bodyPr/>
                    <a:lstStyle/>
                    <a:p>
                      <a:r>
                        <a:rPr lang="pt-BR" sz="1600" dirty="0"/>
                        <a:t>Responsabilidades</a:t>
                      </a:r>
                      <a:endParaRPr lang="pt-BR" sz="1600" dirty="0">
                        <a:latin typeface="+mj-lt"/>
                        <a:cs typeface="Arial" panose="020B0604020202020204" pitchFamily="34" charset="0"/>
                      </a:endParaRPr>
                    </a:p>
                  </a:txBody>
                  <a:tcPr marL="121920" marR="121920" marT="60960" marB="60960"/>
                </a:tc>
                <a:extLst>
                  <a:ext uri="{0D108BD9-81ED-4DB2-BD59-A6C34878D82A}">
                    <a16:rowId xmlns="" xmlns:a16="http://schemas.microsoft.com/office/drawing/2014/main" val="10000"/>
                  </a:ext>
                </a:extLst>
              </a:tr>
              <a:tr h="2131263">
                <a:tc>
                  <a:txBody>
                    <a:bodyPr/>
                    <a:lstStyle/>
                    <a:p>
                      <a:pPr marL="0" algn="just" defTabSz="914400" rtl="0" eaLnBrk="1" latinLnBrk="0" hangingPunct="1">
                        <a:lnSpc>
                          <a:spcPct val="100000"/>
                        </a:lnSpc>
                      </a:pPr>
                      <a:r>
                        <a:rPr sz="1600" strike="noStrike" kern="1200" spc="-1" dirty="0" err="1"/>
                        <a:t>Administrador</a:t>
                      </a:r>
                      <a:endParaRPr sz="1600" b="0" strike="noStrike" kern="1200" spc="-1" dirty="0">
                        <a:solidFill>
                          <a:schemeClr val="dk1"/>
                        </a:solidFill>
                        <a:latin typeface="+mj-lt"/>
                        <a:ea typeface="Times New Roman"/>
                        <a:cs typeface="+mn-cs"/>
                      </a:endParaRPr>
                    </a:p>
                  </a:txBody>
                  <a:tcPr/>
                </a:tc>
                <a:tc>
                  <a:txBody>
                    <a:bodyPr/>
                    <a:lstStyle/>
                    <a:p>
                      <a:pPr marL="0" algn="just" defTabSz="914400" rtl="0" eaLnBrk="1" latinLnBrk="0" hangingPunct="1">
                        <a:lnSpc>
                          <a:spcPct val="100000"/>
                        </a:lnSpc>
                      </a:pPr>
                      <a:r>
                        <a:rPr lang="pt-BR" sz="1600" strike="noStrike" kern="1200" spc="-1" dirty="0" smtClean="0"/>
                        <a:t>Responsável</a:t>
                      </a:r>
                      <a:r>
                        <a:rPr lang="pt-BR" sz="1600" strike="noStrike" kern="1200" spc="-1" baseline="0" dirty="0" smtClean="0"/>
                        <a:t> </a:t>
                      </a:r>
                      <a:r>
                        <a:rPr lang="pt-BR" sz="1600" strike="noStrike" kern="1200" spc="-1" dirty="0" smtClean="0"/>
                        <a:t>pelo</a:t>
                      </a:r>
                      <a:r>
                        <a:rPr lang="pt-BR" sz="1600" strike="noStrike" kern="1200" spc="-1" baseline="0" dirty="0" smtClean="0"/>
                        <a:t> </a:t>
                      </a:r>
                      <a:r>
                        <a:rPr lang="pt-BR" sz="1600" strike="noStrike" kern="1200" spc="-1" dirty="0" smtClean="0"/>
                        <a:t>gerenciamento</a:t>
                      </a:r>
                      <a:r>
                        <a:rPr lang="pt-BR" sz="1600" strike="noStrike" kern="1200" spc="-1" baseline="0" dirty="0" smtClean="0"/>
                        <a:t> </a:t>
                      </a:r>
                      <a:r>
                        <a:rPr lang="pt-BR" sz="1600" strike="noStrike" kern="1200" spc="-1" dirty="0" smtClean="0"/>
                        <a:t>do    sistema</a:t>
                      </a:r>
                      <a:r>
                        <a:rPr lang="pt-BR" sz="1600" strike="noStrike" kern="1200" spc="-1" dirty="0"/>
                        <a:t>.</a:t>
                      </a:r>
                      <a:endParaRPr lang="pt-BR" sz="1600" b="0" strike="noStrike" kern="1200" spc="-1" dirty="0">
                        <a:solidFill>
                          <a:schemeClr val="dk1"/>
                        </a:solidFill>
                        <a:latin typeface="+mj-lt"/>
                        <a:ea typeface="Times New Roman"/>
                        <a:cs typeface="+mn-cs"/>
                      </a:endParaRPr>
                    </a:p>
                  </a:txBody>
                  <a:tcPr/>
                </a:tc>
                <a:tc>
                  <a:txBody>
                    <a:bodyPr/>
                    <a:lstStyle/>
                    <a:p>
                      <a:pPr marL="0" algn="just" defTabSz="914400" rtl="0" eaLnBrk="1" latinLnBrk="0" hangingPunct="1">
                        <a:lnSpc>
                          <a:spcPct val="100000"/>
                        </a:lnSpc>
                      </a:pPr>
                      <a:r>
                        <a:rPr sz="1600" strike="noStrike" kern="1200" spc="-1" dirty="0" err="1" smtClean="0"/>
                        <a:t>Utilizar</a:t>
                      </a:r>
                      <a:r>
                        <a:rPr lang="pt-BR" sz="1600" strike="noStrike" kern="1200" spc="-1" baseline="0" dirty="0" smtClean="0"/>
                        <a:t> </a:t>
                      </a:r>
                      <a:r>
                        <a:rPr sz="1600" strike="noStrike" kern="1200" spc="-1" dirty="0" err="1" smtClean="0"/>
                        <a:t>os</a:t>
                      </a:r>
                      <a:r>
                        <a:rPr sz="1600" strike="noStrike" kern="1200" spc="-1" dirty="0" smtClean="0"/>
                        <a:t> </a:t>
                      </a:r>
                      <a:r>
                        <a:rPr sz="1600" strike="noStrike" kern="1200" spc="-1" dirty="0" err="1" smtClean="0"/>
                        <a:t>recursos</a:t>
                      </a:r>
                      <a:r>
                        <a:rPr sz="1600" strike="noStrike" kern="1200" spc="-1" dirty="0" smtClean="0"/>
                        <a:t> </a:t>
                      </a:r>
                      <a:r>
                        <a:rPr sz="1600" strike="noStrike" kern="1200" spc="-1" dirty="0" err="1"/>
                        <a:t>administrando</a:t>
                      </a:r>
                      <a:r>
                        <a:rPr sz="1600" strike="noStrike" kern="1200" spc="-1" dirty="0"/>
                        <a:t> </a:t>
                      </a:r>
                      <a:r>
                        <a:rPr sz="1600" strike="noStrike" kern="1200" spc="-1" dirty="0" err="1"/>
                        <a:t>os</a:t>
                      </a:r>
                      <a:r>
                        <a:rPr sz="1600" strike="noStrike" kern="1200" spc="-1" dirty="0"/>
                        <a:t> dados dos idosos </a:t>
                      </a:r>
                      <a:r>
                        <a:rPr sz="1600" strike="noStrike" kern="1200" spc="-1" dirty="0" err="1"/>
                        <a:t>diariamente</a:t>
                      </a:r>
                      <a:r>
                        <a:rPr sz="1600" strike="noStrike" kern="1200" spc="-1" dirty="0"/>
                        <a:t> </a:t>
                      </a:r>
                      <a:r>
                        <a:rPr sz="1600" strike="noStrike" kern="1200" spc="-1" dirty="0" err="1"/>
                        <a:t>mara</a:t>
                      </a:r>
                      <a:r>
                        <a:rPr sz="1600" strike="noStrike" kern="1200" spc="-1" dirty="0"/>
                        <a:t> </a:t>
                      </a:r>
                      <a:r>
                        <a:rPr sz="1600" strike="noStrike" kern="1200" spc="-1" dirty="0" err="1"/>
                        <a:t>melhor</a:t>
                      </a:r>
                      <a:r>
                        <a:rPr sz="1600" strike="noStrike" kern="1200" spc="-1" dirty="0"/>
                        <a:t> </a:t>
                      </a:r>
                      <a:r>
                        <a:rPr sz="1600" strike="noStrike" kern="1200" spc="-1" dirty="0" err="1"/>
                        <a:t>gestão</a:t>
                      </a:r>
                      <a:r>
                        <a:rPr sz="1600" strike="noStrike" kern="1200" spc="-1" dirty="0"/>
                        <a:t> da </a:t>
                      </a:r>
                      <a:r>
                        <a:rPr sz="1600" strike="noStrike" kern="1200" spc="-1" dirty="0" err="1"/>
                        <a:t>instituição</a:t>
                      </a:r>
                      <a:r>
                        <a:rPr sz="1600" strike="noStrike" kern="1200" spc="-1" dirty="0"/>
                        <a:t>. </a:t>
                      </a:r>
                      <a:endParaRPr sz="1600" b="0" strike="noStrike" kern="1200" spc="-1" dirty="0">
                        <a:solidFill>
                          <a:schemeClr val="dk1"/>
                        </a:solidFill>
                        <a:latin typeface="+mj-lt"/>
                        <a:ea typeface="Times New Roman"/>
                        <a:cs typeface="+mn-cs"/>
                      </a:endParaRPr>
                    </a:p>
                  </a:txBody>
                  <a:tcPr/>
                </a:tc>
                <a:extLst>
                  <a:ext uri="{0D108BD9-81ED-4DB2-BD59-A6C34878D82A}">
                    <a16:rowId xmlns="" xmlns:a16="http://schemas.microsoft.com/office/drawing/2014/main" val="10001"/>
                  </a:ext>
                </a:extLst>
              </a:tr>
            </a:tbl>
          </a:graphicData>
        </a:graphic>
      </p:graphicFrame>
      <p:sp>
        <p:nvSpPr>
          <p:cNvPr id="6" name="Espaço Reservado para Texto 1"/>
          <p:cNvSpPr>
            <a:spLocks noGrp="1"/>
          </p:cNvSpPr>
          <p:nvPr>
            <p:ph type="body" sz="quarter" idx="10"/>
          </p:nvPr>
        </p:nvSpPr>
        <p:spPr>
          <a:xfrm>
            <a:off x="0" y="123478"/>
            <a:ext cx="9144000" cy="576064"/>
          </a:xfrm>
        </p:spPr>
        <p:txBody>
          <a:bodyPr>
            <a:normAutofit fontScale="95500"/>
          </a:bodyPr>
          <a:lstStyle/>
          <a:p>
            <a:r>
              <a:rPr lang="pt-BR" dirty="0" smtClean="0"/>
              <a:t>Documento de Visão</a:t>
            </a:r>
            <a:endParaRPr lang="pt-BR" dirty="0"/>
          </a:p>
        </p:txBody>
      </p:sp>
      <p:sp>
        <p:nvSpPr>
          <p:cNvPr id="7" name="Espaço Reservado para Texto 2"/>
          <p:cNvSpPr>
            <a:spLocks noGrp="1"/>
          </p:cNvSpPr>
          <p:nvPr>
            <p:ph type="body" sz="quarter" idx="11"/>
          </p:nvPr>
        </p:nvSpPr>
        <p:spPr>
          <a:xfrm>
            <a:off x="0" y="733212"/>
            <a:ext cx="9144000" cy="288032"/>
          </a:xfrm>
        </p:spPr>
        <p:txBody>
          <a:bodyPr>
            <a:normAutofit fontScale="88000" lnSpcReduction="10000"/>
          </a:bodyPr>
          <a:lstStyle/>
          <a:p>
            <a:r>
              <a:rPr lang="pt-BR" sz="2400" dirty="0" err="1" smtClean="0"/>
              <a:t>Stakeholder</a:t>
            </a:r>
            <a:r>
              <a:rPr lang="pt-BR" sz="2400" dirty="0" smtClean="0"/>
              <a:t>: </a:t>
            </a:r>
            <a:endParaRPr lang="pt-BR" sz="2400" dirty="0"/>
          </a:p>
        </p:txBody>
      </p:sp>
    </p:spTree>
    <p:extLst>
      <p:ext uri="{BB962C8B-B14F-4D97-AF65-F5344CB8AC3E}">
        <p14:creationId xmlns:p14="http://schemas.microsoft.com/office/powerpoint/2010/main" val="318366863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fontScale="95500"/>
          </a:bodyPr>
          <a:lstStyle/>
          <a:p>
            <a:r>
              <a:rPr lang="pt-BR" dirty="0" smtClean="0"/>
              <a:t>Documento de Visão</a:t>
            </a:r>
            <a:endParaRPr lang="pt-BR" dirty="0"/>
          </a:p>
        </p:txBody>
      </p:sp>
      <p:sp>
        <p:nvSpPr>
          <p:cNvPr id="3" name="Espaço Reservado para Texto 2"/>
          <p:cNvSpPr>
            <a:spLocks noGrp="1"/>
          </p:cNvSpPr>
          <p:nvPr>
            <p:ph type="body" sz="quarter" idx="11"/>
          </p:nvPr>
        </p:nvSpPr>
        <p:spPr>
          <a:xfrm>
            <a:off x="31905" y="699542"/>
            <a:ext cx="9144000" cy="288032"/>
          </a:xfrm>
        </p:spPr>
        <p:txBody>
          <a:bodyPr>
            <a:normAutofit fontScale="88000" lnSpcReduction="10000"/>
          </a:bodyPr>
          <a:lstStyle/>
          <a:p>
            <a:r>
              <a:rPr lang="pt-BR" sz="2400" dirty="0"/>
              <a:t>Visão </a:t>
            </a:r>
            <a:r>
              <a:rPr lang="pt-BR" sz="2400" dirty="0" smtClean="0"/>
              <a:t>Geral:</a:t>
            </a:r>
            <a:endParaRPr lang="pt-BR" sz="2400" dirty="0"/>
          </a:p>
        </p:txBody>
      </p:sp>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853" y="1016846"/>
            <a:ext cx="7634294" cy="4091591"/>
          </a:xfrm>
          <a:prstGeom prst="rect">
            <a:avLst/>
          </a:prstGeom>
        </p:spPr>
      </p:pic>
    </p:spTree>
    <p:extLst>
      <p:ext uri="{BB962C8B-B14F-4D97-AF65-F5344CB8AC3E}">
        <p14:creationId xmlns:p14="http://schemas.microsoft.com/office/powerpoint/2010/main" val="204867831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0" y="123480"/>
            <a:ext cx="9143280" cy="57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spcBef>
                <a:spcPts val="720"/>
              </a:spcBef>
            </a:pPr>
            <a:r>
              <a:rPr lang="pt-BR" sz="3600" b="0" strike="noStrike" spc="-1" dirty="0">
                <a:solidFill>
                  <a:srgbClr val="404040"/>
                </a:solidFill>
                <a:latin typeface="Arial"/>
                <a:ea typeface="Arial Unicode MS"/>
              </a:rPr>
              <a:t>Documentos de requisitos</a:t>
            </a:r>
            <a:endParaRPr lang="pt-BR" sz="3600" b="0" strike="noStrike" spc="-1" dirty="0">
              <a:latin typeface="Arial"/>
            </a:endParaRPr>
          </a:p>
        </p:txBody>
      </p:sp>
      <p:sp>
        <p:nvSpPr>
          <p:cNvPr id="204" name="CustomShape 2"/>
          <p:cNvSpPr/>
          <p:nvPr/>
        </p:nvSpPr>
        <p:spPr>
          <a:xfrm>
            <a:off x="0" y="915480"/>
            <a:ext cx="9143280" cy="2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spcBef>
                <a:spcPts val="479"/>
              </a:spcBef>
            </a:pPr>
            <a:r>
              <a:rPr lang="pt-BR" sz="2400" b="0" strike="noStrike" spc="-1" dirty="0">
                <a:solidFill>
                  <a:srgbClr val="404040"/>
                </a:solidFill>
                <a:latin typeface="Arial"/>
                <a:ea typeface="Arial Unicode MS"/>
              </a:rPr>
              <a:t>Funcionais: </a:t>
            </a:r>
            <a:r>
              <a:rPr lang="pt-BR" sz="2400" b="0" strike="noStrike" spc="-1" dirty="0" smtClean="0">
                <a:solidFill>
                  <a:srgbClr val="404040"/>
                </a:solidFill>
                <a:latin typeface="Arial"/>
                <a:ea typeface="Arial Unicode MS"/>
              </a:rPr>
              <a:t> </a:t>
            </a:r>
            <a:endParaRPr lang="pt-BR" sz="2400" b="0" strike="noStrike" spc="-1" dirty="0">
              <a:latin typeface="Arial"/>
            </a:endParaRPr>
          </a:p>
        </p:txBody>
      </p:sp>
      <p:sp>
        <p:nvSpPr>
          <p:cNvPr id="205" name="TextShape 3"/>
          <p:cNvSpPr txBox="1"/>
          <p:nvPr/>
        </p:nvSpPr>
        <p:spPr>
          <a:xfrm>
            <a:off x="791640" y="1512081"/>
            <a:ext cx="7560000" cy="1752872"/>
          </a:xfrm>
          <a:prstGeom prst="rect">
            <a:avLst/>
          </a:prstGeom>
          <a:noFill/>
          <a:ln>
            <a:noFill/>
          </a:ln>
        </p:spPr>
        <p:txBody>
          <a:bodyPr lIns="90000" tIns="45000" rIns="90000" bIns="45000">
            <a:spAutoFit/>
          </a:bodyPr>
          <a:lstStyle/>
          <a:p>
            <a:pPr algn="just"/>
            <a:r>
              <a:rPr lang="pt-BR" sz="1800" b="1" strike="noStrike" spc="-1" dirty="0">
                <a:latin typeface="Arial"/>
              </a:rPr>
              <a:t>RF #</a:t>
            </a:r>
            <a:r>
              <a:rPr lang="pt-BR" sz="1800" b="1" strike="noStrike" spc="-1" dirty="0" smtClean="0">
                <a:latin typeface="Arial"/>
              </a:rPr>
              <a:t>1: </a:t>
            </a:r>
            <a:r>
              <a:rPr lang="pt-BR" sz="1800" b="0" strike="noStrike" spc="-1" dirty="0" smtClean="0">
                <a:latin typeface="Arial"/>
              </a:rPr>
              <a:t>O </a:t>
            </a:r>
            <a:r>
              <a:rPr lang="pt-BR" sz="1800" b="0" strike="noStrike" spc="-1" dirty="0">
                <a:latin typeface="Arial"/>
              </a:rPr>
              <a:t>sistema deverá exigir que somente os enfermeiros e o administrador do sistema tenham permissão para acessar a seção de cuidados diários do prontuário do idoso por meio de um controle de acesso privilegiado, através de:</a:t>
            </a:r>
          </a:p>
          <a:p>
            <a:pPr marL="432000" lvl="1" indent="-216000" algn="just">
              <a:buClr>
                <a:srgbClr val="000000"/>
              </a:buClr>
              <a:buSzPct val="45000"/>
              <a:buFont typeface="Wingdings" charset="2"/>
              <a:buChar char=""/>
            </a:pPr>
            <a:r>
              <a:rPr lang="pt-BR" sz="1800" b="0" strike="noStrike" spc="-1" dirty="0">
                <a:latin typeface="Arial"/>
              </a:rPr>
              <a:t>Prontuário;</a:t>
            </a:r>
          </a:p>
          <a:p>
            <a:pPr marL="432000" lvl="1" indent="-216000" algn="just">
              <a:buClr>
                <a:srgbClr val="000000"/>
              </a:buClr>
              <a:buSzPct val="45000"/>
              <a:buFont typeface="Wingdings" charset="2"/>
              <a:buChar char=""/>
            </a:pPr>
            <a:r>
              <a:rPr lang="pt-BR" sz="1800" b="0" strike="noStrike" spc="-1" dirty="0">
                <a:latin typeface="Arial"/>
              </a:rPr>
              <a:t>Senha.</a:t>
            </a:r>
          </a:p>
        </p:txBody>
      </p:sp>
    </p:spTree>
    <p:extLst>
      <p:ext uri="{BB962C8B-B14F-4D97-AF65-F5344CB8AC3E}">
        <p14:creationId xmlns:p14="http://schemas.microsoft.com/office/powerpoint/2010/main" val="24322712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 Top 5 Health Apps"/>
          <p:cNvPicPr>
            <a:picLocks noChangeAspect="1" noChangeArrowheads="1"/>
          </p:cNvPicPr>
          <p:nvPr/>
        </p:nvPicPr>
        <p:blipFill rotWithShape="1">
          <a:blip r:embed="rId2">
            <a:extLst>
              <a:ext uri="{28A0092B-C50C-407E-A947-70E740481C1C}">
                <a14:useLocalDpi xmlns:a14="http://schemas.microsoft.com/office/drawing/2010/main" val="0"/>
              </a:ext>
            </a:extLst>
          </a:blip>
          <a:srcRect l="-996" t="17779" r="996" b="52317"/>
          <a:stretch/>
        </p:blipFill>
        <p:spPr bwMode="auto">
          <a:xfrm>
            <a:off x="0" y="51470"/>
            <a:ext cx="3563888" cy="266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descr="My Top 5 Health Apps (2)"/>
          <p:cNvPicPr>
            <a:picLocks noChangeAspect="1" noChangeArrowheads="1"/>
          </p:cNvPicPr>
          <p:nvPr/>
        </p:nvPicPr>
        <p:blipFill rotWithShape="1">
          <a:blip r:embed="rId3">
            <a:extLst>
              <a:ext uri="{28A0092B-C50C-407E-A947-70E740481C1C}">
                <a14:useLocalDpi xmlns:a14="http://schemas.microsoft.com/office/drawing/2010/main" val="0"/>
              </a:ext>
            </a:extLst>
          </a:blip>
          <a:srcRect t="49274" b="20054"/>
          <a:stretch/>
        </p:blipFill>
        <p:spPr bwMode="auto">
          <a:xfrm>
            <a:off x="5364324" y="3142210"/>
            <a:ext cx="3779676" cy="2001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descr="My Top 5 Health Apps (2)"/>
          <p:cNvPicPr>
            <a:picLocks noChangeAspect="1" noChangeArrowheads="1"/>
          </p:cNvPicPr>
          <p:nvPr/>
        </p:nvPicPr>
        <p:blipFill rotWithShape="1">
          <a:blip r:embed="rId3">
            <a:extLst>
              <a:ext uri="{28A0092B-C50C-407E-A947-70E740481C1C}">
                <a14:useLocalDpi xmlns:a14="http://schemas.microsoft.com/office/drawing/2010/main" val="0"/>
              </a:ext>
            </a:extLst>
          </a:blip>
          <a:srcRect t="17604" b="50479"/>
          <a:stretch/>
        </p:blipFill>
        <p:spPr bwMode="auto">
          <a:xfrm>
            <a:off x="5333868" y="1122218"/>
            <a:ext cx="3810132" cy="2079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descr="My Top 5 Health Apps"/>
          <p:cNvPicPr>
            <a:picLocks noChangeAspect="1" noChangeArrowheads="1"/>
          </p:cNvPicPr>
          <p:nvPr/>
        </p:nvPicPr>
        <p:blipFill>
          <a:blip r:embed="rId2"/>
          <a:srcRect t="82486" b="3159"/>
          <a:stretch>
            <a:fillRect/>
          </a:stretch>
        </p:blipFill>
        <p:spPr bwMode="auto">
          <a:xfrm>
            <a:off x="5286895" y="0"/>
            <a:ext cx="3857105" cy="1038688"/>
          </a:xfrm>
          <a:prstGeom prst="rect">
            <a:avLst/>
          </a:prstGeom>
          <a:noFill/>
          <a:ln w="9525">
            <a:noFill/>
            <a:miter lim="800000"/>
            <a:headEnd/>
            <a:tailEnd/>
          </a:ln>
        </p:spPr>
      </p:pic>
      <p:pic>
        <p:nvPicPr>
          <p:cNvPr id="3" name="Picture 3" descr="My Top 5 Health Apps"/>
          <p:cNvPicPr>
            <a:picLocks noChangeAspect="1" noChangeArrowheads="1"/>
          </p:cNvPicPr>
          <p:nvPr/>
        </p:nvPicPr>
        <p:blipFill>
          <a:blip r:embed="rId2"/>
          <a:srcRect t="48481" b="19289"/>
          <a:stretch>
            <a:fillRect/>
          </a:stretch>
        </p:blipFill>
        <p:spPr bwMode="auto">
          <a:xfrm>
            <a:off x="0" y="2674619"/>
            <a:ext cx="3897539" cy="2468881"/>
          </a:xfrm>
          <a:prstGeom prst="rect">
            <a:avLst/>
          </a:prstGeom>
          <a:noFill/>
          <a:ln w="9525">
            <a:noFill/>
            <a:miter lim="800000"/>
            <a:headEnd/>
            <a:tailEnd/>
          </a:ln>
        </p:spPr>
      </p:pic>
      <p:pic>
        <p:nvPicPr>
          <p:cNvPr id="1028" name="Picture 4" descr="My Top 5 Health Apps"/>
          <p:cNvPicPr>
            <a:picLocks noChangeAspect="1" noChangeArrowheads="1"/>
          </p:cNvPicPr>
          <p:nvPr/>
        </p:nvPicPr>
        <p:blipFill>
          <a:blip r:embed="rId2"/>
          <a:srcRect t="32163" b="66114"/>
          <a:stretch>
            <a:fillRect/>
          </a:stretch>
        </p:blipFill>
        <p:spPr bwMode="auto">
          <a:xfrm>
            <a:off x="5259012" y="972589"/>
            <a:ext cx="3884988" cy="99753"/>
          </a:xfrm>
          <a:prstGeom prst="rect">
            <a:avLst/>
          </a:prstGeom>
          <a:noFill/>
          <a:ln w="9525">
            <a:noFill/>
            <a:miter lim="800000"/>
            <a:headEnd/>
            <a:tailEnd/>
          </a:ln>
        </p:spPr>
      </p:pic>
    </p:spTree>
    <p:extLst>
      <p:ext uri="{BB962C8B-B14F-4D97-AF65-F5344CB8AC3E}">
        <p14:creationId xmlns:p14="http://schemas.microsoft.com/office/powerpoint/2010/main" val="1726138536"/>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TextShape 1"/>
          <p:cNvSpPr txBox="1"/>
          <p:nvPr/>
        </p:nvSpPr>
        <p:spPr>
          <a:xfrm>
            <a:off x="720000" y="1440000"/>
            <a:ext cx="7560000" cy="1512000"/>
          </a:xfrm>
          <a:prstGeom prst="rect">
            <a:avLst/>
          </a:prstGeom>
          <a:noFill/>
          <a:ln>
            <a:noFill/>
          </a:ln>
        </p:spPr>
        <p:txBody>
          <a:bodyPr lIns="90000" tIns="45000" rIns="90000" bIns="45000">
            <a:spAutoFit/>
          </a:bodyPr>
          <a:lstStyle/>
          <a:p>
            <a:r>
              <a:rPr lang="pt-BR" sz="1800" b="1" strike="noStrike" spc="-1" dirty="0">
                <a:latin typeface="Arial"/>
              </a:rPr>
              <a:t>RF #</a:t>
            </a:r>
            <a:r>
              <a:rPr lang="pt-BR" sz="1800" b="1" strike="noStrike" spc="-1" dirty="0" smtClean="0">
                <a:latin typeface="Arial"/>
              </a:rPr>
              <a:t>2:</a:t>
            </a:r>
            <a:r>
              <a:rPr lang="pt-BR" sz="1800" b="0" strike="noStrike" spc="-1" dirty="0" smtClean="0">
                <a:latin typeface="Arial"/>
              </a:rPr>
              <a:t> </a:t>
            </a:r>
            <a:r>
              <a:rPr lang="pt-BR" sz="1800" b="0" strike="noStrike" spc="-1" dirty="0">
                <a:latin typeface="Arial"/>
              </a:rPr>
              <a:t>O sistema deverá possuir uma listagem de todos os idosos da instituição com nome completo e foto. Acima da listagem deverá aparecer um campo de pesquisa feita através do nome ou parte do nome. À direita de cada nome deverá conter 4 botões (Sinais Vitais, Eliminações, Cuidados Diários, Higiene). </a:t>
            </a:r>
          </a:p>
        </p:txBody>
      </p:sp>
    </p:spTree>
    <p:extLst>
      <p:ext uri="{BB962C8B-B14F-4D97-AF65-F5344CB8AC3E}">
        <p14:creationId xmlns:p14="http://schemas.microsoft.com/office/powerpoint/2010/main" val="2230425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extShape 1"/>
          <p:cNvSpPr txBox="1"/>
          <p:nvPr/>
        </p:nvSpPr>
        <p:spPr>
          <a:xfrm>
            <a:off x="504000" y="144000"/>
            <a:ext cx="7560000" cy="3600986"/>
          </a:xfrm>
          <a:prstGeom prst="rect">
            <a:avLst/>
          </a:prstGeom>
          <a:noFill/>
          <a:ln>
            <a:noFill/>
          </a:ln>
        </p:spPr>
        <p:txBody>
          <a:bodyPr lIns="0" tIns="0" rIns="0" bIns="0">
            <a:spAutoFit/>
          </a:bodyPr>
          <a:lstStyle/>
          <a:p>
            <a:pPr algn="just"/>
            <a:r>
              <a:rPr lang="pt-BR" sz="1800" b="1" strike="noStrike" spc="-1" dirty="0">
                <a:latin typeface="Arial"/>
              </a:rPr>
              <a:t>RF #</a:t>
            </a:r>
            <a:r>
              <a:rPr lang="pt-BR" sz="1800" b="1" strike="noStrike" spc="-1" dirty="0" smtClean="0">
                <a:latin typeface="Arial"/>
              </a:rPr>
              <a:t>3</a:t>
            </a:r>
            <a:r>
              <a:rPr lang="pt-BR" spc="-1" dirty="0">
                <a:latin typeface="Arial"/>
              </a:rPr>
              <a:t>:</a:t>
            </a:r>
            <a:r>
              <a:rPr lang="pt-BR" sz="1800" b="0" strike="noStrike" spc="-1" dirty="0" smtClean="0">
                <a:latin typeface="Arial"/>
              </a:rPr>
              <a:t> </a:t>
            </a:r>
            <a:r>
              <a:rPr lang="pt-BR" sz="1800" b="0" strike="noStrike" spc="-1" dirty="0">
                <a:latin typeface="Arial"/>
              </a:rPr>
              <a:t>O botão de Sinais Vitais deverá permitir o acesso à ficha de sinais vitais. Deverá possuir uma lista com as prescrições médicas (quantidade de vezes a ser realizado certo procedimento, medir a pressão, o pulso, a temperatura, o </a:t>
            </a:r>
            <a:r>
              <a:rPr lang="pt-BR" sz="1800" b="0" strike="noStrike" spc="-1" dirty="0" err="1">
                <a:latin typeface="Arial"/>
              </a:rPr>
              <a:t>dextro</a:t>
            </a:r>
            <a:r>
              <a:rPr lang="pt-BR" sz="1800" b="0" strike="noStrike" spc="-1" dirty="0">
                <a:latin typeface="Arial"/>
              </a:rPr>
              <a:t>, a respiração e o SPO2) ou recomendações, identificando o médico pelo nome. </a:t>
            </a:r>
            <a:endParaRPr lang="pt-BR" sz="1800" b="0" strike="noStrike" spc="-1" dirty="0">
              <a:latin typeface="Arial"/>
              <a:ea typeface="Microsoft YaHei"/>
            </a:endParaRPr>
          </a:p>
          <a:p>
            <a:pPr algn="just"/>
            <a:r>
              <a:rPr lang="pt-BR" sz="1800" b="0" strike="noStrike" spc="-1" dirty="0">
                <a:solidFill>
                  <a:srgbClr val="000000"/>
                </a:solidFill>
                <a:latin typeface="Arial"/>
                <a:ea typeface="Microsoft YaHei"/>
              </a:rPr>
              <a:t>	A ficha deverá possuir também uma espécie de histórico com as medições que já foram realizadas no dia ou em outra data que pode ser selecionada.</a:t>
            </a:r>
            <a:endParaRPr lang="pt-BR" sz="1800" b="0" strike="noStrike" spc="-1" dirty="0">
              <a:latin typeface="Arial"/>
            </a:endParaRPr>
          </a:p>
          <a:p>
            <a:pPr algn="just"/>
            <a:r>
              <a:rPr lang="pt-BR" sz="1800" b="0" strike="noStrike" spc="-1" dirty="0">
                <a:solidFill>
                  <a:srgbClr val="000000"/>
                </a:solidFill>
                <a:latin typeface="Arial"/>
                <a:ea typeface="Microsoft YaHei"/>
              </a:rPr>
              <a:t>	Haverá um botão (+) que abrirá uma seção com uma tabela de datas à serem selecionadas para visualização dos dados de outro dia.</a:t>
            </a:r>
            <a:endParaRPr lang="pt-BR" sz="1800" b="0" strike="noStrike" spc="-1" dirty="0">
              <a:latin typeface="Arial"/>
            </a:endParaRPr>
          </a:p>
          <a:p>
            <a:pPr algn="just"/>
            <a:r>
              <a:rPr lang="pt-BR" sz="1800" b="0" strike="noStrike" spc="-1" dirty="0">
                <a:solidFill>
                  <a:srgbClr val="000000"/>
                </a:solidFill>
                <a:latin typeface="Arial"/>
                <a:ea typeface="Microsoft YaHei"/>
              </a:rPr>
              <a:t>	Ela deverá possuir um botão de inserção de dados que abrirá uma tela, onde poderá ser selecionado qual sinal vital ele gostaria de preencher como</a:t>
            </a:r>
            <a:r>
              <a:rPr lang="pt-BR" sz="1800" b="0" strike="noStrike" spc="-1" dirty="0" smtClean="0">
                <a:solidFill>
                  <a:srgbClr val="000000"/>
                </a:solidFill>
                <a:latin typeface="Arial"/>
                <a:ea typeface="Microsoft YaHei"/>
              </a:rPr>
              <a:t>:</a:t>
            </a:r>
            <a:endParaRPr lang="pt-BR" sz="1800" b="0" strike="noStrike" spc="-1" dirty="0">
              <a:latin typeface="Arial"/>
            </a:endParaRPr>
          </a:p>
        </p:txBody>
      </p:sp>
      <p:sp>
        <p:nvSpPr>
          <p:cNvPr id="3" name="CaixaDeTexto 2"/>
          <p:cNvSpPr txBox="1"/>
          <p:nvPr/>
        </p:nvSpPr>
        <p:spPr>
          <a:xfrm>
            <a:off x="4284000" y="3943170"/>
            <a:ext cx="2075380" cy="1200329"/>
          </a:xfrm>
          <a:prstGeom prst="rect">
            <a:avLst/>
          </a:prstGeom>
          <a:noFill/>
        </p:spPr>
        <p:txBody>
          <a:bodyPr wrap="square" rtlCol="0">
            <a:spAutoFit/>
          </a:bodyPr>
          <a:lstStyle/>
          <a:p>
            <a:pPr marL="432000" lvl="1" indent="-216000">
              <a:buClr>
                <a:srgbClr val="000000"/>
              </a:buClr>
              <a:buSzPct val="45000"/>
              <a:buFont typeface="Wingdings" charset="2"/>
              <a:buChar char=""/>
            </a:pPr>
            <a:r>
              <a:rPr lang="pt-BR" spc="-1" dirty="0" err="1">
                <a:solidFill>
                  <a:srgbClr val="000000"/>
                </a:solidFill>
                <a:ea typeface="Microsoft YaHei"/>
              </a:rPr>
              <a:t>Dextro</a:t>
            </a:r>
            <a:r>
              <a:rPr lang="pt-BR" spc="-1" dirty="0">
                <a:solidFill>
                  <a:srgbClr val="000000"/>
                </a:solidFill>
                <a:ea typeface="Microsoft YaHei"/>
              </a:rPr>
              <a:t>;</a:t>
            </a:r>
            <a:endParaRPr lang="pt-BR" spc="-1" dirty="0"/>
          </a:p>
          <a:p>
            <a:pPr marL="432000" lvl="1" indent="-216000">
              <a:buClr>
                <a:srgbClr val="000000"/>
              </a:buClr>
              <a:buSzPct val="45000"/>
              <a:buFont typeface="Wingdings" charset="2"/>
              <a:buChar char=""/>
            </a:pPr>
            <a:r>
              <a:rPr lang="pt-BR" spc="-1" dirty="0">
                <a:solidFill>
                  <a:srgbClr val="000000"/>
                </a:solidFill>
                <a:ea typeface="Microsoft YaHei"/>
              </a:rPr>
              <a:t>Respiração;</a:t>
            </a:r>
            <a:endParaRPr lang="pt-BR" spc="-1" dirty="0"/>
          </a:p>
          <a:p>
            <a:pPr marL="432000" lvl="1" indent="-216000">
              <a:buClr>
                <a:srgbClr val="000000"/>
              </a:buClr>
              <a:buSzPct val="45000"/>
              <a:buFont typeface="Wingdings" charset="2"/>
              <a:buChar char=""/>
            </a:pPr>
            <a:r>
              <a:rPr lang="pt-BR" spc="-1" dirty="0">
                <a:solidFill>
                  <a:srgbClr val="000000"/>
                </a:solidFill>
                <a:ea typeface="Microsoft YaHei"/>
              </a:rPr>
              <a:t>SPO2.</a:t>
            </a:r>
            <a:endParaRPr lang="pt-BR" spc="-1" dirty="0"/>
          </a:p>
          <a:p>
            <a:endParaRPr lang="pt-BR" dirty="0"/>
          </a:p>
        </p:txBody>
      </p:sp>
      <p:sp>
        <p:nvSpPr>
          <p:cNvPr id="5" name="CaixaDeTexto 4"/>
          <p:cNvSpPr txBox="1"/>
          <p:nvPr/>
        </p:nvSpPr>
        <p:spPr>
          <a:xfrm>
            <a:off x="2033959" y="3910241"/>
            <a:ext cx="2250041" cy="1200329"/>
          </a:xfrm>
          <a:prstGeom prst="rect">
            <a:avLst/>
          </a:prstGeom>
          <a:noFill/>
        </p:spPr>
        <p:txBody>
          <a:bodyPr wrap="square" rtlCol="0">
            <a:spAutoFit/>
          </a:bodyPr>
          <a:lstStyle/>
          <a:p>
            <a:pPr marL="432000" lvl="1" indent="-216000">
              <a:buClr>
                <a:srgbClr val="000000"/>
              </a:buClr>
              <a:buSzPct val="45000"/>
              <a:buFont typeface="Wingdings" charset="2"/>
              <a:buChar char=""/>
            </a:pPr>
            <a:r>
              <a:rPr lang="pt-BR" spc="-1" dirty="0">
                <a:solidFill>
                  <a:srgbClr val="000000"/>
                </a:solidFill>
                <a:ea typeface="Microsoft YaHei"/>
              </a:rPr>
              <a:t>Pressão;</a:t>
            </a:r>
            <a:endParaRPr lang="pt-BR" spc="-1" dirty="0"/>
          </a:p>
          <a:p>
            <a:pPr marL="432000" lvl="1" indent="-216000">
              <a:buClr>
                <a:srgbClr val="000000"/>
              </a:buClr>
              <a:buSzPct val="45000"/>
              <a:buFont typeface="Wingdings" charset="2"/>
              <a:buChar char=""/>
            </a:pPr>
            <a:r>
              <a:rPr lang="pt-BR" spc="-1" dirty="0">
                <a:solidFill>
                  <a:srgbClr val="000000"/>
                </a:solidFill>
                <a:ea typeface="Microsoft YaHei"/>
              </a:rPr>
              <a:t>Pulso;</a:t>
            </a:r>
            <a:endParaRPr lang="pt-BR" spc="-1" dirty="0"/>
          </a:p>
          <a:p>
            <a:pPr marL="432000" lvl="1" indent="-216000">
              <a:buClr>
                <a:srgbClr val="000000"/>
              </a:buClr>
              <a:buSzPct val="45000"/>
              <a:buFont typeface="Wingdings" charset="2"/>
              <a:buChar char=""/>
            </a:pPr>
            <a:r>
              <a:rPr lang="pt-BR" spc="-1" dirty="0">
                <a:solidFill>
                  <a:srgbClr val="000000"/>
                </a:solidFill>
                <a:ea typeface="Microsoft YaHei"/>
              </a:rPr>
              <a:t>Temperatura;</a:t>
            </a:r>
            <a:endParaRPr lang="pt-BR" spc="-1" dirty="0"/>
          </a:p>
          <a:p>
            <a:endParaRPr lang="pt-BR" dirty="0"/>
          </a:p>
        </p:txBody>
      </p:sp>
    </p:spTree>
    <p:extLst>
      <p:ext uri="{BB962C8B-B14F-4D97-AF65-F5344CB8AC3E}">
        <p14:creationId xmlns:p14="http://schemas.microsoft.com/office/powerpoint/2010/main" val="2830836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TextShape 1"/>
          <p:cNvSpPr txBox="1"/>
          <p:nvPr/>
        </p:nvSpPr>
        <p:spPr>
          <a:xfrm>
            <a:off x="576000" y="576000"/>
            <a:ext cx="7560000" cy="3691865"/>
          </a:xfrm>
          <a:prstGeom prst="rect">
            <a:avLst/>
          </a:prstGeom>
          <a:noFill/>
          <a:ln>
            <a:noFill/>
          </a:ln>
        </p:spPr>
        <p:txBody>
          <a:bodyPr lIns="90000" tIns="45000" rIns="90000" bIns="45000">
            <a:spAutoFit/>
          </a:bodyPr>
          <a:lstStyle/>
          <a:p>
            <a:r>
              <a:rPr lang="pt-BR" sz="1800" b="1" strike="noStrike" spc="-1" dirty="0">
                <a:latin typeface="Arial"/>
              </a:rPr>
              <a:t>RF #</a:t>
            </a:r>
            <a:r>
              <a:rPr lang="pt-BR" sz="1800" b="1" strike="noStrike" spc="-1" dirty="0" smtClean="0">
                <a:latin typeface="Arial"/>
              </a:rPr>
              <a:t>4:</a:t>
            </a:r>
            <a:r>
              <a:rPr lang="pt-BR" sz="1800" b="0" strike="noStrike" spc="-1" dirty="0" smtClean="0">
                <a:latin typeface="Arial"/>
              </a:rPr>
              <a:t> </a:t>
            </a:r>
            <a:r>
              <a:rPr lang="pt-BR" sz="1800" b="0" strike="noStrike" spc="-1" dirty="0">
                <a:latin typeface="Arial"/>
              </a:rPr>
              <a:t>O botão de Eliminações deverá permitir o acesso à ficha de eliminação. A ficha deverá possuir também uma espécie de histórico com as eliminações que já ocorreram no dia ou em outra data que pode ser selecionada.</a:t>
            </a:r>
            <a:endParaRPr lang="pt-BR" sz="1800" b="0" strike="noStrike" spc="-1" dirty="0">
              <a:latin typeface="Arial"/>
              <a:ea typeface="Microsoft YaHei"/>
            </a:endParaRPr>
          </a:p>
          <a:p>
            <a:r>
              <a:rPr lang="pt-BR" sz="1800" b="0" strike="noStrike" spc="-1" dirty="0">
                <a:solidFill>
                  <a:srgbClr val="000000"/>
                </a:solidFill>
                <a:latin typeface="Arial"/>
                <a:ea typeface="Microsoft YaHei"/>
              </a:rPr>
              <a:t>	Haverá um botão (+) que abrirá uma seção com uma tabela de datas à serem selecionadas para visualização dos dados de outro dia.</a:t>
            </a:r>
            <a:endParaRPr lang="pt-BR" sz="1800" b="0" strike="noStrike" spc="-1" dirty="0">
              <a:latin typeface="Arial"/>
              <a:ea typeface="Microsoft YaHei"/>
            </a:endParaRPr>
          </a:p>
          <a:p>
            <a:r>
              <a:rPr lang="pt-BR" sz="1800" b="0" strike="noStrike" spc="-1" dirty="0">
                <a:solidFill>
                  <a:srgbClr val="000000"/>
                </a:solidFill>
                <a:latin typeface="Arial"/>
                <a:ea typeface="Microsoft YaHei"/>
              </a:rPr>
              <a:t>	Ela deverá possuir um botão de inserção de dados que abrirá uma tela, onde poderá ser selecionado qual tipo de eliminação o enfermeiro gostaria de preencher (diurese ou evacuação). O sistema deverá possuir um campo de preenchimento obrigatório para ser colocado qual período do dia aconteceu a eliminação (manhã, tarde, noite) e o horário desta.</a:t>
            </a:r>
            <a:endParaRPr lang="pt-BR" sz="1800" b="0" strike="noStrike" spc="-1" dirty="0">
              <a:latin typeface="Arial"/>
            </a:endParaRPr>
          </a:p>
          <a:p>
            <a:endParaRPr lang="pt-BR" sz="1800" b="0" strike="noStrike" spc="-1" dirty="0">
              <a:latin typeface="Arial"/>
              <a:ea typeface="Microsoft YaHei"/>
            </a:endParaRPr>
          </a:p>
        </p:txBody>
      </p:sp>
    </p:spTree>
    <p:extLst>
      <p:ext uri="{BB962C8B-B14F-4D97-AF65-F5344CB8AC3E}">
        <p14:creationId xmlns:p14="http://schemas.microsoft.com/office/powerpoint/2010/main" val="13317028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TextShape 1"/>
          <p:cNvSpPr txBox="1"/>
          <p:nvPr/>
        </p:nvSpPr>
        <p:spPr>
          <a:xfrm>
            <a:off x="576000" y="296280"/>
            <a:ext cx="7560000" cy="4431983"/>
          </a:xfrm>
          <a:prstGeom prst="rect">
            <a:avLst/>
          </a:prstGeom>
          <a:noFill/>
          <a:ln>
            <a:noFill/>
          </a:ln>
        </p:spPr>
        <p:txBody>
          <a:bodyPr lIns="0" tIns="0" rIns="0" bIns="0">
            <a:spAutoFit/>
          </a:bodyPr>
          <a:lstStyle/>
          <a:p>
            <a:pPr algn="just"/>
            <a:r>
              <a:rPr lang="pt-BR" sz="1800" b="1" strike="noStrike" spc="-1" dirty="0">
                <a:solidFill>
                  <a:srgbClr val="000000"/>
                </a:solidFill>
                <a:latin typeface="Arial"/>
              </a:rPr>
              <a:t>RF #</a:t>
            </a:r>
            <a:r>
              <a:rPr lang="pt-BR" sz="1800" b="1" strike="noStrike" spc="-1" dirty="0" smtClean="0">
                <a:solidFill>
                  <a:srgbClr val="000000"/>
                </a:solidFill>
                <a:latin typeface="Arial"/>
              </a:rPr>
              <a:t>5</a:t>
            </a:r>
            <a:r>
              <a:rPr lang="pt-BR" spc="-1" dirty="0">
                <a:solidFill>
                  <a:srgbClr val="000000"/>
                </a:solidFill>
                <a:latin typeface="Arial"/>
              </a:rPr>
              <a:t>:</a:t>
            </a:r>
            <a:r>
              <a:rPr lang="pt-BR" sz="1800" b="0" strike="noStrike" spc="-1" dirty="0" smtClean="0">
                <a:solidFill>
                  <a:srgbClr val="000000"/>
                </a:solidFill>
                <a:latin typeface="Arial"/>
              </a:rPr>
              <a:t> </a:t>
            </a:r>
            <a:r>
              <a:rPr lang="pt-BR" sz="1800" b="0" strike="noStrike" spc="-1" dirty="0">
                <a:solidFill>
                  <a:srgbClr val="000000"/>
                </a:solidFill>
                <a:latin typeface="Arial"/>
              </a:rPr>
              <a:t>O botão de Cuidados Diários deverá permitir o acesso à ficha dos cuidados diários. A ficha deverá possuir também uma espécie de histórico com aos cuidados que já foram realizados no dia ou em outra data que pode ser selecionada.</a:t>
            </a:r>
            <a:endParaRPr lang="pt-BR" sz="1800" b="0" strike="noStrike" spc="-1" dirty="0">
              <a:solidFill>
                <a:srgbClr val="000000"/>
              </a:solidFill>
              <a:latin typeface="Arial"/>
              <a:ea typeface="Microsoft YaHei"/>
            </a:endParaRPr>
          </a:p>
          <a:p>
            <a:pPr algn="just"/>
            <a:r>
              <a:rPr lang="pt-BR" sz="1800" b="0" strike="noStrike" spc="-1" dirty="0">
                <a:solidFill>
                  <a:srgbClr val="000000"/>
                </a:solidFill>
                <a:latin typeface="Arial"/>
              </a:rPr>
              <a:t>	Haverá um botão (+) que abrirá uma seção com uma tabela de datas à serem selecionadas para visualização dos dados de outro dia.</a:t>
            </a:r>
            <a:endParaRPr lang="pt-BR" sz="1800" b="0" strike="noStrike" spc="-1" dirty="0">
              <a:solidFill>
                <a:srgbClr val="000000"/>
              </a:solidFill>
              <a:latin typeface="Arial"/>
              <a:ea typeface="Microsoft YaHei"/>
            </a:endParaRPr>
          </a:p>
          <a:p>
            <a:pPr algn="just"/>
            <a:r>
              <a:rPr lang="pt-BR" sz="1800" b="0" strike="noStrike" spc="-1" dirty="0">
                <a:solidFill>
                  <a:srgbClr val="000000"/>
                </a:solidFill>
                <a:latin typeface="Arial"/>
                <a:ea typeface="Microsoft YaHei"/>
              </a:rPr>
              <a:t>Ela deverá possuir um botão de inserção de dados que abrirá uma tela, onde poderá ser selecionado qual cuidado o enfermeiro gostaria de preencher como:</a:t>
            </a:r>
            <a:endParaRPr lang="pt-BR" sz="1800" b="0" strike="noStrike" spc="-1" dirty="0">
              <a:latin typeface="Arial"/>
            </a:endParaRPr>
          </a:p>
          <a:p>
            <a:pPr marL="432000" lvl="1" indent="-216000" algn="just">
              <a:buClr>
                <a:srgbClr val="000000"/>
              </a:buClr>
              <a:buSzPct val="45000"/>
              <a:buFont typeface="Wingdings" charset="2"/>
              <a:buChar char=""/>
            </a:pPr>
            <a:r>
              <a:rPr lang="pt-BR" sz="1800" b="0" strike="noStrike" spc="-1" dirty="0">
                <a:solidFill>
                  <a:srgbClr val="000000"/>
                </a:solidFill>
                <a:latin typeface="Arial"/>
                <a:ea typeface="Microsoft YaHei"/>
              </a:rPr>
              <a:t>Hidratação (</a:t>
            </a:r>
            <a:r>
              <a:rPr lang="pt-BR" sz="1800" b="0" strike="noStrike" spc="-1" dirty="0" err="1">
                <a:solidFill>
                  <a:srgbClr val="000000"/>
                </a:solidFill>
                <a:latin typeface="Arial"/>
                <a:ea typeface="Microsoft YaHei"/>
              </a:rPr>
              <a:t>integer</a:t>
            </a:r>
            <a:r>
              <a:rPr lang="pt-BR" sz="1800" b="0" strike="noStrike" spc="-1" dirty="0">
                <a:solidFill>
                  <a:srgbClr val="000000"/>
                </a:solidFill>
                <a:latin typeface="Arial"/>
                <a:ea typeface="Microsoft YaHei"/>
              </a:rPr>
              <a:t>) que será medida na quantidade de água consumida;</a:t>
            </a:r>
            <a:endParaRPr lang="pt-BR" sz="1800" b="0" strike="noStrike" spc="-1" dirty="0">
              <a:latin typeface="Arial"/>
            </a:endParaRPr>
          </a:p>
          <a:p>
            <a:pPr marL="432000" lvl="1" indent="-216000" algn="just">
              <a:buClr>
                <a:srgbClr val="000000"/>
              </a:buClr>
              <a:buSzPct val="45000"/>
              <a:buFont typeface="Wingdings" charset="2"/>
              <a:buChar char=""/>
            </a:pPr>
            <a:r>
              <a:rPr lang="pt-BR" sz="1800" b="0" strike="noStrike" spc="-1" dirty="0">
                <a:solidFill>
                  <a:srgbClr val="000000"/>
                </a:solidFill>
                <a:latin typeface="Arial"/>
                <a:ea typeface="Microsoft YaHei"/>
              </a:rPr>
              <a:t>Banho de sol (terá dois campos, o primeiro em quanto tempo foi o banho de sol e o segundo em qual parte do dia foi realizado o banho);</a:t>
            </a:r>
            <a:endParaRPr lang="pt-BR" sz="1800" b="0" strike="noStrike" spc="-1" dirty="0">
              <a:latin typeface="Arial"/>
            </a:endParaRPr>
          </a:p>
          <a:p>
            <a:pPr marL="432000" lvl="1" indent="-216000" algn="just">
              <a:buClr>
                <a:srgbClr val="000000"/>
              </a:buClr>
              <a:buSzPct val="45000"/>
              <a:buFont typeface="Wingdings" charset="2"/>
              <a:buChar char=""/>
            </a:pPr>
            <a:r>
              <a:rPr lang="pt-BR" sz="1800" b="0" strike="noStrike" spc="-1" dirty="0">
                <a:solidFill>
                  <a:srgbClr val="000000"/>
                </a:solidFill>
                <a:latin typeface="Arial"/>
                <a:ea typeface="Microsoft YaHei"/>
              </a:rPr>
              <a:t>Repelente (sim/não);</a:t>
            </a:r>
            <a:endParaRPr lang="pt-BR" sz="1800" b="0" strike="noStrike" spc="-1" dirty="0">
              <a:latin typeface="Arial"/>
            </a:endParaRPr>
          </a:p>
          <a:p>
            <a:pPr marL="432000" lvl="1" indent="-216000" algn="just">
              <a:buClr>
                <a:srgbClr val="000000"/>
              </a:buClr>
              <a:buSzPct val="45000"/>
              <a:buFont typeface="Wingdings" charset="2"/>
              <a:buChar char=""/>
            </a:pPr>
            <a:r>
              <a:rPr lang="pt-BR" sz="1800" b="0" strike="noStrike" spc="-1" dirty="0">
                <a:solidFill>
                  <a:srgbClr val="000000"/>
                </a:solidFill>
                <a:latin typeface="Arial"/>
                <a:ea typeface="Microsoft YaHei"/>
              </a:rPr>
              <a:t>Padrão de sono (bom/regular/ruim).</a:t>
            </a:r>
            <a:endParaRPr lang="pt-BR" sz="1800" b="0" strike="noStrike" spc="-1" dirty="0">
              <a:latin typeface="Arial"/>
            </a:endParaRPr>
          </a:p>
          <a:p>
            <a:endParaRPr lang="pt-BR" sz="1800" b="0" strike="noStrike" spc="-1" dirty="0">
              <a:solidFill>
                <a:srgbClr val="000000"/>
              </a:solidFill>
              <a:latin typeface="Arial"/>
              <a:ea typeface="Microsoft YaHei"/>
            </a:endParaRPr>
          </a:p>
        </p:txBody>
      </p:sp>
    </p:spTree>
    <p:extLst>
      <p:ext uri="{BB962C8B-B14F-4D97-AF65-F5344CB8AC3E}">
        <p14:creationId xmlns:p14="http://schemas.microsoft.com/office/powerpoint/2010/main" val="800691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CustomShape 1"/>
          <p:cNvSpPr/>
          <p:nvPr/>
        </p:nvSpPr>
        <p:spPr>
          <a:xfrm>
            <a:off x="0" y="123480"/>
            <a:ext cx="9143280" cy="57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spcBef>
                <a:spcPts val="720"/>
              </a:spcBef>
            </a:pPr>
            <a:r>
              <a:rPr lang="pt-BR" sz="3600" b="0" strike="noStrike" spc="-1">
                <a:solidFill>
                  <a:srgbClr val="404040"/>
                </a:solidFill>
                <a:latin typeface="Arial"/>
                <a:ea typeface="Arial Unicode MS"/>
              </a:rPr>
              <a:t>Documentos de requisitos</a:t>
            </a:r>
            <a:endParaRPr lang="pt-BR" sz="3600" b="0" strike="noStrike" spc="-1">
              <a:latin typeface="Arial"/>
            </a:endParaRPr>
          </a:p>
        </p:txBody>
      </p:sp>
      <p:sp>
        <p:nvSpPr>
          <p:cNvPr id="211" name="CustomShape 2"/>
          <p:cNvSpPr/>
          <p:nvPr/>
        </p:nvSpPr>
        <p:spPr>
          <a:xfrm>
            <a:off x="0" y="915480"/>
            <a:ext cx="9143280" cy="2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spcBef>
                <a:spcPts val="479"/>
              </a:spcBef>
            </a:pPr>
            <a:r>
              <a:rPr lang="pt-BR" sz="2400" b="0" strike="noStrike" spc="-1" dirty="0">
                <a:solidFill>
                  <a:srgbClr val="404040"/>
                </a:solidFill>
                <a:latin typeface="Arial"/>
                <a:ea typeface="Arial Unicode MS"/>
              </a:rPr>
              <a:t>Não Funcionais </a:t>
            </a:r>
            <a:endParaRPr lang="pt-BR" sz="2400" b="0" strike="noStrike" spc="-1" dirty="0">
              <a:latin typeface="Arial"/>
            </a:endParaRPr>
          </a:p>
        </p:txBody>
      </p:sp>
      <p:sp>
        <p:nvSpPr>
          <p:cNvPr id="212" name="TextShape 3"/>
          <p:cNvSpPr txBox="1"/>
          <p:nvPr/>
        </p:nvSpPr>
        <p:spPr>
          <a:xfrm>
            <a:off x="648000" y="1584000"/>
            <a:ext cx="7704000" cy="1198875"/>
          </a:xfrm>
          <a:prstGeom prst="rect">
            <a:avLst/>
          </a:prstGeom>
          <a:noFill/>
          <a:ln>
            <a:noFill/>
          </a:ln>
        </p:spPr>
        <p:txBody>
          <a:bodyPr lIns="90000" tIns="45000" rIns="90000" bIns="45000">
            <a:spAutoFit/>
          </a:bodyPr>
          <a:lstStyle/>
          <a:p>
            <a:pPr algn="just"/>
            <a:r>
              <a:rPr lang="pt-BR" sz="1800" b="0" strike="noStrike" spc="-1" dirty="0">
                <a:latin typeface="Arial"/>
              </a:rPr>
              <a:t> </a:t>
            </a:r>
            <a:r>
              <a:rPr lang="pt-BR" sz="1800" b="1" strike="noStrike" spc="-1" dirty="0">
                <a:latin typeface="Arial"/>
              </a:rPr>
              <a:t>RN #</a:t>
            </a:r>
            <a:r>
              <a:rPr lang="pt-BR" sz="1800" b="1" strike="noStrike" spc="-1" dirty="0" smtClean="0">
                <a:latin typeface="Arial"/>
              </a:rPr>
              <a:t>1</a:t>
            </a:r>
            <a:r>
              <a:rPr lang="pt-BR" spc="-1" dirty="0" smtClean="0">
                <a:latin typeface="Arial"/>
              </a:rPr>
              <a:t>: </a:t>
            </a:r>
            <a:r>
              <a:rPr lang="pt-BR" sz="1800" b="0" strike="noStrike" spc="-1" dirty="0" smtClean="0">
                <a:latin typeface="Arial"/>
              </a:rPr>
              <a:t>É </a:t>
            </a:r>
            <a:r>
              <a:rPr lang="pt-BR" sz="1800" b="0" strike="noStrike" spc="-1" dirty="0">
                <a:latin typeface="Arial"/>
              </a:rPr>
              <a:t>necessário que na listagem de idosos apareça para os enfermeiros responsáveis pelos cuidados diários as respectivas fotos dos pacientes cadastrados, para facilidade de reconhecimento no momento da atualização do prontuário.</a:t>
            </a:r>
          </a:p>
        </p:txBody>
      </p:sp>
    </p:spTree>
    <p:extLst>
      <p:ext uri="{BB962C8B-B14F-4D97-AF65-F5344CB8AC3E}">
        <p14:creationId xmlns:p14="http://schemas.microsoft.com/office/powerpoint/2010/main" val="22945405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a 4">
            <a:extLst>
              <a:ext uri="{FF2B5EF4-FFF2-40B4-BE49-F238E27FC236}">
                <a16:creationId xmlns="" xmlns:a16="http://schemas.microsoft.com/office/drawing/2014/main" id="{9F692C35-1E57-45BD-9E0E-BB488C6BCD7B}"/>
              </a:ext>
            </a:extLst>
          </p:cNvPr>
          <p:cNvGraphicFramePr>
            <a:graphicFrameLocks noGrp="1"/>
          </p:cNvGraphicFramePr>
          <p:nvPr>
            <p:extLst>
              <p:ext uri="{D42A27DB-BD31-4B8C-83A1-F6EECF244321}">
                <p14:modId xmlns:p14="http://schemas.microsoft.com/office/powerpoint/2010/main" val="458726867"/>
              </p:ext>
            </p:extLst>
          </p:nvPr>
        </p:nvGraphicFramePr>
        <p:xfrm>
          <a:off x="1664773" y="1312451"/>
          <a:ext cx="6308332" cy="2976600"/>
        </p:xfrm>
        <a:graphic>
          <a:graphicData uri="http://schemas.openxmlformats.org/drawingml/2006/table">
            <a:tbl>
              <a:tblPr firstRow="1" bandRow="1">
                <a:tableStyleId>{5C22544A-7EE6-4342-B048-85BDC9FD1C3A}</a:tableStyleId>
              </a:tblPr>
              <a:tblGrid>
                <a:gridCol w="3154166">
                  <a:extLst>
                    <a:ext uri="{9D8B030D-6E8A-4147-A177-3AD203B41FA5}">
                      <a16:colId xmlns="" xmlns:a16="http://schemas.microsoft.com/office/drawing/2014/main" val="4163084254"/>
                    </a:ext>
                  </a:extLst>
                </a:gridCol>
                <a:gridCol w="3154166">
                  <a:extLst>
                    <a:ext uri="{9D8B030D-6E8A-4147-A177-3AD203B41FA5}">
                      <a16:colId xmlns="" xmlns:a16="http://schemas.microsoft.com/office/drawing/2014/main" val="1513869811"/>
                    </a:ext>
                  </a:extLst>
                </a:gridCol>
              </a:tblGrid>
              <a:tr h="5499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dirty="0">
                          <a:effectLst/>
                        </a:rPr>
                        <a:t>Identificador Requisito Funcional</a:t>
                      </a:r>
                      <a:endParaRPr lang="pt-BR" sz="1600" dirty="0">
                        <a:effectLst/>
                        <a:latin typeface="Arial" panose="020B0604020202020204" pitchFamily="34" charset="0"/>
                        <a:ea typeface="Times New Roman" panose="02020603050405020304" pitchFamily="18" charset="0"/>
                        <a:cs typeface="Arial" panose="020B0604020202020204" pitchFamily="34" charset="0"/>
                      </a:endParaRPr>
                    </a:p>
                  </a:txBody>
                  <a:tcPr/>
                </a:tc>
                <a:tc>
                  <a:txBody>
                    <a:bodyPr/>
                    <a:lstStyle/>
                    <a:p>
                      <a:pPr algn="ctr">
                        <a:lnSpc>
                          <a:spcPts val="1200"/>
                        </a:lnSpc>
                        <a:spcAft>
                          <a:spcPts val="0"/>
                        </a:spcAft>
                      </a:pPr>
                      <a:endParaRPr lang="pt-BR" sz="1600" dirty="0">
                        <a:effectLst/>
                      </a:endParaRPr>
                    </a:p>
                    <a:p>
                      <a:pPr algn="ctr">
                        <a:lnSpc>
                          <a:spcPts val="1200"/>
                        </a:lnSpc>
                        <a:spcAft>
                          <a:spcPts val="0"/>
                        </a:spcAft>
                      </a:pPr>
                      <a:r>
                        <a:rPr lang="pt-BR" sz="1600" dirty="0">
                          <a:effectLst/>
                        </a:rPr>
                        <a:t>Priorização Final</a:t>
                      </a:r>
                      <a:endParaRPr lang="pt-BR" sz="1600" dirty="0">
                        <a:effectLst/>
                        <a:latin typeface="Arial" panose="020B0604020202020204" pitchFamily="34" charset="0"/>
                        <a:ea typeface="Times New Roman" panose="02020603050405020304" pitchFamily="18" charset="0"/>
                        <a:cs typeface="Arial" panose="020B0604020202020204" pitchFamily="34" charset="0"/>
                      </a:endParaRPr>
                    </a:p>
                  </a:txBody>
                  <a:tcPr/>
                </a:tc>
                <a:extLst>
                  <a:ext uri="{0D108BD9-81ED-4DB2-BD59-A6C34878D82A}">
                    <a16:rowId xmlns="" xmlns:a16="http://schemas.microsoft.com/office/drawing/2014/main" val="796981835"/>
                  </a:ext>
                </a:extLst>
              </a:tr>
              <a:tr h="479496">
                <a:tc>
                  <a:txBody>
                    <a:bodyPr/>
                    <a:lstStyle/>
                    <a:p>
                      <a:pPr algn="ctr"/>
                      <a:r>
                        <a:rPr lang="pt-BR" sz="1600" dirty="0"/>
                        <a:t>RF #01</a:t>
                      </a:r>
                      <a:endParaRPr lang="pt-BR" sz="1600" dirty="0">
                        <a:latin typeface="Arial" panose="020B0604020202020204" pitchFamily="34" charset="0"/>
                        <a:cs typeface="Arial" panose="020B0604020202020204" pitchFamily="34" charset="0"/>
                      </a:endParaRPr>
                    </a:p>
                  </a:txBody>
                  <a:tcPr/>
                </a:tc>
                <a:tc>
                  <a:txBody>
                    <a:bodyPr/>
                    <a:lstStyle/>
                    <a:p>
                      <a:pPr algn="ctr"/>
                      <a:r>
                        <a:rPr lang="en-US" sz="1600" kern="1200" dirty="0" err="1">
                          <a:effectLst/>
                        </a:rPr>
                        <a:t>Deve</a:t>
                      </a:r>
                      <a:r>
                        <a:rPr lang="en-US" sz="1600" kern="1200" dirty="0">
                          <a:effectLst/>
                        </a:rPr>
                        <a:t> ser </a:t>
                      </a:r>
                      <a:r>
                        <a:rPr lang="en-US" sz="1600" kern="1200" dirty="0" err="1">
                          <a:effectLst/>
                        </a:rPr>
                        <a:t>feito</a:t>
                      </a:r>
                      <a:endParaRPr lang="pt-BR"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4153909989"/>
                  </a:ext>
                </a:extLst>
              </a:tr>
              <a:tr h="479496">
                <a:tc>
                  <a:txBody>
                    <a:bodyPr/>
                    <a:lstStyle/>
                    <a:p>
                      <a:pPr algn="ctr"/>
                      <a:r>
                        <a:rPr lang="pt-BR" sz="1600" dirty="0"/>
                        <a:t>RF #02</a:t>
                      </a:r>
                      <a:endParaRPr lang="pt-BR" sz="1600" dirty="0">
                        <a:latin typeface="Arial" panose="020B0604020202020204" pitchFamily="34" charset="0"/>
                        <a:cs typeface="Arial" panose="020B0604020202020204" pitchFamily="34" charset="0"/>
                      </a:endParaRPr>
                    </a:p>
                  </a:txBody>
                  <a:tcPr/>
                </a:tc>
                <a:tc>
                  <a:txBody>
                    <a:bodyPr/>
                    <a:lstStyle/>
                    <a:p>
                      <a:pPr algn="ctr"/>
                      <a:r>
                        <a:rPr lang="en-US" sz="1600" kern="1200" dirty="0" err="1">
                          <a:effectLst/>
                        </a:rPr>
                        <a:t>Deve</a:t>
                      </a:r>
                      <a:r>
                        <a:rPr lang="en-US" sz="1600" kern="1200" dirty="0">
                          <a:effectLst/>
                        </a:rPr>
                        <a:t> ser </a:t>
                      </a:r>
                      <a:r>
                        <a:rPr lang="en-US" sz="1600" kern="1200" dirty="0" err="1">
                          <a:effectLst/>
                        </a:rPr>
                        <a:t>feito</a:t>
                      </a:r>
                      <a:endParaRPr lang="pt-BR"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2883375225"/>
                  </a:ext>
                </a:extLst>
              </a:tr>
              <a:tr h="479496">
                <a:tc>
                  <a:txBody>
                    <a:bodyPr/>
                    <a:lstStyle/>
                    <a:p>
                      <a:pPr algn="ctr"/>
                      <a:r>
                        <a:rPr lang="pt-BR" sz="1600" dirty="0"/>
                        <a:t>RF #03</a:t>
                      </a:r>
                      <a:endParaRPr lang="pt-BR" sz="1600" dirty="0">
                        <a:latin typeface="Arial" panose="020B0604020202020204" pitchFamily="34" charset="0"/>
                        <a:cs typeface="Arial" panose="020B0604020202020204" pitchFamily="34" charset="0"/>
                      </a:endParaRPr>
                    </a:p>
                  </a:txBody>
                  <a:tcPr/>
                </a:tc>
                <a:tc>
                  <a:txBody>
                    <a:bodyPr/>
                    <a:lstStyle/>
                    <a:p>
                      <a:pPr algn="ctr"/>
                      <a:r>
                        <a:rPr lang="en-US" sz="1600" kern="1200" dirty="0" err="1">
                          <a:effectLst/>
                        </a:rPr>
                        <a:t>Deve</a:t>
                      </a:r>
                      <a:r>
                        <a:rPr lang="en-US" sz="1600" kern="1200" dirty="0">
                          <a:effectLst/>
                        </a:rPr>
                        <a:t> ser </a:t>
                      </a:r>
                      <a:r>
                        <a:rPr lang="en-US" sz="1600" kern="1200" dirty="0" err="1">
                          <a:effectLst/>
                        </a:rPr>
                        <a:t>feito</a:t>
                      </a:r>
                      <a:endParaRPr lang="pt-BR"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2697649644"/>
                  </a:ext>
                </a:extLst>
              </a:tr>
              <a:tr h="479496">
                <a:tc>
                  <a:txBody>
                    <a:bodyPr/>
                    <a:lstStyle/>
                    <a:p>
                      <a:pPr algn="ctr"/>
                      <a:r>
                        <a:rPr lang="pt-BR" sz="1600" dirty="0"/>
                        <a:t>RF #04</a:t>
                      </a:r>
                      <a:endParaRPr lang="pt-BR" sz="1600" dirty="0">
                        <a:latin typeface="Arial" panose="020B0604020202020204" pitchFamily="34" charset="0"/>
                        <a:cs typeface="Arial" panose="020B0604020202020204" pitchFamily="34" charset="0"/>
                      </a:endParaRPr>
                    </a:p>
                  </a:txBody>
                  <a:tcPr/>
                </a:tc>
                <a:tc>
                  <a:txBody>
                    <a:bodyPr/>
                    <a:lstStyle/>
                    <a:p>
                      <a:pPr algn="ctr"/>
                      <a:r>
                        <a:rPr lang="en-US" sz="1600" kern="1200" dirty="0" err="1">
                          <a:effectLst/>
                        </a:rPr>
                        <a:t>Deve</a:t>
                      </a:r>
                      <a:r>
                        <a:rPr lang="en-US" sz="1600" kern="1200" dirty="0">
                          <a:effectLst/>
                        </a:rPr>
                        <a:t> ser </a:t>
                      </a:r>
                      <a:r>
                        <a:rPr lang="en-US" sz="1600" kern="1200" dirty="0" err="1">
                          <a:effectLst/>
                        </a:rPr>
                        <a:t>feito</a:t>
                      </a:r>
                      <a:endParaRPr lang="pt-BR"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415382029"/>
                  </a:ext>
                </a:extLst>
              </a:tr>
              <a:tr h="479496">
                <a:tc>
                  <a:txBody>
                    <a:bodyPr/>
                    <a:lstStyle/>
                    <a:p>
                      <a:pPr algn="ctr"/>
                      <a:r>
                        <a:rPr lang="pt-BR" sz="1600" dirty="0"/>
                        <a:t>RF #05</a:t>
                      </a:r>
                      <a:endParaRPr lang="pt-BR" sz="1600" dirty="0">
                        <a:latin typeface="Arial" panose="020B0604020202020204" pitchFamily="34" charset="0"/>
                        <a:cs typeface="Arial" panose="020B0604020202020204" pitchFamily="34" charset="0"/>
                      </a:endParaRPr>
                    </a:p>
                  </a:txBody>
                  <a:tcPr/>
                </a:tc>
                <a:tc>
                  <a:txBody>
                    <a:bodyPr/>
                    <a:lstStyle/>
                    <a:p>
                      <a:pPr algn="ctr"/>
                      <a:r>
                        <a:rPr lang="en-US" sz="1600" kern="1200" dirty="0" err="1">
                          <a:effectLst/>
                        </a:rPr>
                        <a:t>Deve</a:t>
                      </a:r>
                      <a:r>
                        <a:rPr lang="en-US" sz="1600" kern="1200" dirty="0">
                          <a:effectLst/>
                        </a:rPr>
                        <a:t> ser </a:t>
                      </a:r>
                      <a:r>
                        <a:rPr lang="en-US" sz="1600" kern="1200" dirty="0" err="1">
                          <a:effectLst/>
                        </a:rPr>
                        <a:t>feito</a:t>
                      </a:r>
                      <a:endParaRPr lang="pt-BR"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2003312540"/>
                  </a:ext>
                </a:extLst>
              </a:tr>
            </a:tbl>
          </a:graphicData>
        </a:graphic>
      </p:graphicFrame>
      <p:sp>
        <p:nvSpPr>
          <p:cNvPr id="7" name="Espaço Reservado para Texto 1"/>
          <p:cNvSpPr>
            <a:spLocks noGrp="1"/>
          </p:cNvSpPr>
          <p:nvPr>
            <p:ph type="body" sz="quarter" idx="10"/>
          </p:nvPr>
        </p:nvSpPr>
        <p:spPr>
          <a:xfrm>
            <a:off x="1664773" y="0"/>
            <a:ext cx="5763443" cy="983678"/>
          </a:xfrm>
        </p:spPr>
        <p:txBody>
          <a:bodyPr>
            <a:normAutofit fontScale="25000" lnSpcReduction="20000"/>
          </a:bodyPr>
          <a:lstStyle/>
          <a:p>
            <a:endParaRPr lang="pt-BR" sz="9600" dirty="0" smtClean="0"/>
          </a:p>
          <a:p>
            <a:r>
              <a:rPr lang="pt-BR" sz="14400" dirty="0" smtClean="0"/>
              <a:t>Priorização de requisitos</a:t>
            </a:r>
          </a:p>
          <a:p>
            <a:r>
              <a:rPr lang="pt-BR" dirty="0"/>
              <a:t>	</a:t>
            </a:r>
          </a:p>
        </p:txBody>
      </p:sp>
    </p:spTree>
    <p:extLst>
      <p:ext uri="{BB962C8B-B14F-4D97-AF65-F5344CB8AC3E}">
        <p14:creationId xmlns:p14="http://schemas.microsoft.com/office/powerpoint/2010/main" val="393650819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a:xfrm>
            <a:off x="0" y="0"/>
            <a:ext cx="9144000" cy="576064"/>
          </a:xfrm>
        </p:spPr>
        <p:txBody>
          <a:bodyPr>
            <a:normAutofit fontScale="95500"/>
          </a:bodyPr>
          <a:lstStyle/>
          <a:p>
            <a:r>
              <a:rPr lang="pt-BR" sz="3800" dirty="0" smtClean="0"/>
              <a:t>Apresentação dos Integrantes</a:t>
            </a:r>
            <a:r>
              <a:rPr lang="pt-BR" dirty="0"/>
              <a:t>	</a:t>
            </a:r>
          </a:p>
        </p:txBody>
      </p:sp>
      <p:sp>
        <p:nvSpPr>
          <p:cNvPr id="3" name="Espaço Reservado para Texto 2"/>
          <p:cNvSpPr>
            <a:spLocks noGrp="1"/>
          </p:cNvSpPr>
          <p:nvPr>
            <p:ph type="body" sz="quarter" idx="11"/>
          </p:nvPr>
        </p:nvSpPr>
        <p:spPr>
          <a:xfrm>
            <a:off x="513708" y="895650"/>
            <a:ext cx="8116584" cy="3964026"/>
          </a:xfrm>
        </p:spPr>
        <p:txBody>
          <a:bodyPr>
            <a:noAutofit/>
          </a:bodyPr>
          <a:lstStyle/>
          <a:p>
            <a:pPr algn="just"/>
            <a:r>
              <a:rPr lang="pt-BR" sz="2400" dirty="0"/>
              <a:t>Nome: Raquel Beatriz B. Ferreira</a:t>
            </a:r>
          </a:p>
          <a:p>
            <a:pPr algn="just"/>
            <a:r>
              <a:rPr lang="pt-BR" sz="2400" dirty="0"/>
              <a:t>Papel: Desenvolvedora</a:t>
            </a:r>
          </a:p>
          <a:p>
            <a:pPr algn="just"/>
            <a:r>
              <a:rPr lang="pt-BR" sz="2400" dirty="0" smtClean="0"/>
              <a:t>Atividades </a:t>
            </a:r>
            <a:r>
              <a:rPr lang="pt-BR" sz="2400" dirty="0"/>
              <a:t>que </a:t>
            </a:r>
            <a:r>
              <a:rPr lang="pt-BR" sz="2400" dirty="0" smtClean="0"/>
              <a:t>executou: Desenvolveu um dos logos;</a:t>
            </a:r>
            <a:endParaRPr lang="pt-BR" sz="2400" dirty="0"/>
          </a:p>
          <a:p>
            <a:pPr algn="just">
              <a:spcBef>
                <a:spcPts val="0"/>
              </a:spcBef>
            </a:pPr>
            <a:r>
              <a:rPr lang="pt-BR" sz="2400" dirty="0" smtClean="0"/>
              <a:t>Ajudou na elaboração </a:t>
            </a:r>
            <a:r>
              <a:rPr lang="pt-BR" sz="2400" dirty="0"/>
              <a:t>de um </a:t>
            </a:r>
            <a:r>
              <a:rPr lang="pt-BR" sz="2400" dirty="0" smtClean="0"/>
              <a:t>template, e foi responsável por este projeto atualizando o redmine e o kanban;</a:t>
            </a:r>
            <a:endParaRPr lang="pt-BR" sz="2400" dirty="0"/>
          </a:p>
          <a:p>
            <a:pPr algn="just">
              <a:spcBef>
                <a:spcPts val="0"/>
              </a:spcBef>
            </a:pPr>
            <a:r>
              <a:rPr lang="pt-BR" sz="2400" dirty="0" smtClean="0"/>
              <a:t>Fez a imagem </a:t>
            </a:r>
            <a:r>
              <a:rPr lang="pt-BR" sz="2400" dirty="0"/>
              <a:t>de visão geral </a:t>
            </a:r>
            <a:r>
              <a:rPr lang="pt-BR" sz="2400" dirty="0" smtClean="0"/>
              <a:t>do </a:t>
            </a:r>
            <a:r>
              <a:rPr lang="pt-BR" sz="2400" dirty="0"/>
              <a:t>módulo;</a:t>
            </a:r>
          </a:p>
          <a:p>
            <a:pPr algn="just">
              <a:spcBef>
                <a:spcPts val="0"/>
              </a:spcBef>
            </a:pPr>
            <a:r>
              <a:rPr lang="pt-BR" sz="2400" dirty="0" smtClean="0"/>
              <a:t>Participou da elaboração </a:t>
            </a:r>
            <a:r>
              <a:rPr lang="pt-BR" sz="2400" dirty="0"/>
              <a:t>do template da </a:t>
            </a:r>
            <a:r>
              <a:rPr lang="pt-BR" sz="2400" dirty="0" smtClean="0"/>
              <a:t>apresentação </a:t>
            </a:r>
            <a:r>
              <a:rPr lang="pt-BR" sz="2400" dirty="0"/>
              <a:t>e </a:t>
            </a:r>
            <a:r>
              <a:rPr lang="pt-BR" sz="2400" dirty="0" smtClean="0"/>
              <a:t>foi responsável </a:t>
            </a:r>
            <a:r>
              <a:rPr lang="pt-BR" sz="2400" dirty="0"/>
              <a:t>por este projeto atualizando o redmine e o </a:t>
            </a:r>
            <a:r>
              <a:rPr lang="pt-BR" sz="2400" dirty="0" smtClean="0"/>
              <a:t>kanban</a:t>
            </a:r>
            <a:r>
              <a:rPr lang="pt-BR" sz="2400" dirty="0"/>
              <a:t>;</a:t>
            </a:r>
          </a:p>
          <a:p>
            <a:pPr algn="just"/>
            <a:r>
              <a:rPr lang="pt-BR" sz="2400" dirty="0" smtClean="0"/>
              <a:t>Dificuldades/Sugestões: dificuldades em utilizar a ferramenta  SVN inicialmente e conseguir visualizar o módulo na prática (funcionamento do site).</a:t>
            </a:r>
          </a:p>
        </p:txBody>
      </p:sp>
    </p:spTree>
    <p:extLst>
      <p:ext uri="{BB962C8B-B14F-4D97-AF65-F5344CB8AC3E}">
        <p14:creationId xmlns:p14="http://schemas.microsoft.com/office/powerpoint/2010/main" val="10883448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2061"/>
        <p:cNvGrpSpPr/>
        <p:nvPr/>
      </p:nvGrpSpPr>
      <p:grpSpPr>
        <a:xfrm>
          <a:off x="0" y="0"/>
          <a:ext cx="0" cy="0"/>
          <a:chOff x="0" y="0"/>
          <a:chExt cx="0" cy="0"/>
        </a:xfrm>
      </p:grpSpPr>
      <p:sp>
        <p:nvSpPr>
          <p:cNvPr id="2062" name="Google Shape;2062;p1"/>
          <p:cNvSpPr txBox="1">
            <a:spLocks noGrp="1"/>
          </p:cNvSpPr>
          <p:nvPr>
            <p:ph type="body" idx="10"/>
          </p:nvPr>
        </p:nvSpPr>
        <p:spPr>
          <a:xfrm>
            <a:off x="0" y="123478"/>
            <a:ext cx="9144000" cy="576000"/>
          </a:xfrm>
          <a:prstGeom prst="rect">
            <a:avLst/>
          </a:prstGeom>
          <a:noFill/>
          <a:ln>
            <a:noFill/>
          </a:ln>
        </p:spPr>
        <p:txBody>
          <a:bodyPr spcFirstLastPara="1" vert="horz" wrap="square" lIns="91425" tIns="45700" rIns="91425" bIns="45700" rtlCol="0" anchor="ctr" anchorCtr="0">
            <a:noAutofit/>
          </a:bodyPr>
          <a:lstStyle/>
          <a:p>
            <a:pPr>
              <a:spcBef>
                <a:spcPts val="0"/>
              </a:spcBef>
              <a:buClr>
                <a:srgbClr val="3F3F3F"/>
              </a:buClr>
              <a:buSzPts val="3600"/>
            </a:pPr>
            <a:r>
              <a:rPr lang="pt-BR" dirty="0" smtClean="0"/>
              <a:t>Apresentação dos integrantes</a:t>
            </a:r>
            <a:r>
              <a:rPr lang="pt-BR" dirty="0"/>
              <a:t>	</a:t>
            </a:r>
            <a:endParaRPr dirty="0"/>
          </a:p>
        </p:txBody>
      </p:sp>
      <p:sp>
        <p:nvSpPr>
          <p:cNvPr id="2063" name="Google Shape;2063;p1"/>
          <p:cNvSpPr txBox="1">
            <a:spLocks noGrp="1"/>
          </p:cNvSpPr>
          <p:nvPr>
            <p:ph type="body" idx="11"/>
          </p:nvPr>
        </p:nvSpPr>
        <p:spPr>
          <a:xfrm>
            <a:off x="423300" y="1138498"/>
            <a:ext cx="8297400" cy="3115002"/>
          </a:xfrm>
          <a:prstGeom prst="rect">
            <a:avLst/>
          </a:prstGeom>
          <a:noFill/>
          <a:ln>
            <a:noFill/>
          </a:ln>
        </p:spPr>
        <p:txBody>
          <a:bodyPr spcFirstLastPara="1" vert="horz" wrap="square" lIns="91425" tIns="45700" rIns="91425" bIns="45700" rtlCol="0" anchor="ctr" anchorCtr="0">
            <a:noAutofit/>
          </a:bodyPr>
          <a:lstStyle/>
          <a:p>
            <a:pPr algn="l">
              <a:buClr>
                <a:srgbClr val="3F3F3F"/>
              </a:buClr>
              <a:buSzPts val="2400"/>
            </a:pPr>
            <a:r>
              <a:rPr lang="pt-BR" sz="2400" dirty="0"/>
              <a:t>Nome: Vinícius de Faria Nogueira</a:t>
            </a:r>
            <a:endParaRPr sz="2400" dirty="0"/>
          </a:p>
          <a:p>
            <a:pPr algn="l">
              <a:buClr>
                <a:srgbClr val="3F3F3F"/>
              </a:buClr>
              <a:buSzPts val="2400"/>
            </a:pPr>
            <a:r>
              <a:rPr lang="pt-BR" sz="2400" dirty="0"/>
              <a:t>Papel: Desenvolvedor </a:t>
            </a:r>
            <a:endParaRPr sz="2400" dirty="0"/>
          </a:p>
          <a:p>
            <a:pPr algn="l">
              <a:spcBef>
                <a:spcPts val="0"/>
              </a:spcBef>
              <a:buClr>
                <a:srgbClr val="3F3F3F"/>
              </a:buClr>
              <a:buSzPts val="2400"/>
            </a:pPr>
            <a:r>
              <a:rPr lang="pt-BR" sz="2400" dirty="0"/>
              <a:t>Atividades que executou: Os trabalhos propostos para os desenvolvedores, auxiliando-os ou desenvolvendo-os. </a:t>
            </a:r>
          </a:p>
          <a:p>
            <a:pPr algn="l">
              <a:spcBef>
                <a:spcPts val="0"/>
              </a:spcBef>
              <a:buClr>
                <a:srgbClr val="3F3F3F"/>
              </a:buClr>
              <a:buSzPts val="2400"/>
            </a:pPr>
            <a:r>
              <a:rPr lang="pt-BR" sz="2400" dirty="0" err="1"/>
              <a:t>Ex</a:t>
            </a:r>
            <a:r>
              <a:rPr lang="pt-BR" sz="2400" dirty="0"/>
              <a:t>: Confecção da Logo e Desenvolvimento dos </a:t>
            </a:r>
            <a:r>
              <a:rPr lang="pt-BR" sz="2400" dirty="0" err="1"/>
              <a:t>Templates</a:t>
            </a:r>
            <a:r>
              <a:rPr lang="pt-BR" sz="2400" dirty="0"/>
              <a:t>. </a:t>
            </a:r>
          </a:p>
          <a:p>
            <a:pPr algn="l">
              <a:buClr>
                <a:srgbClr val="3F3F3F"/>
              </a:buClr>
              <a:buSzPts val="2400"/>
            </a:pPr>
            <a:r>
              <a:rPr lang="pt-BR" sz="2400" dirty="0"/>
              <a:t>Dificuldades/Sugestões: Dificuldade no acesso à internet pela falta de conectividade nas aulas e acho que foi só. Creio eu que está tudo andando bem até o momento, nenhuma sugestão.</a:t>
            </a:r>
            <a:endParaRPr sz="2400" dirty="0"/>
          </a:p>
        </p:txBody>
      </p:sp>
    </p:spTree>
    <p:extLst>
      <p:ext uri="{BB962C8B-B14F-4D97-AF65-F5344CB8AC3E}">
        <p14:creationId xmlns:p14="http://schemas.microsoft.com/office/powerpoint/2010/main" val="2613521802"/>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CustomShape 2"/>
          <p:cNvSpPr/>
          <p:nvPr/>
        </p:nvSpPr>
        <p:spPr>
          <a:xfrm>
            <a:off x="468720" y="1059480"/>
            <a:ext cx="8243280" cy="3548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just">
              <a:lnSpc>
                <a:spcPct val="100000"/>
              </a:lnSpc>
              <a:spcBef>
                <a:spcPts val="479"/>
              </a:spcBef>
            </a:pPr>
            <a:r>
              <a:rPr lang="pt-BR" sz="2400" b="0" strike="noStrike" spc="-1" dirty="0">
                <a:solidFill>
                  <a:srgbClr val="404040"/>
                </a:solidFill>
                <a:latin typeface="Arial"/>
                <a:ea typeface="Arial Unicode MS"/>
              </a:rPr>
              <a:t>Nome: Vinícius prado Moreira Silva</a:t>
            </a:r>
            <a:endParaRPr lang="pt-BR" sz="2400" b="0" strike="noStrike" spc="-1" dirty="0">
              <a:latin typeface="Arial"/>
            </a:endParaRPr>
          </a:p>
          <a:p>
            <a:pPr algn="just">
              <a:lnSpc>
                <a:spcPct val="100000"/>
              </a:lnSpc>
              <a:spcBef>
                <a:spcPts val="479"/>
              </a:spcBef>
            </a:pPr>
            <a:r>
              <a:rPr lang="pt-BR" sz="2400" b="0" strike="noStrike" spc="-1" dirty="0">
                <a:solidFill>
                  <a:srgbClr val="404040"/>
                </a:solidFill>
                <a:latin typeface="Arial"/>
                <a:ea typeface="Arial Unicode MS"/>
              </a:rPr>
              <a:t>Papel: </a:t>
            </a:r>
            <a:r>
              <a:rPr lang="pt-BR" sz="2400" b="0" strike="noStrike" spc="-1" dirty="0" smtClean="0">
                <a:solidFill>
                  <a:srgbClr val="404040"/>
                </a:solidFill>
                <a:latin typeface="Arial"/>
                <a:ea typeface="Arial Unicode MS"/>
              </a:rPr>
              <a:t>Desenvolvedor</a:t>
            </a:r>
            <a:endParaRPr lang="pt-BR" sz="2400" b="0" strike="noStrike" spc="-1" dirty="0">
              <a:latin typeface="Arial"/>
            </a:endParaRPr>
          </a:p>
          <a:p>
            <a:pPr algn="just">
              <a:lnSpc>
                <a:spcPct val="100000"/>
              </a:lnSpc>
              <a:spcBef>
                <a:spcPts val="479"/>
              </a:spcBef>
            </a:pPr>
            <a:r>
              <a:rPr lang="pt-BR" sz="2400" b="0" strike="noStrike" spc="-1" dirty="0">
                <a:solidFill>
                  <a:srgbClr val="404040"/>
                </a:solidFill>
                <a:latin typeface="Arial"/>
                <a:ea typeface="Arial Unicode MS"/>
              </a:rPr>
              <a:t>Atividades que executou: desenvolvimento do template do projeto, revisão do documento da visão, documento de requisitos e um dos supervisores do SVN no grupo.</a:t>
            </a:r>
            <a:endParaRPr lang="pt-BR" sz="2400" b="0" strike="noStrike" spc="-1" dirty="0">
              <a:latin typeface="Arial"/>
            </a:endParaRPr>
          </a:p>
          <a:p>
            <a:pPr algn="just">
              <a:lnSpc>
                <a:spcPct val="100000"/>
              </a:lnSpc>
              <a:spcBef>
                <a:spcPts val="479"/>
              </a:spcBef>
            </a:pPr>
            <a:r>
              <a:rPr lang="pt-BR" sz="2400" b="0" strike="noStrike" spc="-1" dirty="0">
                <a:solidFill>
                  <a:srgbClr val="404040"/>
                </a:solidFill>
                <a:latin typeface="Arial"/>
                <a:ea typeface="Arial Unicode MS"/>
              </a:rPr>
              <a:t>Dificuldades: conseguir participar de forma influente no começo do projeto.</a:t>
            </a:r>
            <a:endParaRPr lang="pt-BR" sz="2400" b="0" strike="noStrike" spc="-1" dirty="0">
              <a:latin typeface="Arial"/>
            </a:endParaRPr>
          </a:p>
          <a:p>
            <a:pPr algn="just">
              <a:lnSpc>
                <a:spcPct val="100000"/>
              </a:lnSpc>
              <a:spcBef>
                <a:spcPts val="479"/>
              </a:spcBef>
            </a:pPr>
            <a:r>
              <a:rPr lang="pt-BR" sz="2400" b="0" strike="noStrike" spc="-1" dirty="0">
                <a:solidFill>
                  <a:srgbClr val="404040"/>
                </a:solidFill>
                <a:latin typeface="Arial"/>
                <a:ea typeface="Arial Unicode MS"/>
              </a:rPr>
              <a:t>Sugestões: Tentar um maior diálogo entre todos os módulos.</a:t>
            </a:r>
            <a:endParaRPr lang="pt-BR" sz="2400" b="0" strike="noStrike" spc="-1" dirty="0">
              <a:latin typeface="Arial"/>
            </a:endParaRPr>
          </a:p>
        </p:txBody>
      </p:sp>
      <p:sp>
        <p:nvSpPr>
          <p:cNvPr id="5" name="Espaço Reservado para Texto 1"/>
          <p:cNvSpPr txBox="1">
            <a:spLocks/>
          </p:cNvSpPr>
          <p:nvPr/>
        </p:nvSpPr>
        <p:spPr>
          <a:xfrm>
            <a:off x="1227047" y="236837"/>
            <a:ext cx="6726625" cy="57606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sz="3600" dirty="0">
                <a:solidFill>
                  <a:schemeClr val="tx1">
                    <a:lumMod val="75000"/>
                    <a:lumOff val="25000"/>
                  </a:schemeClr>
                </a:solidFill>
                <a:latin typeface="+mj-lt"/>
                <a:cs typeface="Arial" pitchFamily="34" charset="0"/>
              </a:rPr>
              <a:t>Apresentação dos Integrantes</a:t>
            </a:r>
            <a:r>
              <a:rPr lang="pt-BR" sz="3600" dirty="0" smtClean="0"/>
              <a:t>	</a:t>
            </a:r>
            <a:endParaRPr lang="pt-BR" sz="3600" dirty="0"/>
          </a:p>
        </p:txBody>
      </p:sp>
    </p:spTree>
    <p:extLst>
      <p:ext uri="{BB962C8B-B14F-4D97-AF65-F5344CB8AC3E}">
        <p14:creationId xmlns:p14="http://schemas.microsoft.com/office/powerpoint/2010/main" val="21324934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fontScale="95500"/>
          </a:bodyPr>
          <a:lstStyle/>
          <a:p>
            <a:r>
              <a:rPr lang="pt-BR" sz="3800" dirty="0" smtClean="0"/>
              <a:t>Apresentação dos Integrantes</a:t>
            </a:r>
            <a:r>
              <a:rPr lang="pt-BR" dirty="0"/>
              <a:t>	</a:t>
            </a:r>
          </a:p>
        </p:txBody>
      </p:sp>
      <p:sp>
        <p:nvSpPr>
          <p:cNvPr id="3" name="Espaço Reservado para Texto 2"/>
          <p:cNvSpPr>
            <a:spLocks noGrp="1"/>
          </p:cNvSpPr>
          <p:nvPr>
            <p:ph type="body" sz="quarter" idx="11"/>
          </p:nvPr>
        </p:nvSpPr>
        <p:spPr>
          <a:xfrm>
            <a:off x="801384" y="1818526"/>
            <a:ext cx="7345934" cy="2091364"/>
          </a:xfrm>
        </p:spPr>
        <p:txBody>
          <a:bodyPr>
            <a:noAutofit/>
          </a:bodyPr>
          <a:lstStyle/>
          <a:p>
            <a:pPr algn="just"/>
            <a:r>
              <a:rPr lang="pt-BR" sz="2400" dirty="0"/>
              <a:t>Nome: Anna Julia Moreira </a:t>
            </a:r>
            <a:r>
              <a:rPr lang="pt-BR" sz="2400" dirty="0" smtClean="0"/>
              <a:t>Lopes</a:t>
            </a:r>
          </a:p>
          <a:p>
            <a:pPr algn="just"/>
            <a:r>
              <a:rPr lang="pt-BR" sz="2400" dirty="0" smtClean="0"/>
              <a:t>Papel</a:t>
            </a:r>
            <a:r>
              <a:rPr lang="pt-BR" sz="2400" dirty="0"/>
              <a:t>: </a:t>
            </a:r>
            <a:r>
              <a:rPr lang="pt-BR" sz="2400" dirty="0" smtClean="0"/>
              <a:t>Analista</a:t>
            </a:r>
            <a:endParaRPr lang="pt-BR" sz="2400" dirty="0"/>
          </a:p>
          <a:p>
            <a:pPr algn="just"/>
            <a:r>
              <a:rPr lang="pt-BR" sz="2400" dirty="0"/>
              <a:t>Atividades que executou: Na parte das responsabilidades fiquei responsável por gerenciar a ferramenta KAMBAM. </a:t>
            </a:r>
            <a:r>
              <a:rPr lang="pt-BR" sz="2400" dirty="0" smtClean="0"/>
              <a:t>Em </a:t>
            </a:r>
            <a:r>
              <a:rPr lang="pt-BR" sz="2400" dirty="0"/>
              <a:t>conjunto com as </a:t>
            </a:r>
            <a:r>
              <a:rPr lang="pt-BR" sz="2400" dirty="0" err="1"/>
              <a:t>DBA’s</a:t>
            </a:r>
            <a:r>
              <a:rPr lang="pt-BR" sz="2400" dirty="0"/>
              <a:t> e a analistas do módulo 04, desenvolvermos o </a:t>
            </a:r>
            <a:r>
              <a:rPr lang="pt-BR" sz="2400" dirty="0" smtClean="0"/>
              <a:t>   documento </a:t>
            </a:r>
            <a:r>
              <a:rPr lang="pt-BR" sz="2400" dirty="0"/>
              <a:t>de visão, a identificação dos </a:t>
            </a:r>
            <a:r>
              <a:rPr lang="pt-BR" sz="2400" dirty="0" err="1"/>
              <a:t>stakeholders</a:t>
            </a:r>
            <a:r>
              <a:rPr lang="pt-BR" sz="2400" dirty="0"/>
              <a:t> e documento de especificação dos principais envolvidos para cada </a:t>
            </a:r>
            <a:r>
              <a:rPr lang="pt-BR" sz="2400" dirty="0" smtClean="0"/>
              <a:t>módulo</a:t>
            </a:r>
            <a:r>
              <a:rPr lang="pt-BR" sz="2400" dirty="0"/>
              <a:t>. </a:t>
            </a:r>
            <a:endParaRPr lang="pt-BR" sz="2400" dirty="0" smtClean="0"/>
          </a:p>
          <a:p>
            <a:pPr algn="just"/>
            <a:r>
              <a:rPr lang="pt-BR" sz="2400" dirty="0" smtClean="0"/>
              <a:t>Dificuldades/Sugestões: </a:t>
            </a:r>
            <a:r>
              <a:rPr lang="pt-BR" sz="2400" dirty="0"/>
              <a:t>Melhor comunicação</a:t>
            </a:r>
          </a:p>
        </p:txBody>
      </p:sp>
    </p:spTree>
    <p:extLst>
      <p:ext uri="{BB962C8B-B14F-4D97-AF65-F5344CB8AC3E}">
        <p14:creationId xmlns:p14="http://schemas.microsoft.com/office/powerpoint/2010/main" val="9457908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fontScale="95500"/>
          </a:bodyPr>
          <a:lstStyle/>
          <a:p>
            <a:r>
              <a:rPr lang="pt-BR" dirty="0"/>
              <a:t> </a:t>
            </a:r>
            <a:r>
              <a:rPr lang="pt-BR" dirty="0" smtClean="0"/>
              <a:t>Restrições do Projeto</a:t>
            </a:r>
            <a:endParaRPr lang="pt-BR" dirty="0"/>
          </a:p>
        </p:txBody>
      </p:sp>
      <p:graphicFrame>
        <p:nvGraphicFramePr>
          <p:cNvPr id="4" name="Tabela 3"/>
          <p:cNvGraphicFramePr>
            <a:graphicFrameLocks noGrp="1"/>
          </p:cNvGraphicFramePr>
          <p:nvPr>
            <p:extLst>
              <p:ext uri="{D42A27DB-BD31-4B8C-83A1-F6EECF244321}">
                <p14:modId xmlns:p14="http://schemas.microsoft.com/office/powerpoint/2010/main" val="2429640162"/>
              </p:ext>
            </p:extLst>
          </p:nvPr>
        </p:nvGraphicFramePr>
        <p:xfrm>
          <a:off x="467544" y="763464"/>
          <a:ext cx="8208912" cy="4204664"/>
        </p:xfrm>
        <a:graphic>
          <a:graphicData uri="http://schemas.openxmlformats.org/drawingml/2006/table">
            <a:tbl>
              <a:tblPr>
                <a:tableStyleId>{8A107856-5554-42FB-B03E-39F5DBC370BA}</a:tableStyleId>
              </a:tblPr>
              <a:tblGrid>
                <a:gridCol w="1627630">
                  <a:extLst>
                    <a:ext uri="{9D8B030D-6E8A-4147-A177-3AD203B41FA5}">
                      <a16:colId xmlns="" xmlns:a16="http://schemas.microsoft.com/office/drawing/2014/main" val="20000"/>
                    </a:ext>
                  </a:extLst>
                </a:gridCol>
                <a:gridCol w="6581282">
                  <a:extLst>
                    <a:ext uri="{9D8B030D-6E8A-4147-A177-3AD203B41FA5}">
                      <a16:colId xmlns="" xmlns:a16="http://schemas.microsoft.com/office/drawing/2014/main" val="20001"/>
                    </a:ext>
                  </a:extLst>
                </a:gridCol>
              </a:tblGrid>
              <a:tr h="476687">
                <a:tc>
                  <a:txBody>
                    <a:bodyPr/>
                    <a:lstStyle/>
                    <a:p>
                      <a:pPr marL="457200" lvl="1" indent="0" algn="just">
                        <a:spcAft>
                          <a:spcPts val="0"/>
                        </a:spcAft>
                        <a:buFont typeface="Arial"/>
                        <a:buNone/>
                      </a:pPr>
                      <a:r>
                        <a:rPr lang="pt-BR" sz="1400" kern="1200" baseline="0" dirty="0" smtClean="0"/>
                        <a:t>Orçamento</a:t>
                      </a:r>
                      <a:endParaRPr lang="pt-BR" sz="1400" b="0" kern="1200" baseline="0" dirty="0">
                        <a:solidFill>
                          <a:schemeClr val="tx1">
                            <a:lumMod val="75000"/>
                            <a:lumOff val="25000"/>
                          </a:schemeClr>
                        </a:solidFill>
                        <a:latin typeface="+mn-lt"/>
                        <a:ea typeface="+mn-ea"/>
                        <a:cs typeface="Arial" pitchFamily="34" charset="0"/>
                      </a:endParaRPr>
                    </a:p>
                  </a:txBody>
                  <a:tcPr marL="54670" marR="54670" marT="0" marB="0" anchor="ctr"/>
                </a:tc>
                <a:tc>
                  <a:txBody>
                    <a:bodyPr/>
                    <a:lstStyle/>
                    <a:p>
                      <a:pPr algn="just">
                        <a:spcAft>
                          <a:spcPts val="0"/>
                        </a:spcAft>
                      </a:pPr>
                      <a:r>
                        <a:rPr lang="pt-BR" sz="1400" kern="1200" baseline="0" dirty="0"/>
                        <a:t> </a:t>
                      </a:r>
                    </a:p>
                    <a:p>
                      <a:pPr algn="just">
                        <a:spcAft>
                          <a:spcPts val="0"/>
                        </a:spcAft>
                      </a:pPr>
                      <a:r>
                        <a:rPr lang="en-US" sz="1400" kern="1200" baseline="0" dirty="0"/>
                        <a:t>R$ $$$$$$$</a:t>
                      </a:r>
                      <a:endParaRPr lang="pt-BR" sz="1400" b="0" kern="1200" baseline="0" dirty="0">
                        <a:solidFill>
                          <a:schemeClr val="tx1">
                            <a:lumMod val="75000"/>
                            <a:lumOff val="25000"/>
                          </a:schemeClr>
                        </a:solidFill>
                        <a:latin typeface="+mn-lt"/>
                        <a:ea typeface="+mn-ea"/>
                        <a:cs typeface="Arial" pitchFamily="34" charset="0"/>
                      </a:endParaRPr>
                    </a:p>
                  </a:txBody>
                  <a:tcPr marL="54670" marR="54670" marT="0" marB="0"/>
                </a:tc>
                <a:extLst>
                  <a:ext uri="{0D108BD9-81ED-4DB2-BD59-A6C34878D82A}">
                    <a16:rowId xmlns="" xmlns:a16="http://schemas.microsoft.com/office/drawing/2014/main" val="10000"/>
                  </a:ext>
                </a:extLst>
              </a:tr>
              <a:tr h="623550">
                <a:tc>
                  <a:txBody>
                    <a:bodyPr/>
                    <a:lstStyle/>
                    <a:p>
                      <a:pPr algn="just">
                        <a:spcAft>
                          <a:spcPts val="0"/>
                        </a:spcAft>
                      </a:pPr>
                      <a:r>
                        <a:rPr lang="pt-BR" sz="1400" kern="1200" baseline="0" dirty="0"/>
                        <a:t>Prazo</a:t>
                      </a:r>
                      <a:endParaRPr lang="pt-BR" sz="1400" b="0" kern="1200" baseline="0" dirty="0">
                        <a:solidFill>
                          <a:schemeClr val="tx1">
                            <a:lumMod val="75000"/>
                            <a:lumOff val="25000"/>
                          </a:schemeClr>
                        </a:solidFill>
                        <a:latin typeface="+mn-lt"/>
                        <a:ea typeface="+mn-ea"/>
                        <a:cs typeface="Arial" pitchFamily="34" charset="0"/>
                      </a:endParaRPr>
                    </a:p>
                  </a:txBody>
                  <a:tcPr marL="54670" marR="54670" marT="0" marB="0" anchor="ctr"/>
                </a:tc>
                <a:tc>
                  <a:txBody>
                    <a:bodyPr/>
                    <a:lstStyle/>
                    <a:p>
                      <a:pPr algn="just">
                        <a:spcAft>
                          <a:spcPts val="0"/>
                        </a:spcAft>
                      </a:pPr>
                      <a:endParaRPr lang="pt-BR" sz="1400" kern="1200" baseline="0" dirty="0"/>
                    </a:p>
                    <a:p>
                      <a:pPr algn="just">
                        <a:spcAft>
                          <a:spcPts val="0"/>
                        </a:spcAft>
                        <a:tabLst>
                          <a:tab pos="2081530" algn="l"/>
                        </a:tabLst>
                      </a:pPr>
                      <a:r>
                        <a:rPr lang="pt-BR" sz="1400" kern="1200" baseline="0" dirty="0"/>
                        <a:t>Data: 29 de novembro de 2019	</a:t>
                      </a:r>
                    </a:p>
                    <a:p>
                      <a:pPr algn="just">
                        <a:spcAft>
                          <a:spcPts val="0"/>
                        </a:spcAft>
                      </a:pPr>
                      <a:r>
                        <a:rPr lang="pt-BR" sz="1400" kern="1200" baseline="0" dirty="0"/>
                        <a:t> </a:t>
                      </a:r>
                      <a:endParaRPr lang="pt-BR" sz="1400" b="0" kern="1200" baseline="0" dirty="0">
                        <a:solidFill>
                          <a:schemeClr val="tx1">
                            <a:lumMod val="75000"/>
                            <a:lumOff val="25000"/>
                          </a:schemeClr>
                        </a:solidFill>
                        <a:latin typeface="+mn-lt"/>
                        <a:ea typeface="+mn-ea"/>
                        <a:cs typeface="Arial" pitchFamily="34" charset="0"/>
                      </a:endParaRPr>
                    </a:p>
                  </a:txBody>
                  <a:tcPr marL="54670" marR="54670" marT="0" marB="0"/>
                </a:tc>
                <a:extLst>
                  <a:ext uri="{0D108BD9-81ED-4DB2-BD59-A6C34878D82A}">
                    <a16:rowId xmlns="" xmlns:a16="http://schemas.microsoft.com/office/drawing/2014/main" val="10001"/>
                  </a:ext>
                </a:extLst>
              </a:tr>
              <a:tr h="2021097">
                <a:tc>
                  <a:txBody>
                    <a:bodyPr/>
                    <a:lstStyle/>
                    <a:p>
                      <a:pPr algn="just">
                        <a:spcAft>
                          <a:spcPts val="0"/>
                        </a:spcAft>
                      </a:pPr>
                      <a:r>
                        <a:rPr lang="pt-BR" sz="1400" kern="1200" baseline="0"/>
                        <a:t>Qualidade</a:t>
                      </a:r>
                      <a:endParaRPr lang="pt-BR" sz="1400" b="0" kern="1200" baseline="0">
                        <a:solidFill>
                          <a:schemeClr val="tx1">
                            <a:lumMod val="75000"/>
                            <a:lumOff val="25000"/>
                          </a:schemeClr>
                        </a:solidFill>
                        <a:latin typeface="+mn-lt"/>
                        <a:ea typeface="+mn-ea"/>
                        <a:cs typeface="Arial" pitchFamily="34" charset="0"/>
                      </a:endParaRPr>
                    </a:p>
                  </a:txBody>
                  <a:tcPr marL="54670" marR="54670" marT="0" marB="0" anchor="ctr"/>
                </a:tc>
                <a:tc>
                  <a:txBody>
                    <a:bodyPr/>
                    <a:lstStyle/>
                    <a:p>
                      <a:pPr marL="228600" algn="just">
                        <a:spcAft>
                          <a:spcPts val="0"/>
                        </a:spcAft>
                      </a:pPr>
                      <a:r>
                        <a:rPr lang="pt-BR" sz="1400" kern="1200" baseline="0" dirty="0"/>
                        <a:t> </a:t>
                      </a:r>
                    </a:p>
                    <a:p>
                      <a:pPr marL="342900" lvl="0" indent="-342900" algn="just">
                        <a:spcAft>
                          <a:spcPts val="0"/>
                        </a:spcAft>
                        <a:buFont typeface="Symbol"/>
                        <a:buChar char=""/>
                      </a:pPr>
                      <a:r>
                        <a:rPr lang="pt-BR" sz="1400" kern="1200" baseline="0" dirty="0"/>
                        <a:t>Os módulos devem ser integrados;</a:t>
                      </a:r>
                    </a:p>
                    <a:p>
                      <a:pPr marL="342900" lvl="0" indent="-342900" algn="just">
                        <a:spcAft>
                          <a:spcPts val="0"/>
                        </a:spcAft>
                        <a:buFont typeface="Symbol"/>
                        <a:buChar char=""/>
                      </a:pPr>
                      <a:r>
                        <a:rPr lang="pt-BR" sz="1400" kern="1200" baseline="0" dirty="0"/>
                        <a:t>A interface da rede social deve ser de fácil </a:t>
                      </a:r>
                      <a:r>
                        <a:rPr lang="pt-BR" sz="1400" kern="1200" baseline="0" dirty="0" smtClean="0"/>
                        <a:t>entendimento. </a:t>
                      </a:r>
                      <a:endParaRPr lang="pt-BR" sz="1400" kern="1200" baseline="0" dirty="0"/>
                    </a:p>
                    <a:p>
                      <a:pPr marL="342900" lvl="0" indent="-342900" algn="just">
                        <a:spcAft>
                          <a:spcPts val="0"/>
                        </a:spcAft>
                        <a:buFont typeface="Symbol"/>
                        <a:buChar char=""/>
                      </a:pPr>
                      <a:r>
                        <a:rPr lang="pt-BR" sz="1400" kern="1200" baseline="0" dirty="0"/>
                        <a:t>O sistema deve ser testado;</a:t>
                      </a:r>
                    </a:p>
                    <a:p>
                      <a:pPr marL="342900" lvl="0" indent="-342900" algn="just">
                        <a:spcAft>
                          <a:spcPts val="0"/>
                        </a:spcAft>
                        <a:buFont typeface="Symbol"/>
                        <a:buChar char=""/>
                      </a:pPr>
                      <a:r>
                        <a:rPr lang="pt-BR" sz="1400" kern="1200" baseline="0" dirty="0"/>
                        <a:t>Será produzido um manual de usuário, de implantação e portal de documentações.</a:t>
                      </a:r>
                    </a:p>
                    <a:p>
                      <a:pPr marL="342900" lvl="0" indent="-342900" algn="just">
                        <a:spcAft>
                          <a:spcPts val="0"/>
                        </a:spcAft>
                        <a:buFont typeface="Symbol"/>
                        <a:buChar char=""/>
                      </a:pPr>
                      <a:r>
                        <a:rPr lang="pt-BR" sz="1400" kern="1200" baseline="0" dirty="0"/>
                        <a:t>Utilização de ferramentas para gestão de projeto: </a:t>
                      </a:r>
                      <a:r>
                        <a:rPr lang="pt-BR" sz="1400" kern="1200" baseline="0" dirty="0" err="1"/>
                        <a:t>Redmine</a:t>
                      </a:r>
                      <a:r>
                        <a:rPr lang="pt-BR" sz="1400" kern="1200" baseline="0" dirty="0"/>
                        <a:t>, </a:t>
                      </a:r>
                      <a:r>
                        <a:rPr lang="pt-BR" sz="1400" kern="1200" baseline="0" dirty="0" err="1"/>
                        <a:t>Kanbanize</a:t>
                      </a:r>
                      <a:r>
                        <a:rPr lang="pt-BR" sz="1400" kern="1200" baseline="0" dirty="0"/>
                        <a:t> e </a:t>
                      </a:r>
                      <a:r>
                        <a:rPr lang="pt-BR" sz="1400" kern="1200" baseline="0" dirty="0" err="1"/>
                        <a:t>Subversion</a:t>
                      </a:r>
                      <a:r>
                        <a:rPr lang="pt-BR" sz="1400" kern="1200" baseline="0" dirty="0"/>
                        <a:t> (</a:t>
                      </a:r>
                      <a:r>
                        <a:rPr lang="pt-BR" sz="1400" kern="1200" baseline="0" dirty="0" err="1"/>
                        <a:t>Tortoise</a:t>
                      </a:r>
                      <a:r>
                        <a:rPr lang="pt-BR" sz="1400" kern="1200" baseline="0" dirty="0"/>
                        <a:t> SVN).</a:t>
                      </a:r>
                    </a:p>
                    <a:p>
                      <a:pPr marL="457200" algn="just">
                        <a:spcAft>
                          <a:spcPts val="0"/>
                        </a:spcAft>
                      </a:pPr>
                      <a:r>
                        <a:rPr lang="pt-BR" sz="1400" kern="1200" baseline="0" dirty="0"/>
                        <a:t> </a:t>
                      </a:r>
                      <a:endParaRPr lang="pt-BR" sz="1400" b="0" kern="1200" baseline="0" dirty="0">
                        <a:solidFill>
                          <a:schemeClr val="tx1">
                            <a:lumMod val="75000"/>
                            <a:lumOff val="25000"/>
                          </a:schemeClr>
                        </a:solidFill>
                        <a:latin typeface="+mn-lt"/>
                        <a:ea typeface="+mn-ea"/>
                        <a:cs typeface="Arial" pitchFamily="34" charset="0"/>
                      </a:endParaRPr>
                    </a:p>
                  </a:txBody>
                  <a:tcPr marL="54670" marR="54670" marT="0" marB="0"/>
                </a:tc>
                <a:extLst>
                  <a:ext uri="{0D108BD9-81ED-4DB2-BD59-A6C34878D82A}">
                    <a16:rowId xmlns="" xmlns:a16="http://schemas.microsoft.com/office/drawing/2014/main" val="10002"/>
                  </a:ext>
                </a:extLst>
              </a:tr>
              <a:tr h="895609">
                <a:tc>
                  <a:txBody>
                    <a:bodyPr/>
                    <a:lstStyle/>
                    <a:p>
                      <a:pPr algn="just">
                        <a:spcAft>
                          <a:spcPts val="0"/>
                        </a:spcAft>
                      </a:pPr>
                      <a:r>
                        <a:rPr lang="pt-BR" sz="1400" kern="1200" baseline="0" dirty="0"/>
                        <a:t>Outras</a:t>
                      </a:r>
                      <a:endParaRPr lang="pt-BR" sz="1400" b="0" kern="1200" baseline="0" dirty="0">
                        <a:solidFill>
                          <a:schemeClr val="tx1">
                            <a:lumMod val="75000"/>
                            <a:lumOff val="25000"/>
                          </a:schemeClr>
                        </a:solidFill>
                        <a:latin typeface="+mn-lt"/>
                        <a:ea typeface="+mn-ea"/>
                        <a:cs typeface="Arial" pitchFamily="34" charset="0"/>
                      </a:endParaRPr>
                    </a:p>
                  </a:txBody>
                  <a:tcPr marL="54670" marR="54670" marT="0" marB="0" anchor="ctr"/>
                </a:tc>
                <a:tc>
                  <a:txBody>
                    <a:bodyPr/>
                    <a:lstStyle/>
                    <a:p>
                      <a:pPr marR="21590" algn="just">
                        <a:spcAft>
                          <a:spcPts val="0"/>
                        </a:spcAft>
                      </a:pPr>
                      <a:r>
                        <a:rPr lang="pt-BR" sz="1400" kern="1200" baseline="0" dirty="0"/>
                        <a:t> </a:t>
                      </a:r>
                    </a:p>
                    <a:p>
                      <a:pPr marR="21590" algn="just">
                        <a:spcAft>
                          <a:spcPts val="0"/>
                        </a:spcAft>
                      </a:pPr>
                      <a:r>
                        <a:rPr lang="pt-BR" sz="1400" kern="1200" baseline="0" dirty="0"/>
                        <a:t>O projeto será desenvolvido na linguagem PHP e no banco de dados MySQL.</a:t>
                      </a:r>
                    </a:p>
                    <a:p>
                      <a:pPr marR="21590" algn="just">
                        <a:spcAft>
                          <a:spcPts val="0"/>
                        </a:spcAft>
                      </a:pPr>
                      <a:r>
                        <a:rPr lang="pt-BR" sz="1400" kern="1200" baseline="0" dirty="0"/>
                        <a:t>Cada aluno trabalha, em média, dez horas semanais, já que não está sendo desenvolvido em tempo integral.</a:t>
                      </a:r>
                    </a:p>
                    <a:p>
                      <a:pPr marR="21590" algn="just">
                        <a:spcAft>
                          <a:spcPts val="0"/>
                        </a:spcAft>
                      </a:pPr>
                      <a:r>
                        <a:rPr lang="pt-BR" sz="1400" kern="1200" baseline="0" dirty="0"/>
                        <a:t> </a:t>
                      </a:r>
                      <a:endParaRPr lang="pt-BR" sz="1400" b="0" kern="1200" baseline="0" dirty="0">
                        <a:solidFill>
                          <a:schemeClr val="tx1">
                            <a:lumMod val="75000"/>
                            <a:lumOff val="25000"/>
                          </a:schemeClr>
                        </a:solidFill>
                        <a:latin typeface="+mn-lt"/>
                        <a:ea typeface="+mn-ea"/>
                        <a:cs typeface="Arial" pitchFamily="34" charset="0"/>
                      </a:endParaRPr>
                    </a:p>
                  </a:txBody>
                  <a:tcPr marL="54670" marR="54670" marT="0" marB="0"/>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356682009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fontScale="95500"/>
          </a:bodyPr>
          <a:lstStyle/>
          <a:p>
            <a:r>
              <a:rPr lang="pt-BR" dirty="0" smtClean="0"/>
              <a:t>Apresentação dos Integrantes</a:t>
            </a:r>
            <a:r>
              <a:rPr lang="pt-BR" dirty="0"/>
              <a:t>	</a:t>
            </a:r>
          </a:p>
        </p:txBody>
      </p:sp>
      <p:sp>
        <p:nvSpPr>
          <p:cNvPr id="3" name="Espaço Reservado para Texto 2"/>
          <p:cNvSpPr>
            <a:spLocks noGrp="1"/>
          </p:cNvSpPr>
          <p:nvPr>
            <p:ph type="body" sz="quarter" idx="11"/>
          </p:nvPr>
        </p:nvSpPr>
        <p:spPr>
          <a:xfrm>
            <a:off x="750014" y="1294543"/>
            <a:ext cx="7484724" cy="2835668"/>
          </a:xfrm>
        </p:spPr>
        <p:txBody>
          <a:bodyPr>
            <a:noAutofit/>
          </a:bodyPr>
          <a:lstStyle/>
          <a:p>
            <a:pPr algn="just"/>
            <a:r>
              <a:rPr lang="pt-BR" sz="2400" dirty="0"/>
              <a:t>Nome: Julia Rizzo </a:t>
            </a:r>
            <a:r>
              <a:rPr lang="pt-BR" sz="2400" dirty="0" err="1"/>
              <a:t>Araujo</a:t>
            </a:r>
            <a:r>
              <a:rPr lang="pt-BR" sz="2400" dirty="0"/>
              <a:t> Pereira</a:t>
            </a:r>
          </a:p>
          <a:p>
            <a:pPr algn="just"/>
            <a:r>
              <a:rPr lang="pt-BR" sz="2400" dirty="0"/>
              <a:t>Papel: Analista </a:t>
            </a:r>
          </a:p>
          <a:p>
            <a:pPr algn="just">
              <a:spcBef>
                <a:spcPts val="0"/>
              </a:spcBef>
            </a:pPr>
            <a:endParaRPr lang="pt-BR" sz="2400" dirty="0"/>
          </a:p>
          <a:p>
            <a:pPr algn="just">
              <a:spcBef>
                <a:spcPts val="0"/>
              </a:spcBef>
            </a:pPr>
            <a:r>
              <a:rPr lang="pt-BR" sz="2400" dirty="0"/>
              <a:t>Atividades que executou: Levantamento de macro requisitos.</a:t>
            </a:r>
          </a:p>
          <a:p>
            <a:pPr algn="just">
              <a:spcBef>
                <a:spcPts val="0"/>
              </a:spcBef>
            </a:pPr>
            <a:r>
              <a:rPr lang="pt-BR" sz="2400" dirty="0"/>
              <a:t>Termo de abertura do projeto.</a:t>
            </a:r>
          </a:p>
          <a:p>
            <a:pPr algn="just">
              <a:spcBef>
                <a:spcPts val="0"/>
              </a:spcBef>
            </a:pPr>
            <a:r>
              <a:rPr lang="pt-BR" sz="2400" dirty="0"/>
              <a:t>Correção do documento de visão do projeto</a:t>
            </a:r>
          </a:p>
          <a:p>
            <a:pPr algn="just">
              <a:spcBef>
                <a:spcPts val="0"/>
              </a:spcBef>
            </a:pPr>
            <a:r>
              <a:rPr lang="pt-BR" sz="2400" dirty="0"/>
              <a:t>Documento de levantamento de requisitos.</a:t>
            </a:r>
          </a:p>
          <a:p>
            <a:pPr algn="just"/>
            <a:r>
              <a:rPr lang="pt-BR" sz="2400" dirty="0"/>
              <a:t>Dificuldades/Sugestões: Melhorar a comunicação.</a:t>
            </a:r>
          </a:p>
        </p:txBody>
      </p:sp>
    </p:spTree>
    <p:extLst>
      <p:ext uri="{BB962C8B-B14F-4D97-AF65-F5344CB8AC3E}">
        <p14:creationId xmlns:p14="http://schemas.microsoft.com/office/powerpoint/2010/main" val="330948492"/>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a:xfrm>
            <a:off x="633772" y="0"/>
            <a:ext cx="8152944" cy="832758"/>
          </a:xfrm>
        </p:spPr>
        <p:txBody>
          <a:bodyPr>
            <a:normAutofit fontScale="95500"/>
          </a:bodyPr>
          <a:lstStyle/>
          <a:p>
            <a:r>
              <a:rPr lang="pt-BR" sz="3800" dirty="0"/>
              <a:t>Apresentação dos Integrantes</a:t>
            </a:r>
            <a:r>
              <a:rPr lang="pt-BR" dirty="0"/>
              <a:t>		</a:t>
            </a:r>
          </a:p>
        </p:txBody>
      </p:sp>
      <p:sp>
        <p:nvSpPr>
          <p:cNvPr id="3" name="Espaço Reservado para Texto 2"/>
          <p:cNvSpPr>
            <a:spLocks noGrp="1"/>
          </p:cNvSpPr>
          <p:nvPr>
            <p:ph type="body" sz="quarter" idx="11"/>
          </p:nvPr>
        </p:nvSpPr>
        <p:spPr>
          <a:xfrm>
            <a:off x="633772" y="1633591"/>
            <a:ext cx="7919864" cy="2296944"/>
          </a:xfrm>
        </p:spPr>
        <p:txBody>
          <a:bodyPr>
            <a:noAutofit/>
          </a:bodyPr>
          <a:lstStyle/>
          <a:p>
            <a:pPr algn="just"/>
            <a:r>
              <a:rPr lang="pt-BR" altLang="ko-KR" sz="2400" dirty="0">
                <a:latin typeface="+mj-lt"/>
              </a:rPr>
              <a:t>Nome: Beatriz Molina</a:t>
            </a:r>
            <a:endParaRPr lang="ko-KR" altLang="pt-BR" sz="2400" dirty="0">
              <a:latin typeface="+mj-lt"/>
            </a:endParaRPr>
          </a:p>
          <a:p>
            <a:pPr algn="just"/>
            <a:r>
              <a:rPr lang="pt-BR" altLang="ko-KR" sz="2400" dirty="0">
                <a:latin typeface="+mj-lt"/>
              </a:rPr>
              <a:t>Papel: </a:t>
            </a:r>
            <a:r>
              <a:rPr lang="pt-BR" altLang="ko-KR" sz="2400" dirty="0" smtClean="0">
                <a:latin typeface="+mj-lt"/>
              </a:rPr>
              <a:t>DBA</a:t>
            </a:r>
            <a:endParaRPr lang="ko-KR" altLang="pt-BR" sz="2400" dirty="0">
              <a:latin typeface="+mj-lt"/>
            </a:endParaRPr>
          </a:p>
          <a:p>
            <a:pPr algn="just">
              <a:spcBef>
                <a:spcPts val="0"/>
              </a:spcBef>
            </a:pPr>
            <a:endParaRPr lang="pt-BR" altLang="ko-KR" sz="2400" dirty="0" smtClean="0"/>
          </a:p>
          <a:p>
            <a:pPr algn="just">
              <a:spcBef>
                <a:spcPts val="0"/>
              </a:spcBef>
            </a:pPr>
            <a:r>
              <a:rPr lang="pt-BR" altLang="ko-KR" sz="2400" dirty="0" smtClean="0">
                <a:latin typeface="+mj-lt"/>
              </a:rPr>
              <a:t>Atividades </a:t>
            </a:r>
            <a:r>
              <a:rPr lang="pt-BR" altLang="ko-KR" sz="2400" dirty="0">
                <a:latin typeface="+mj-lt"/>
              </a:rPr>
              <a:t>que executou: Documento de visão, </a:t>
            </a:r>
            <a:endParaRPr lang="ko-KR" altLang="pt-BR" sz="2400" dirty="0">
              <a:latin typeface="+mj-lt"/>
            </a:endParaRPr>
          </a:p>
          <a:p>
            <a:pPr algn="just">
              <a:spcBef>
                <a:spcPts val="0"/>
              </a:spcBef>
            </a:pPr>
            <a:r>
              <a:rPr lang="pt-BR" altLang="ko-KR" sz="2400" dirty="0">
                <a:latin typeface="+mj-lt"/>
              </a:rPr>
              <a:t>Levantamento de Requisitos, Atualização do </a:t>
            </a:r>
            <a:r>
              <a:rPr lang="pt-BR" altLang="ko-KR" sz="2400" dirty="0" smtClean="0">
                <a:latin typeface="+mj-lt"/>
              </a:rPr>
              <a:t>Redmine.</a:t>
            </a:r>
            <a:endParaRPr lang="ko-KR" altLang="pt-BR" sz="2400" dirty="0">
              <a:latin typeface="+mj-lt"/>
            </a:endParaRPr>
          </a:p>
          <a:p>
            <a:pPr algn="just"/>
            <a:r>
              <a:rPr lang="pt-BR" altLang="ko-KR" sz="2400" dirty="0">
                <a:latin typeface="+mj-lt"/>
              </a:rPr>
              <a:t>Dificuldades/Sugestões: Tive dificuldade na visualização do fluxo do sistema e no levantamento de requisitos, por isso mesmo, sugiro buscar sempre visualizar o funcionamento das telas para maior facilidade em pensar no </a:t>
            </a:r>
            <a:r>
              <a:rPr lang="pt-BR" altLang="ko-KR" sz="2400" dirty="0" err="1">
                <a:latin typeface="+mj-lt"/>
              </a:rPr>
              <a:t>backend</a:t>
            </a:r>
            <a:r>
              <a:rPr lang="pt-BR" altLang="ko-KR" sz="2400" dirty="0">
                <a:latin typeface="+mj-lt"/>
              </a:rPr>
              <a:t>.</a:t>
            </a:r>
            <a:endParaRPr lang="ko-KR" altLang="pt-BR" sz="2400" dirty="0">
              <a:latin typeface="+mj-lt"/>
            </a:endParaRPr>
          </a:p>
        </p:txBody>
      </p:sp>
    </p:spTree>
    <p:extLst>
      <p:ext uri="{BB962C8B-B14F-4D97-AF65-F5344CB8AC3E}">
        <p14:creationId xmlns:p14="http://schemas.microsoft.com/office/powerpoint/2010/main" val="41222898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fontScale="95500"/>
          </a:bodyPr>
          <a:lstStyle/>
          <a:p>
            <a:r>
              <a:rPr lang="pt-BR" sz="3800" dirty="0" smtClean="0"/>
              <a:t>Apresentação dos Integrantes</a:t>
            </a:r>
            <a:r>
              <a:rPr lang="pt-BR" dirty="0"/>
              <a:t>	</a:t>
            </a:r>
          </a:p>
        </p:txBody>
      </p:sp>
      <p:sp>
        <p:nvSpPr>
          <p:cNvPr id="3" name="Espaço Reservado para Texto 2"/>
          <p:cNvSpPr>
            <a:spLocks noGrp="1"/>
          </p:cNvSpPr>
          <p:nvPr>
            <p:ph type="body" sz="quarter" idx="11"/>
          </p:nvPr>
        </p:nvSpPr>
        <p:spPr>
          <a:xfrm>
            <a:off x="590853" y="1263721"/>
            <a:ext cx="7962294" cy="3184988"/>
          </a:xfrm>
        </p:spPr>
        <p:txBody>
          <a:bodyPr>
            <a:noAutofit/>
          </a:bodyPr>
          <a:lstStyle/>
          <a:p>
            <a:pPr algn="l"/>
            <a:r>
              <a:rPr lang="pt-BR" sz="2400" dirty="0"/>
              <a:t>Nome: Vitória Luciano Silvestre </a:t>
            </a:r>
          </a:p>
          <a:p>
            <a:pPr algn="l"/>
            <a:r>
              <a:rPr lang="pt-BR" sz="2400" dirty="0"/>
              <a:t>Papel: DBA</a:t>
            </a:r>
          </a:p>
          <a:p>
            <a:pPr algn="l"/>
            <a:r>
              <a:rPr lang="pt-BR" sz="2400" dirty="0"/>
              <a:t>Atividades que executou: Criação e desenvolvimento do documento de visão e do  documento de levantamento de requisitos.</a:t>
            </a:r>
          </a:p>
          <a:p>
            <a:pPr algn="l"/>
            <a:r>
              <a:rPr lang="pt-BR" sz="2400" dirty="0"/>
              <a:t>Dificuldades/Sugestões: Uma das dificuldades encontradas foi conciliar as ideias de todos do grupo e chegar em uma só </a:t>
            </a:r>
            <a:r>
              <a:rPr lang="pt-BR" sz="2400" dirty="0" smtClean="0"/>
              <a:t>concepção</a:t>
            </a:r>
            <a:r>
              <a:rPr lang="pt-BR" sz="2400" dirty="0"/>
              <a:t>. Além disso fazer o documento de levantamento de requisitos exigiu bastante , porque trata-se de um módulo </a:t>
            </a:r>
            <a:r>
              <a:rPr lang="pt-BR" sz="2400" dirty="0" smtClean="0"/>
              <a:t>detalhista</a:t>
            </a:r>
            <a:r>
              <a:rPr lang="pt-BR" sz="2400" dirty="0"/>
              <a:t>.</a:t>
            </a:r>
          </a:p>
          <a:p>
            <a:pPr algn="l"/>
            <a:r>
              <a:rPr lang="pt-BR" sz="2400" dirty="0" smtClean="0"/>
              <a:t>Sugestões</a:t>
            </a:r>
            <a:r>
              <a:rPr lang="pt-BR" sz="2400" dirty="0"/>
              <a:t>: Melhor comunicação</a:t>
            </a:r>
          </a:p>
        </p:txBody>
      </p:sp>
    </p:spTree>
    <p:extLst>
      <p:ext uri="{BB962C8B-B14F-4D97-AF65-F5344CB8AC3E}">
        <p14:creationId xmlns:p14="http://schemas.microsoft.com/office/powerpoint/2010/main" val="2908256359"/>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fontScale="95500"/>
          </a:bodyPr>
          <a:lstStyle/>
          <a:p>
            <a:r>
              <a:rPr lang="pt-BR" dirty="0"/>
              <a:t>N</a:t>
            </a:r>
            <a:r>
              <a:rPr lang="pt-BR" dirty="0" smtClean="0"/>
              <a:t>ota</a:t>
            </a:r>
            <a:r>
              <a:rPr lang="pt-BR" dirty="0"/>
              <a:t>	</a:t>
            </a:r>
            <a:r>
              <a:rPr lang="pt-BR" dirty="0" smtClean="0"/>
              <a:t>s</a:t>
            </a:r>
            <a:endParaRPr lang="pt-BR" dirty="0"/>
          </a:p>
        </p:txBody>
      </p:sp>
      <p:graphicFrame>
        <p:nvGraphicFramePr>
          <p:cNvPr id="4" name="Tabela 3"/>
          <p:cNvGraphicFramePr>
            <a:graphicFrameLocks noGrp="1"/>
          </p:cNvGraphicFramePr>
          <p:nvPr>
            <p:extLst/>
          </p:nvPr>
        </p:nvGraphicFramePr>
        <p:xfrm>
          <a:off x="1475656" y="1059582"/>
          <a:ext cx="5976664" cy="2816312"/>
        </p:xfrm>
        <a:graphic>
          <a:graphicData uri="http://schemas.openxmlformats.org/drawingml/2006/table">
            <a:tbl>
              <a:tblPr firstRow="1" bandRow="1">
                <a:tableStyleId>{72833802-FEF1-4C79-8D5D-14CF1EAF98D9}</a:tableStyleId>
              </a:tblPr>
              <a:tblGrid>
                <a:gridCol w="2988332"/>
                <a:gridCol w="2988332"/>
              </a:tblGrid>
              <a:tr h="352039">
                <a:tc>
                  <a:txBody>
                    <a:bodyPr/>
                    <a:lstStyle/>
                    <a:p>
                      <a:pPr algn="ctr"/>
                      <a:r>
                        <a:rPr lang="pt-BR" sz="1600" dirty="0" smtClean="0"/>
                        <a:t>Nomes</a:t>
                      </a:r>
                      <a:endParaRPr lang="pt-BR" sz="1600" dirty="0"/>
                    </a:p>
                  </a:txBody>
                  <a:tcPr/>
                </a:tc>
                <a:tc>
                  <a:txBody>
                    <a:bodyPr/>
                    <a:lstStyle/>
                    <a:p>
                      <a:pPr algn="ctr"/>
                      <a:r>
                        <a:rPr lang="pt-BR" sz="1600" dirty="0" smtClean="0"/>
                        <a:t> Notas</a:t>
                      </a:r>
                      <a:endParaRPr lang="pt-BR" sz="1600" dirty="0"/>
                    </a:p>
                  </a:txBody>
                  <a:tcPr/>
                </a:tc>
              </a:tr>
              <a:tr h="352039">
                <a:tc>
                  <a:txBody>
                    <a:bodyPr/>
                    <a:lstStyle/>
                    <a:p>
                      <a:pPr algn="ctr" fontAlgn="b"/>
                      <a:r>
                        <a:rPr lang="pt-BR" sz="1600" u="none" strike="noStrike" dirty="0" smtClean="0">
                          <a:effectLst/>
                        </a:rPr>
                        <a:t>Anna Julia</a:t>
                      </a:r>
                      <a:endParaRPr lang="pt-BR" sz="1600" b="0" i="0" u="none" strike="noStrike" dirty="0">
                        <a:solidFill>
                          <a:srgbClr val="000000"/>
                        </a:solidFill>
                        <a:effectLst/>
                        <a:latin typeface="+mj-lt"/>
                      </a:endParaRPr>
                    </a:p>
                  </a:txBody>
                  <a:tcPr marL="9525" marR="9525" marT="9525" marB="0" anchor="b"/>
                </a:tc>
                <a:tc>
                  <a:txBody>
                    <a:bodyPr/>
                    <a:lstStyle/>
                    <a:p>
                      <a:pPr algn="ctr"/>
                      <a:r>
                        <a:rPr lang="pt-BR" sz="1600" dirty="0" smtClean="0"/>
                        <a:t>7.5</a:t>
                      </a:r>
                      <a:endParaRPr lang="pt-BR" sz="1600" dirty="0">
                        <a:latin typeface="+mj-lt"/>
                      </a:endParaRPr>
                    </a:p>
                  </a:txBody>
                  <a:tcPr/>
                </a:tc>
              </a:tr>
              <a:tr h="352039">
                <a:tc>
                  <a:txBody>
                    <a:bodyPr/>
                    <a:lstStyle/>
                    <a:p>
                      <a:pPr marL="0" algn="ctr" defTabSz="914400" rtl="0" eaLnBrk="1" fontAlgn="b" latinLnBrk="1" hangingPunct="1"/>
                      <a:r>
                        <a:rPr lang="pt-BR" sz="1600" u="none" strike="noStrike" kern="1200" dirty="0">
                          <a:effectLst/>
                        </a:rPr>
                        <a:t>Beatriz Molina</a:t>
                      </a:r>
                      <a:endParaRPr lang="pt-BR" sz="1600" b="0" i="0" u="none" strike="noStrike" kern="1200" dirty="0">
                        <a:solidFill>
                          <a:srgbClr val="000000"/>
                        </a:solidFill>
                        <a:effectLst/>
                        <a:latin typeface="+mj-lt"/>
                        <a:ea typeface="+mn-ea"/>
                        <a:cs typeface="+mn-cs"/>
                      </a:endParaRPr>
                    </a:p>
                  </a:txBody>
                  <a:tcPr marL="9525" marR="9525" marT="9525" marB="0" anchor="b"/>
                </a:tc>
                <a:tc>
                  <a:txBody>
                    <a:bodyPr/>
                    <a:lstStyle/>
                    <a:p>
                      <a:pPr algn="ctr"/>
                      <a:r>
                        <a:rPr lang="pt-BR" sz="1600" dirty="0" smtClean="0"/>
                        <a:t>10</a:t>
                      </a:r>
                      <a:endParaRPr lang="pt-BR" sz="1600" dirty="0">
                        <a:latin typeface="+mj-lt"/>
                      </a:endParaRPr>
                    </a:p>
                  </a:txBody>
                  <a:tcPr/>
                </a:tc>
              </a:tr>
              <a:tr h="352039">
                <a:tc>
                  <a:txBody>
                    <a:bodyPr/>
                    <a:lstStyle/>
                    <a:p>
                      <a:pPr marL="0" algn="ctr" defTabSz="914400" rtl="0" eaLnBrk="1" fontAlgn="b" latinLnBrk="1" hangingPunct="1"/>
                      <a:r>
                        <a:rPr lang="pt-BR" sz="1600" u="none" strike="noStrike" kern="1200" dirty="0">
                          <a:effectLst/>
                        </a:rPr>
                        <a:t>Julia </a:t>
                      </a:r>
                      <a:endParaRPr lang="pt-BR" sz="1600" b="0" i="0" u="none" strike="noStrike" kern="1200" dirty="0">
                        <a:solidFill>
                          <a:srgbClr val="000000"/>
                        </a:solidFill>
                        <a:effectLst/>
                        <a:latin typeface="+mj-lt"/>
                        <a:ea typeface="+mn-ea"/>
                        <a:cs typeface="+mn-cs"/>
                      </a:endParaRPr>
                    </a:p>
                  </a:txBody>
                  <a:tcPr marL="9525" marR="9525" marT="9525" marB="0" anchor="b"/>
                </a:tc>
                <a:tc>
                  <a:txBody>
                    <a:bodyPr/>
                    <a:lstStyle/>
                    <a:p>
                      <a:pPr algn="ctr"/>
                      <a:r>
                        <a:rPr lang="pt-BR" sz="1600" dirty="0" smtClean="0"/>
                        <a:t>10</a:t>
                      </a:r>
                      <a:endParaRPr lang="pt-BR" sz="1600" dirty="0">
                        <a:latin typeface="+mj-lt"/>
                      </a:endParaRPr>
                    </a:p>
                  </a:txBody>
                  <a:tcPr/>
                </a:tc>
              </a:tr>
              <a:tr h="352039">
                <a:tc>
                  <a:txBody>
                    <a:bodyPr/>
                    <a:lstStyle/>
                    <a:p>
                      <a:pPr marL="0" algn="ctr" defTabSz="914400" rtl="0" eaLnBrk="1" fontAlgn="b" latinLnBrk="1" hangingPunct="1"/>
                      <a:r>
                        <a:rPr lang="pt-BR" sz="1600" u="none" strike="noStrike" kern="1200" dirty="0">
                          <a:effectLst/>
                        </a:rPr>
                        <a:t>Vinicius Faria</a:t>
                      </a:r>
                      <a:endParaRPr lang="pt-BR" sz="1600" b="0" i="0" u="none" strike="noStrike" kern="1200" dirty="0">
                        <a:solidFill>
                          <a:srgbClr val="000000"/>
                        </a:solidFill>
                        <a:effectLst/>
                        <a:latin typeface="+mj-lt"/>
                        <a:ea typeface="+mn-ea"/>
                        <a:cs typeface="+mn-cs"/>
                      </a:endParaRPr>
                    </a:p>
                  </a:txBody>
                  <a:tcPr marL="9525" marR="9525" marT="9525" marB="0" anchor="b"/>
                </a:tc>
                <a:tc>
                  <a:txBody>
                    <a:bodyPr/>
                    <a:lstStyle/>
                    <a:p>
                      <a:pPr algn="ctr"/>
                      <a:r>
                        <a:rPr lang="pt-BR" sz="1600" dirty="0" smtClean="0"/>
                        <a:t>8.5</a:t>
                      </a:r>
                      <a:endParaRPr lang="pt-BR" sz="1600" dirty="0">
                        <a:latin typeface="+mj-lt"/>
                      </a:endParaRPr>
                    </a:p>
                  </a:txBody>
                  <a:tcPr/>
                </a:tc>
              </a:tr>
              <a:tr h="352039">
                <a:tc>
                  <a:txBody>
                    <a:bodyPr/>
                    <a:lstStyle/>
                    <a:p>
                      <a:pPr marL="0" algn="ctr" defTabSz="914400" rtl="0" eaLnBrk="1" fontAlgn="b" latinLnBrk="1" hangingPunct="1"/>
                      <a:r>
                        <a:rPr lang="pt-BR" sz="1600" u="none" strike="noStrike" kern="1200" dirty="0">
                          <a:effectLst/>
                        </a:rPr>
                        <a:t>Vinicius </a:t>
                      </a:r>
                      <a:r>
                        <a:rPr lang="pt-BR" sz="1600" u="none" strike="noStrike" kern="1200" dirty="0" smtClean="0">
                          <a:effectLst/>
                        </a:rPr>
                        <a:t>Prado</a:t>
                      </a:r>
                      <a:endParaRPr lang="pt-BR" sz="1600" b="0" i="0" u="none" strike="noStrike" kern="1200" dirty="0">
                        <a:solidFill>
                          <a:srgbClr val="000000"/>
                        </a:solidFill>
                        <a:effectLst/>
                        <a:latin typeface="+mj-lt"/>
                        <a:ea typeface="+mn-ea"/>
                        <a:cs typeface="+mn-cs"/>
                      </a:endParaRPr>
                    </a:p>
                  </a:txBody>
                  <a:tcPr marL="9525" marR="9525" marT="9525" marB="0" anchor="b"/>
                </a:tc>
                <a:tc>
                  <a:txBody>
                    <a:bodyPr/>
                    <a:lstStyle/>
                    <a:p>
                      <a:pPr algn="ctr"/>
                      <a:r>
                        <a:rPr lang="pt-BR" sz="1600" dirty="0" smtClean="0"/>
                        <a:t>10</a:t>
                      </a:r>
                      <a:endParaRPr lang="pt-BR" sz="1600" dirty="0">
                        <a:latin typeface="+mj-lt"/>
                      </a:endParaRPr>
                    </a:p>
                  </a:txBody>
                  <a:tcPr/>
                </a:tc>
              </a:tr>
              <a:tr h="352039">
                <a:tc>
                  <a:txBody>
                    <a:bodyPr/>
                    <a:lstStyle/>
                    <a:p>
                      <a:pPr marL="0" algn="ctr" defTabSz="914400" rtl="0" eaLnBrk="1" fontAlgn="b" latinLnBrk="1" hangingPunct="1"/>
                      <a:r>
                        <a:rPr lang="pt-BR" sz="1600" u="none" strike="noStrike" kern="1200" dirty="0" smtClean="0">
                          <a:effectLst/>
                        </a:rPr>
                        <a:t>Raquel</a:t>
                      </a:r>
                      <a:endParaRPr lang="pt-BR" sz="1600" b="0" i="0" u="none" strike="noStrike" kern="1200" dirty="0">
                        <a:solidFill>
                          <a:srgbClr val="000000"/>
                        </a:solidFill>
                        <a:effectLst/>
                        <a:latin typeface="+mj-lt"/>
                        <a:ea typeface="+mn-ea"/>
                        <a:cs typeface="+mn-cs"/>
                      </a:endParaRPr>
                    </a:p>
                  </a:txBody>
                  <a:tcPr marL="9525" marR="9525" marT="9525" marB="0" anchor="b"/>
                </a:tc>
                <a:tc>
                  <a:txBody>
                    <a:bodyPr/>
                    <a:lstStyle/>
                    <a:p>
                      <a:pPr algn="ctr"/>
                      <a:r>
                        <a:rPr lang="pt-BR" sz="1600" dirty="0" smtClean="0"/>
                        <a:t>10</a:t>
                      </a:r>
                      <a:endParaRPr lang="pt-BR" sz="1600" dirty="0">
                        <a:latin typeface="+mj-lt"/>
                      </a:endParaRPr>
                    </a:p>
                  </a:txBody>
                  <a:tcPr/>
                </a:tc>
              </a:tr>
              <a:tr h="352039">
                <a:tc>
                  <a:txBody>
                    <a:bodyPr/>
                    <a:lstStyle/>
                    <a:p>
                      <a:pPr marL="0" algn="ctr" defTabSz="914400" rtl="0" eaLnBrk="1" fontAlgn="b" latinLnBrk="1" hangingPunct="1"/>
                      <a:r>
                        <a:rPr lang="pt-BR" sz="1600" u="none" strike="noStrike" kern="1200" dirty="0" smtClean="0">
                          <a:effectLst/>
                        </a:rPr>
                        <a:t>Vitória </a:t>
                      </a:r>
                      <a:endParaRPr lang="pt-BR" sz="1600" b="0" i="0" u="none" strike="noStrike" kern="1200" dirty="0">
                        <a:solidFill>
                          <a:srgbClr val="000000"/>
                        </a:solidFill>
                        <a:effectLst/>
                        <a:latin typeface="+mj-lt"/>
                        <a:ea typeface="+mn-ea"/>
                        <a:cs typeface="+mn-cs"/>
                      </a:endParaRPr>
                    </a:p>
                  </a:txBody>
                  <a:tcPr marL="9525" marR="9525" marT="9525" marB="0" anchor="b"/>
                </a:tc>
                <a:tc>
                  <a:txBody>
                    <a:bodyPr/>
                    <a:lstStyle/>
                    <a:p>
                      <a:pPr algn="ctr"/>
                      <a:r>
                        <a:rPr lang="pt-BR" sz="1600" dirty="0" smtClean="0"/>
                        <a:t>8</a:t>
                      </a:r>
                      <a:endParaRPr lang="pt-BR" sz="1600" dirty="0">
                        <a:latin typeface="+mj-lt"/>
                      </a:endParaRPr>
                    </a:p>
                  </a:txBody>
                  <a:tcPr/>
                </a:tc>
              </a:tr>
            </a:tbl>
          </a:graphicData>
        </a:graphic>
      </p:graphicFrame>
      <p:graphicFrame>
        <p:nvGraphicFramePr>
          <p:cNvPr id="5" name="Tabela 4"/>
          <p:cNvGraphicFramePr>
            <a:graphicFrameLocks noGrp="1"/>
          </p:cNvGraphicFramePr>
          <p:nvPr>
            <p:extLst/>
          </p:nvPr>
        </p:nvGraphicFramePr>
        <p:xfrm>
          <a:off x="1475656" y="4155926"/>
          <a:ext cx="6096000" cy="335280"/>
        </p:xfrm>
        <a:graphic>
          <a:graphicData uri="http://schemas.openxmlformats.org/drawingml/2006/table">
            <a:tbl>
              <a:tblPr firstRow="1" bandRow="1">
                <a:tableStyleId>{21E4AEA4-8DFA-4A89-87EB-49C32662AFE0}</a:tableStyleId>
              </a:tblPr>
              <a:tblGrid>
                <a:gridCol w="3048000"/>
                <a:gridCol w="3048000"/>
              </a:tblGrid>
              <a:tr h="226824">
                <a:tc>
                  <a:txBody>
                    <a:bodyPr/>
                    <a:lstStyle/>
                    <a:p>
                      <a:r>
                        <a:rPr lang="pt-BR" sz="1600" dirty="0" smtClean="0"/>
                        <a:t> Nota do grupo:</a:t>
                      </a:r>
                      <a:endParaRPr lang="pt-BR" sz="1600" dirty="0">
                        <a:solidFill>
                          <a:srgbClr val="F8B2A3"/>
                        </a:solidFill>
                      </a:endParaRPr>
                    </a:p>
                  </a:txBody>
                  <a:tcPr/>
                </a:tc>
                <a:tc>
                  <a:txBody>
                    <a:bodyPr/>
                    <a:lstStyle/>
                    <a:p>
                      <a:pPr algn="ctr"/>
                      <a:r>
                        <a:rPr lang="pt-BR" sz="1600" dirty="0" smtClean="0"/>
                        <a:t> 9.5</a:t>
                      </a:r>
                      <a:endParaRPr lang="pt-BR" sz="1600" dirty="0"/>
                    </a:p>
                  </a:txBody>
                  <a:tcPr/>
                </a:tc>
              </a:tr>
            </a:tbl>
          </a:graphicData>
        </a:graphic>
      </p:graphicFrame>
    </p:spTree>
    <p:extLst>
      <p:ext uri="{BB962C8B-B14F-4D97-AF65-F5344CB8AC3E}">
        <p14:creationId xmlns:p14="http://schemas.microsoft.com/office/powerpoint/2010/main" val="2558891050"/>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03848" y="2067694"/>
            <a:ext cx="2736303" cy="576063"/>
          </a:xfrm>
        </p:spPr>
        <p:txBody>
          <a:bodyPr>
            <a:normAutofit fontScale="95500"/>
          </a:bodyPr>
          <a:lstStyle/>
          <a:p>
            <a:r>
              <a:rPr lang="pt-BR" altLang="ko-KR" dirty="0"/>
              <a:t>Módulo 5</a:t>
            </a:r>
            <a:endParaRPr lang="ko-KR" altLang="en-US" dirty="0"/>
          </a:p>
        </p:txBody>
      </p:sp>
      <p:sp>
        <p:nvSpPr>
          <p:cNvPr id="3" name="Text Placeholder 2"/>
          <p:cNvSpPr>
            <a:spLocks noGrp="1"/>
          </p:cNvSpPr>
          <p:nvPr>
            <p:ph type="body" sz="quarter" idx="11"/>
          </p:nvPr>
        </p:nvSpPr>
        <p:spPr>
          <a:xfrm>
            <a:off x="3203848" y="2787774"/>
            <a:ext cx="2664296" cy="576064"/>
          </a:xfrm>
        </p:spPr>
        <p:txBody>
          <a:bodyPr>
            <a:normAutofit fontScale="95500"/>
          </a:bodyPr>
          <a:lstStyle/>
          <a:p>
            <a:pPr lvl="0"/>
            <a:r>
              <a:rPr lang="en-US" altLang="ko-KR" dirty="0" err="1" smtClean="0">
                <a:latin typeface="Arial" pitchFamily="34" charset="0"/>
              </a:rPr>
              <a:t>Prescrições</a:t>
            </a:r>
            <a:r>
              <a:rPr lang="en-US" altLang="ko-KR" dirty="0" smtClean="0">
                <a:latin typeface="Arial" pitchFamily="34" charset="0"/>
              </a:rPr>
              <a:t> </a:t>
            </a:r>
            <a:r>
              <a:rPr lang="en-US" altLang="ko-KR" dirty="0" err="1">
                <a:latin typeface="Arial" pitchFamily="34" charset="0"/>
              </a:rPr>
              <a:t>M</a:t>
            </a:r>
            <a:r>
              <a:rPr lang="en-US" altLang="ko-KR" dirty="0" err="1" smtClean="0">
                <a:latin typeface="Arial" pitchFamily="34" charset="0"/>
              </a:rPr>
              <a:t>édicas</a:t>
            </a:r>
            <a:r>
              <a:rPr lang="en-US" altLang="ko-KR" dirty="0" smtClean="0">
                <a:latin typeface="Arial" pitchFamily="34" charset="0"/>
              </a:rPr>
              <a:t> / </a:t>
            </a:r>
            <a:r>
              <a:rPr lang="en-US" altLang="ko-KR" dirty="0" err="1">
                <a:latin typeface="Arial" pitchFamily="34" charset="0"/>
              </a:rPr>
              <a:t>C</a:t>
            </a:r>
            <a:r>
              <a:rPr lang="en-US" altLang="ko-KR" dirty="0" err="1" smtClean="0">
                <a:latin typeface="Arial" pitchFamily="34" charset="0"/>
              </a:rPr>
              <a:t>ontrole</a:t>
            </a:r>
            <a:r>
              <a:rPr lang="en-US" altLang="ko-KR" dirty="0" smtClean="0">
                <a:latin typeface="Arial" pitchFamily="34" charset="0"/>
              </a:rPr>
              <a:t> de </a:t>
            </a:r>
            <a:r>
              <a:rPr lang="en-US" altLang="ko-KR" dirty="0" err="1">
                <a:latin typeface="Arial" pitchFamily="34" charset="0"/>
              </a:rPr>
              <a:t>I</a:t>
            </a:r>
            <a:r>
              <a:rPr lang="en-US" altLang="ko-KR" dirty="0" err="1" smtClean="0">
                <a:latin typeface="Arial" pitchFamily="34" charset="0"/>
              </a:rPr>
              <a:t>ncidentes</a:t>
            </a:r>
            <a:endParaRPr lang="en-US" altLang="ko-KR" dirty="0">
              <a:latin typeface="Arial" pitchFamily="34" charset="0"/>
            </a:endParaRPr>
          </a:p>
        </p:txBody>
      </p:sp>
      <p:sp>
        <p:nvSpPr>
          <p:cNvPr id="6" name="Elipse 5"/>
          <p:cNvSpPr/>
          <p:nvPr/>
        </p:nvSpPr>
        <p:spPr>
          <a:xfrm>
            <a:off x="140565" y="4313768"/>
            <a:ext cx="683724" cy="648740"/>
          </a:xfrm>
          <a:prstGeom prst="ellipse">
            <a:avLst/>
          </a:prstGeom>
          <a:solidFill>
            <a:srgbClr val="F8B2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ounded Rectangle 31">
            <a:extLst>
              <a:ext uri="{FF2B5EF4-FFF2-40B4-BE49-F238E27FC236}">
                <a16:creationId xmlns="" xmlns:a16="http://schemas.microsoft.com/office/drawing/2014/main" id="{B25FCE9B-6DC5-4836-8DD9-E737D6782AA3}"/>
              </a:ext>
            </a:extLst>
          </p:cNvPr>
          <p:cNvSpPr>
            <a:spLocks noChangeAspect="1"/>
          </p:cNvSpPr>
          <p:nvPr/>
        </p:nvSpPr>
        <p:spPr>
          <a:xfrm>
            <a:off x="302276" y="4363384"/>
            <a:ext cx="372634" cy="529812"/>
          </a:xfrm>
          <a:custGeom>
            <a:avLst/>
            <a:gdLst/>
            <a:ahLst/>
            <a:cxnLst/>
            <a:rect l="l" t="t" r="r" b="b"/>
            <a:pathLst>
              <a:path w="2273269" h="3232141">
                <a:moveTo>
                  <a:pt x="1301358" y="1224998"/>
                </a:moveTo>
                <a:cubicBezTo>
                  <a:pt x="1288512" y="1224739"/>
                  <a:pt x="1275404" y="1226994"/>
                  <a:pt x="1262722" y="1232060"/>
                </a:cubicBezTo>
                <a:cubicBezTo>
                  <a:pt x="1224020" y="1247517"/>
                  <a:pt x="1200469" y="1284678"/>
                  <a:pt x="1200858" y="1323955"/>
                </a:cubicBezTo>
                <a:lnTo>
                  <a:pt x="1068969" y="1816173"/>
                </a:lnTo>
                <a:lnTo>
                  <a:pt x="975827" y="1468563"/>
                </a:lnTo>
                <a:cubicBezTo>
                  <a:pt x="965224" y="1428990"/>
                  <a:pt x="932065" y="1401484"/>
                  <a:pt x="893889" y="1396168"/>
                </a:cubicBezTo>
                <a:cubicBezTo>
                  <a:pt x="887581" y="1395290"/>
                  <a:pt x="881136" y="1395017"/>
                  <a:pt x="874749" y="1397368"/>
                </a:cubicBezTo>
                <a:lnTo>
                  <a:pt x="873048" y="1397069"/>
                </a:lnTo>
                <a:cubicBezTo>
                  <a:pt x="871822" y="1397102"/>
                  <a:pt x="870599" y="1397158"/>
                  <a:pt x="869409" y="1397702"/>
                </a:cubicBezTo>
                <a:lnTo>
                  <a:pt x="854690" y="1398625"/>
                </a:lnTo>
                <a:cubicBezTo>
                  <a:pt x="852870" y="1399112"/>
                  <a:pt x="851076" y="1399648"/>
                  <a:pt x="849610" y="1401148"/>
                </a:cubicBezTo>
                <a:cubicBezTo>
                  <a:pt x="820426" y="1408603"/>
                  <a:pt x="795399" y="1429720"/>
                  <a:pt x="783580" y="1459921"/>
                </a:cubicBezTo>
                <a:lnTo>
                  <a:pt x="576552" y="1988920"/>
                </a:lnTo>
                <a:lnTo>
                  <a:pt x="360960" y="1988920"/>
                </a:lnTo>
                <a:cubicBezTo>
                  <a:pt x="306335" y="1988920"/>
                  <a:pt x="262052" y="2033203"/>
                  <a:pt x="262052" y="2087828"/>
                </a:cubicBezTo>
                <a:cubicBezTo>
                  <a:pt x="262052" y="2142453"/>
                  <a:pt x="306335" y="2186736"/>
                  <a:pt x="360960" y="2186736"/>
                </a:cubicBezTo>
                <a:lnTo>
                  <a:pt x="624414" y="2186736"/>
                </a:lnTo>
                <a:cubicBezTo>
                  <a:pt x="655679" y="2194749"/>
                  <a:pt x="687884" y="2184847"/>
                  <a:pt x="710155" y="2162843"/>
                </a:cubicBezTo>
                <a:cubicBezTo>
                  <a:pt x="728043" y="2149675"/>
                  <a:pt x="740236" y="2129868"/>
                  <a:pt x="742804" y="2106901"/>
                </a:cubicBezTo>
                <a:lnTo>
                  <a:pt x="861090" y="1804659"/>
                </a:lnTo>
                <a:lnTo>
                  <a:pt x="967256" y="2200878"/>
                </a:lnTo>
                <a:cubicBezTo>
                  <a:pt x="956121" y="2251327"/>
                  <a:pt x="986997" y="2301788"/>
                  <a:pt x="1037612" y="2315350"/>
                </a:cubicBezTo>
                <a:cubicBezTo>
                  <a:pt x="1044252" y="2317129"/>
                  <a:pt x="1050915" y="2318189"/>
                  <a:pt x="1057633" y="2316605"/>
                </a:cubicBezTo>
                <a:cubicBezTo>
                  <a:pt x="1061264" y="2317900"/>
                  <a:pt x="1065062" y="2318350"/>
                  <a:pt x="1068971" y="2317315"/>
                </a:cubicBezTo>
                <a:cubicBezTo>
                  <a:pt x="1072878" y="2318349"/>
                  <a:pt x="1076674" y="2317900"/>
                  <a:pt x="1080303" y="2316605"/>
                </a:cubicBezTo>
                <a:lnTo>
                  <a:pt x="1100326" y="2315350"/>
                </a:lnTo>
                <a:cubicBezTo>
                  <a:pt x="1150941" y="2301788"/>
                  <a:pt x="1181817" y="2251327"/>
                  <a:pt x="1170682" y="2200878"/>
                </a:cubicBezTo>
                <a:lnTo>
                  <a:pt x="1320238" y="1642726"/>
                </a:lnTo>
                <a:lnTo>
                  <a:pt x="1513977" y="2127797"/>
                </a:lnTo>
                <a:cubicBezTo>
                  <a:pt x="1531567" y="2171838"/>
                  <a:pt x="1577262" y="2196260"/>
                  <a:pt x="1621871" y="2186737"/>
                </a:cubicBezTo>
                <a:lnTo>
                  <a:pt x="1878495" y="2186737"/>
                </a:lnTo>
                <a:cubicBezTo>
                  <a:pt x="1933120" y="2186737"/>
                  <a:pt x="1977403" y="2142454"/>
                  <a:pt x="1977403" y="2087829"/>
                </a:cubicBezTo>
                <a:cubicBezTo>
                  <a:pt x="1977403" y="2033204"/>
                  <a:pt x="1933120" y="1988921"/>
                  <a:pt x="1878495" y="1988921"/>
                </a:cubicBezTo>
                <a:lnTo>
                  <a:pt x="1671520" y="1988921"/>
                </a:lnTo>
                <a:lnTo>
                  <a:pt x="1391261" y="1287226"/>
                </a:lnTo>
                <a:cubicBezTo>
                  <a:pt x="1376065" y="1249180"/>
                  <a:pt x="1339894" y="1225775"/>
                  <a:pt x="1301358" y="1224998"/>
                </a:cubicBezTo>
                <a:close/>
                <a:moveTo>
                  <a:pt x="335892" y="524745"/>
                </a:moveTo>
                <a:lnTo>
                  <a:pt x="1937377" y="524745"/>
                </a:lnTo>
                <a:cubicBezTo>
                  <a:pt x="1996486" y="524745"/>
                  <a:pt x="2044403" y="572662"/>
                  <a:pt x="2044403" y="631771"/>
                </a:cubicBezTo>
                <a:lnTo>
                  <a:pt x="2044403" y="2898384"/>
                </a:lnTo>
                <a:cubicBezTo>
                  <a:pt x="2044403" y="2957493"/>
                  <a:pt x="1996486" y="3005410"/>
                  <a:pt x="1937377" y="3005410"/>
                </a:cubicBezTo>
                <a:lnTo>
                  <a:pt x="335892" y="3005410"/>
                </a:lnTo>
                <a:cubicBezTo>
                  <a:pt x="276783" y="3005410"/>
                  <a:pt x="228866" y="2957493"/>
                  <a:pt x="228866" y="2898384"/>
                </a:cubicBezTo>
                <a:lnTo>
                  <a:pt x="228866" y="631771"/>
                </a:lnTo>
                <a:cubicBezTo>
                  <a:pt x="228866" y="572662"/>
                  <a:pt x="276783" y="524745"/>
                  <a:pt x="335892" y="524745"/>
                </a:cubicBezTo>
                <a:close/>
                <a:moveTo>
                  <a:pt x="245659" y="437009"/>
                </a:moveTo>
                <a:cubicBezTo>
                  <a:pt x="179890" y="437009"/>
                  <a:pt x="126573" y="490326"/>
                  <a:pt x="126573" y="556095"/>
                </a:cubicBezTo>
                <a:lnTo>
                  <a:pt x="126573" y="2974061"/>
                </a:lnTo>
                <a:cubicBezTo>
                  <a:pt x="126573" y="3039830"/>
                  <a:pt x="179890" y="3093147"/>
                  <a:pt x="245659" y="3093147"/>
                </a:cubicBezTo>
                <a:lnTo>
                  <a:pt x="2027611" y="3093147"/>
                </a:lnTo>
                <a:cubicBezTo>
                  <a:pt x="2093380" y="3093147"/>
                  <a:pt x="2146697" y="3039830"/>
                  <a:pt x="2146697" y="2974061"/>
                </a:cubicBezTo>
                <a:lnTo>
                  <a:pt x="2146697" y="556095"/>
                </a:lnTo>
                <a:cubicBezTo>
                  <a:pt x="2146697" y="490326"/>
                  <a:pt x="2093380" y="437009"/>
                  <a:pt x="2027611" y="437009"/>
                </a:cubicBezTo>
                <a:close/>
                <a:moveTo>
                  <a:pt x="974181" y="0"/>
                </a:moveTo>
                <a:lnTo>
                  <a:pt x="1299087" y="0"/>
                </a:lnTo>
                <a:cubicBezTo>
                  <a:pt x="1327680" y="0"/>
                  <a:pt x="1350860" y="23180"/>
                  <a:pt x="1350860" y="51773"/>
                </a:cubicBezTo>
                <a:lnTo>
                  <a:pt x="1350860" y="155306"/>
                </a:lnTo>
                <a:lnTo>
                  <a:pt x="1381614" y="155306"/>
                </a:lnTo>
                <a:cubicBezTo>
                  <a:pt x="1410207" y="155306"/>
                  <a:pt x="1433387" y="178486"/>
                  <a:pt x="1433387" y="207079"/>
                </a:cubicBezTo>
                <a:lnTo>
                  <a:pt x="1433387" y="298015"/>
                </a:lnTo>
                <a:lnTo>
                  <a:pt x="2081269" y="298015"/>
                </a:lnTo>
                <a:cubicBezTo>
                  <a:pt x="2187308" y="298015"/>
                  <a:pt x="2273269" y="383976"/>
                  <a:pt x="2273269" y="490015"/>
                </a:cubicBezTo>
                <a:lnTo>
                  <a:pt x="2273269" y="3040141"/>
                </a:lnTo>
                <a:cubicBezTo>
                  <a:pt x="2273269" y="3146180"/>
                  <a:pt x="2187308" y="3232141"/>
                  <a:pt x="2081269" y="3232141"/>
                </a:cubicBezTo>
                <a:lnTo>
                  <a:pt x="192000" y="3232141"/>
                </a:lnTo>
                <a:cubicBezTo>
                  <a:pt x="85961" y="3232141"/>
                  <a:pt x="0" y="3146180"/>
                  <a:pt x="0" y="3040141"/>
                </a:cubicBezTo>
                <a:lnTo>
                  <a:pt x="0" y="490015"/>
                </a:lnTo>
                <a:cubicBezTo>
                  <a:pt x="0" y="383976"/>
                  <a:pt x="85961" y="298015"/>
                  <a:pt x="192000" y="298015"/>
                </a:cubicBezTo>
                <a:lnTo>
                  <a:pt x="839881" y="298015"/>
                </a:lnTo>
                <a:lnTo>
                  <a:pt x="839881" y="207079"/>
                </a:lnTo>
                <a:cubicBezTo>
                  <a:pt x="839881" y="178486"/>
                  <a:pt x="863061" y="155306"/>
                  <a:pt x="891654" y="155306"/>
                </a:cubicBezTo>
                <a:lnTo>
                  <a:pt x="922408" y="155306"/>
                </a:lnTo>
                <a:lnTo>
                  <a:pt x="922408" y="51773"/>
                </a:lnTo>
                <a:cubicBezTo>
                  <a:pt x="922408" y="23180"/>
                  <a:pt x="945588" y="0"/>
                  <a:pt x="9741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347439093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a:xfrm>
            <a:off x="-14585" y="72506"/>
            <a:ext cx="9144000" cy="576064"/>
          </a:xfrm>
        </p:spPr>
        <p:txBody>
          <a:bodyPr>
            <a:normAutofit fontScale="95500"/>
          </a:bodyPr>
          <a:lstStyle/>
          <a:p>
            <a:r>
              <a:rPr lang="pt-BR" dirty="0" smtClean="0">
                <a:solidFill>
                  <a:schemeClr val="tx1"/>
                </a:solidFill>
              </a:rPr>
              <a:t>Documento de Visão</a:t>
            </a:r>
            <a:endParaRPr lang="pt-BR" dirty="0">
              <a:solidFill>
                <a:schemeClr val="tx1"/>
              </a:solidFill>
            </a:endParaRPr>
          </a:p>
        </p:txBody>
      </p:sp>
      <p:sp>
        <p:nvSpPr>
          <p:cNvPr id="5" name="CaixaDeTexto 4"/>
          <p:cNvSpPr txBox="1"/>
          <p:nvPr/>
        </p:nvSpPr>
        <p:spPr>
          <a:xfrm>
            <a:off x="535577" y="1443445"/>
            <a:ext cx="1012371" cy="300082"/>
          </a:xfrm>
          <a:prstGeom prst="rect">
            <a:avLst/>
          </a:prstGeom>
          <a:noFill/>
        </p:spPr>
        <p:txBody>
          <a:bodyPr wrap="square" rtlCol="0">
            <a:spAutoFit/>
          </a:bodyPr>
          <a:lstStyle/>
          <a:p>
            <a:endParaRPr lang="pt-BR" sz="1350" dirty="0"/>
          </a:p>
        </p:txBody>
      </p:sp>
      <p:sp>
        <p:nvSpPr>
          <p:cNvPr id="6" name="CaixaDeTexto 5"/>
          <p:cNvSpPr txBox="1"/>
          <p:nvPr/>
        </p:nvSpPr>
        <p:spPr>
          <a:xfrm>
            <a:off x="373608" y="648570"/>
            <a:ext cx="8755807" cy="4583306"/>
          </a:xfrm>
          <a:prstGeom prst="rect">
            <a:avLst/>
          </a:prstGeom>
          <a:noFill/>
        </p:spPr>
        <p:txBody>
          <a:bodyPr wrap="square" rtlCol="0">
            <a:spAutoFit/>
          </a:bodyPr>
          <a:lstStyle/>
          <a:p>
            <a:r>
              <a:rPr lang="pt-BR" b="1" dirty="0">
                <a:solidFill>
                  <a:schemeClr val="tx1">
                    <a:lumMod val="75000"/>
                    <a:lumOff val="25000"/>
                  </a:schemeClr>
                </a:solidFill>
                <a:latin typeface="Arial" panose="020B0604020202020204" pitchFamily="34" charset="0"/>
                <a:cs typeface="Arial" panose="020B0604020202020204" pitchFamily="34" charset="0"/>
              </a:rPr>
              <a:t>O </a:t>
            </a:r>
            <a:r>
              <a:rPr lang="pt-BR" b="1" dirty="0" smtClean="0">
                <a:solidFill>
                  <a:schemeClr val="tx1">
                    <a:lumMod val="75000"/>
                    <a:lumOff val="25000"/>
                  </a:schemeClr>
                </a:solidFill>
                <a:latin typeface="Arial" panose="020B0604020202020204" pitchFamily="34" charset="0"/>
                <a:cs typeface="Arial" panose="020B0604020202020204" pitchFamily="34" charset="0"/>
              </a:rPr>
              <a:t>Problema</a:t>
            </a:r>
          </a:p>
          <a:p>
            <a:r>
              <a:rPr lang="pt-BR" dirty="0" smtClean="0">
                <a:solidFill>
                  <a:schemeClr val="tx1">
                    <a:lumMod val="75000"/>
                    <a:lumOff val="25000"/>
                  </a:schemeClr>
                </a:solidFill>
                <a:latin typeface="Arial" panose="020B0604020202020204" pitchFamily="34" charset="0"/>
                <a:cs typeface="Arial" panose="020B0604020202020204" pitchFamily="34" charset="0"/>
              </a:rPr>
              <a:t>Dificuldade </a:t>
            </a:r>
            <a:r>
              <a:rPr lang="pt-BR" dirty="0">
                <a:solidFill>
                  <a:schemeClr val="tx1">
                    <a:lumMod val="75000"/>
                    <a:lumOff val="25000"/>
                  </a:schemeClr>
                </a:solidFill>
                <a:latin typeface="Arial" panose="020B0604020202020204" pitchFamily="34" charset="0"/>
                <a:cs typeface="Arial" panose="020B0604020202020204" pitchFamily="34" charset="0"/>
              </a:rPr>
              <a:t>de comunicação e monitoramento de enfermeiros e médicos dentro de </a:t>
            </a:r>
            <a:r>
              <a:rPr lang="pt-BR" dirty="0" smtClean="0">
                <a:solidFill>
                  <a:schemeClr val="tx1">
                    <a:lumMod val="75000"/>
                    <a:lumOff val="25000"/>
                  </a:schemeClr>
                </a:solidFill>
                <a:latin typeface="Arial" panose="020B0604020202020204" pitchFamily="34" charset="0"/>
                <a:cs typeface="Arial" panose="020B0604020202020204" pitchFamily="34" charset="0"/>
              </a:rPr>
              <a:t>uma </a:t>
            </a:r>
            <a:r>
              <a:rPr lang="pt-BR" dirty="0">
                <a:solidFill>
                  <a:schemeClr val="tx1">
                    <a:lumMod val="75000"/>
                    <a:lumOff val="25000"/>
                  </a:schemeClr>
                </a:solidFill>
                <a:latin typeface="Arial" panose="020B0604020202020204" pitchFamily="34" charset="0"/>
                <a:cs typeface="Arial" panose="020B0604020202020204" pitchFamily="34" charset="0"/>
              </a:rPr>
              <a:t>Instituição de Longa Permanência dos Idosos que se encontram hospedados</a:t>
            </a:r>
            <a:r>
              <a:rPr lang="pt-BR" dirty="0" smtClean="0">
                <a:solidFill>
                  <a:schemeClr val="tx1">
                    <a:lumMod val="75000"/>
                    <a:lumOff val="25000"/>
                  </a:schemeClr>
                </a:solidFill>
                <a:latin typeface="Arial" panose="020B0604020202020204" pitchFamily="34" charset="0"/>
                <a:cs typeface="Arial" panose="020B0604020202020204" pitchFamily="34" charset="0"/>
              </a:rPr>
              <a:t>.</a:t>
            </a:r>
            <a:endParaRPr lang="pt-BR" dirty="0">
              <a:solidFill>
                <a:schemeClr val="tx1">
                  <a:lumMod val="75000"/>
                  <a:lumOff val="25000"/>
                </a:schemeClr>
              </a:solidFill>
              <a:latin typeface="Arial" panose="020B0604020202020204" pitchFamily="34" charset="0"/>
              <a:cs typeface="Arial" panose="020B0604020202020204" pitchFamily="34" charset="0"/>
            </a:endParaRPr>
          </a:p>
          <a:p>
            <a:pPr>
              <a:spcBef>
                <a:spcPts val="1000"/>
              </a:spcBef>
            </a:pPr>
            <a:r>
              <a:rPr lang="pt-BR" b="1" dirty="0" smtClean="0">
                <a:solidFill>
                  <a:schemeClr val="tx1">
                    <a:lumMod val="75000"/>
                    <a:lumOff val="25000"/>
                  </a:schemeClr>
                </a:solidFill>
                <a:latin typeface="Arial" panose="020B0604020202020204" pitchFamily="34" charset="0"/>
                <a:cs typeface="Arial" panose="020B0604020202020204" pitchFamily="34" charset="0"/>
              </a:rPr>
              <a:t>Quem </a:t>
            </a:r>
            <a:r>
              <a:rPr lang="pt-BR" b="1" dirty="0">
                <a:solidFill>
                  <a:schemeClr val="tx1">
                    <a:lumMod val="75000"/>
                    <a:lumOff val="25000"/>
                  </a:schemeClr>
                </a:solidFill>
                <a:latin typeface="Arial" panose="020B0604020202020204" pitchFamily="34" charset="0"/>
                <a:cs typeface="Arial" panose="020B0604020202020204" pitchFamily="34" charset="0"/>
              </a:rPr>
              <a:t>afeta</a:t>
            </a:r>
          </a:p>
          <a:p>
            <a:r>
              <a:rPr lang="pt-BR" dirty="0" smtClean="0">
                <a:solidFill>
                  <a:schemeClr val="tx1">
                    <a:lumMod val="75000"/>
                    <a:lumOff val="25000"/>
                  </a:schemeClr>
                </a:solidFill>
                <a:latin typeface="Arial" panose="020B0604020202020204" pitchFamily="34" charset="0"/>
                <a:cs typeface="Arial" panose="020B0604020202020204" pitchFamily="34" charset="0"/>
              </a:rPr>
              <a:t>Todos os idosos, que terão melhor conforto, além de enfermeiros e médicos que poderão ter um trabalho mais eficaz.</a:t>
            </a:r>
          </a:p>
          <a:p>
            <a:r>
              <a:rPr lang="pt-BR" dirty="0" smtClean="0">
                <a:solidFill>
                  <a:schemeClr val="tx1">
                    <a:lumMod val="75000"/>
                    <a:lumOff val="25000"/>
                  </a:schemeClr>
                </a:solidFill>
                <a:latin typeface="Arial" panose="020B0604020202020204" pitchFamily="34" charset="0"/>
                <a:cs typeface="Arial" panose="020B0604020202020204" pitchFamily="34" charset="0"/>
              </a:rPr>
              <a:t/>
            </a:r>
            <a:br>
              <a:rPr lang="pt-BR" dirty="0" smtClean="0">
                <a:solidFill>
                  <a:schemeClr val="tx1">
                    <a:lumMod val="75000"/>
                    <a:lumOff val="25000"/>
                  </a:schemeClr>
                </a:solidFill>
                <a:latin typeface="Arial" panose="020B0604020202020204" pitchFamily="34" charset="0"/>
                <a:cs typeface="Arial" panose="020B0604020202020204" pitchFamily="34" charset="0"/>
              </a:rPr>
            </a:br>
            <a:r>
              <a:rPr lang="pt-BR" b="1" dirty="0" smtClean="0">
                <a:solidFill>
                  <a:schemeClr val="tx1">
                    <a:lumMod val="75000"/>
                    <a:lumOff val="25000"/>
                  </a:schemeClr>
                </a:solidFill>
                <a:latin typeface="Arial" panose="020B0604020202020204" pitchFamily="34" charset="0"/>
                <a:cs typeface="Arial" panose="020B0604020202020204" pitchFamily="34" charset="0"/>
              </a:rPr>
              <a:t>Qual seu impacto</a:t>
            </a:r>
            <a:r>
              <a:rPr lang="pt-BR" dirty="0" smtClean="0">
                <a:solidFill>
                  <a:schemeClr val="tx1">
                    <a:lumMod val="75000"/>
                    <a:lumOff val="25000"/>
                  </a:schemeClr>
                </a:solidFill>
                <a:latin typeface="Arial" panose="020B0604020202020204" pitchFamily="34" charset="0"/>
                <a:cs typeface="Arial" panose="020B0604020202020204" pitchFamily="34" charset="0"/>
              </a:rPr>
              <a:t/>
            </a:r>
            <a:br>
              <a:rPr lang="pt-BR" dirty="0" smtClean="0">
                <a:solidFill>
                  <a:schemeClr val="tx1">
                    <a:lumMod val="75000"/>
                    <a:lumOff val="25000"/>
                  </a:schemeClr>
                </a:solidFill>
                <a:latin typeface="Arial" panose="020B0604020202020204" pitchFamily="34" charset="0"/>
                <a:cs typeface="Arial" panose="020B0604020202020204" pitchFamily="34" charset="0"/>
              </a:rPr>
            </a:br>
            <a:r>
              <a:rPr lang="pt-BR" dirty="0" smtClean="0">
                <a:solidFill>
                  <a:schemeClr val="tx1">
                    <a:lumMod val="75000"/>
                    <a:lumOff val="25000"/>
                  </a:schemeClr>
                </a:solidFill>
                <a:latin typeface="Arial" panose="020B0604020202020204" pitchFamily="34" charset="0"/>
                <a:cs typeface="Arial" panose="020B0604020202020204" pitchFamily="34" charset="0"/>
              </a:rPr>
              <a:t>Permitir o melhor gerenciamento dos incidentes ocorridos dentro da Instituição e dos medicamentos, de maneira a garantir o bem-estar de seus residentes.</a:t>
            </a:r>
          </a:p>
          <a:p>
            <a:endParaRPr lang="pt-BR" b="1" dirty="0">
              <a:solidFill>
                <a:schemeClr val="tx1">
                  <a:lumMod val="75000"/>
                  <a:lumOff val="25000"/>
                </a:schemeClr>
              </a:solidFill>
              <a:latin typeface="Arial" panose="020B0604020202020204" pitchFamily="34" charset="0"/>
              <a:cs typeface="Arial" panose="020B0604020202020204" pitchFamily="34" charset="0"/>
            </a:endParaRPr>
          </a:p>
          <a:p>
            <a:r>
              <a:rPr lang="pt-BR" b="1" dirty="0" smtClean="0">
                <a:solidFill>
                  <a:schemeClr val="tx1">
                    <a:lumMod val="75000"/>
                    <a:lumOff val="25000"/>
                  </a:schemeClr>
                </a:solidFill>
                <a:latin typeface="Arial" panose="020B0604020202020204" pitchFamily="34" charset="0"/>
                <a:cs typeface="Arial" panose="020B0604020202020204" pitchFamily="34" charset="0"/>
              </a:rPr>
              <a:t>Qual </a:t>
            </a:r>
            <a:r>
              <a:rPr lang="pt-BR" b="1" dirty="0">
                <a:solidFill>
                  <a:schemeClr val="tx1">
                    <a:lumMod val="75000"/>
                    <a:lumOff val="25000"/>
                  </a:schemeClr>
                </a:solidFill>
                <a:latin typeface="Arial" panose="020B0604020202020204" pitchFamily="34" charset="0"/>
                <a:cs typeface="Arial" panose="020B0604020202020204" pitchFamily="34" charset="0"/>
              </a:rPr>
              <a:t>seria uma boa solução</a:t>
            </a:r>
            <a:r>
              <a:rPr lang="pt-BR" dirty="0">
                <a:solidFill>
                  <a:schemeClr val="tx1">
                    <a:lumMod val="75000"/>
                    <a:lumOff val="25000"/>
                  </a:schemeClr>
                </a:solidFill>
                <a:latin typeface="Arial" panose="020B0604020202020204" pitchFamily="34" charset="0"/>
                <a:cs typeface="Arial" panose="020B0604020202020204" pitchFamily="34" charset="0"/>
              </a:rPr>
              <a:t/>
            </a:r>
            <a:br>
              <a:rPr lang="pt-BR" dirty="0">
                <a:solidFill>
                  <a:schemeClr val="tx1">
                    <a:lumMod val="75000"/>
                    <a:lumOff val="25000"/>
                  </a:schemeClr>
                </a:solidFill>
                <a:latin typeface="Arial" panose="020B0604020202020204" pitchFamily="34" charset="0"/>
                <a:cs typeface="Arial" panose="020B0604020202020204" pitchFamily="34" charset="0"/>
              </a:rPr>
            </a:br>
            <a:r>
              <a:rPr lang="pt-BR" dirty="0">
                <a:solidFill>
                  <a:schemeClr val="tx1">
                    <a:lumMod val="75000"/>
                    <a:lumOff val="25000"/>
                  </a:schemeClr>
                </a:solidFill>
                <a:latin typeface="Arial" panose="020B0604020202020204" pitchFamily="34" charset="0"/>
                <a:cs typeface="Arial" panose="020B0604020202020204" pitchFamily="34" charset="0"/>
              </a:rPr>
              <a:t>Desenvolver e implementar o Módulo de Prescrições Médicas e Controle de Incidentes, que atenda às necessidades dos médicos e enfermeiros em função do conforto e saúde dos idosos, até o final do 2º semestre de 2019.</a:t>
            </a:r>
          </a:p>
          <a:p>
            <a:endParaRPr lang="pt-BR" sz="1350" dirty="0"/>
          </a:p>
        </p:txBody>
      </p:sp>
    </p:spTree>
    <p:extLst>
      <p:ext uri="{BB962C8B-B14F-4D97-AF65-F5344CB8AC3E}">
        <p14:creationId xmlns:p14="http://schemas.microsoft.com/office/powerpoint/2010/main" val="29649844"/>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1"/>
          <p:cNvSpPr>
            <a:spLocks noGrp="1"/>
          </p:cNvSpPr>
          <p:nvPr>
            <p:ph type="body" sz="quarter" idx="10"/>
          </p:nvPr>
        </p:nvSpPr>
        <p:spPr>
          <a:xfrm>
            <a:off x="20827" y="0"/>
            <a:ext cx="9144000" cy="576064"/>
          </a:xfrm>
        </p:spPr>
        <p:txBody>
          <a:bodyPr>
            <a:normAutofit fontScale="95500"/>
          </a:bodyPr>
          <a:lstStyle/>
          <a:p>
            <a:r>
              <a:rPr lang="pt-BR" sz="3400" dirty="0" smtClean="0"/>
              <a:t>Documento de Visão</a:t>
            </a:r>
            <a:endParaRPr lang="pt-BR" sz="3400" dirty="0"/>
          </a:p>
        </p:txBody>
      </p:sp>
      <p:sp>
        <p:nvSpPr>
          <p:cNvPr id="8" name="Espaço Reservado para Texto 2"/>
          <p:cNvSpPr>
            <a:spLocks noGrp="1"/>
          </p:cNvSpPr>
          <p:nvPr>
            <p:ph type="body" sz="quarter" idx="11"/>
          </p:nvPr>
        </p:nvSpPr>
        <p:spPr>
          <a:xfrm>
            <a:off x="0" y="595984"/>
            <a:ext cx="9144000" cy="288032"/>
          </a:xfrm>
        </p:spPr>
        <p:txBody>
          <a:bodyPr>
            <a:normAutofit fontScale="95500" lnSpcReduction="10000"/>
          </a:bodyPr>
          <a:lstStyle/>
          <a:p>
            <a:r>
              <a:rPr lang="pt-BR" sz="2200" dirty="0" err="1" smtClean="0"/>
              <a:t>Stakeholder</a:t>
            </a:r>
            <a:r>
              <a:rPr lang="pt-BR" sz="2200" dirty="0" smtClean="0"/>
              <a:t>:</a:t>
            </a:r>
            <a:endParaRPr lang="pt-BR" sz="2200" dirty="0"/>
          </a:p>
        </p:txBody>
      </p:sp>
      <p:graphicFrame>
        <p:nvGraphicFramePr>
          <p:cNvPr id="3" name="Tabela 2"/>
          <p:cNvGraphicFramePr>
            <a:graphicFrameLocks noGrp="1"/>
          </p:cNvGraphicFramePr>
          <p:nvPr>
            <p:extLst>
              <p:ext uri="{D42A27DB-BD31-4B8C-83A1-F6EECF244321}">
                <p14:modId xmlns:p14="http://schemas.microsoft.com/office/powerpoint/2010/main" val="764692765"/>
              </p:ext>
            </p:extLst>
          </p:nvPr>
        </p:nvGraphicFramePr>
        <p:xfrm>
          <a:off x="359532" y="1203598"/>
          <a:ext cx="8424936" cy="2664296"/>
        </p:xfrm>
        <a:graphic>
          <a:graphicData uri="http://schemas.openxmlformats.org/drawingml/2006/table">
            <a:tbl>
              <a:tblPr firstRow="1" bandRow="1">
                <a:tableStyleId>{5C22544A-7EE6-4342-B048-85BDC9FD1C3A}</a:tableStyleId>
              </a:tblPr>
              <a:tblGrid>
                <a:gridCol w="2808312">
                  <a:extLst>
                    <a:ext uri="{9D8B030D-6E8A-4147-A177-3AD203B41FA5}">
                      <a16:colId xmlns:a16="http://schemas.microsoft.com/office/drawing/2014/main" xmlns="" val="607197806"/>
                    </a:ext>
                  </a:extLst>
                </a:gridCol>
                <a:gridCol w="2808312">
                  <a:extLst>
                    <a:ext uri="{9D8B030D-6E8A-4147-A177-3AD203B41FA5}">
                      <a16:colId xmlns:a16="http://schemas.microsoft.com/office/drawing/2014/main" xmlns="" val="2701040469"/>
                    </a:ext>
                  </a:extLst>
                </a:gridCol>
                <a:gridCol w="2808312">
                  <a:extLst>
                    <a:ext uri="{9D8B030D-6E8A-4147-A177-3AD203B41FA5}">
                      <a16:colId xmlns:a16="http://schemas.microsoft.com/office/drawing/2014/main" xmlns="" val="3200824249"/>
                    </a:ext>
                  </a:extLst>
                </a:gridCol>
              </a:tblGrid>
              <a:tr h="371880">
                <a:tc>
                  <a:txBody>
                    <a:bodyPr/>
                    <a:lstStyle/>
                    <a:p>
                      <a:r>
                        <a:rPr lang="pt-BR" sz="1600" dirty="0" smtClean="0"/>
                        <a:t>Nome</a:t>
                      </a:r>
                      <a:endParaRPr lang="pt-BR" sz="1600" dirty="0"/>
                    </a:p>
                  </a:txBody>
                  <a:tcPr/>
                </a:tc>
                <a:tc>
                  <a:txBody>
                    <a:bodyPr/>
                    <a:lstStyle/>
                    <a:p>
                      <a:r>
                        <a:rPr lang="pt-BR" sz="1600" dirty="0" smtClean="0"/>
                        <a:t>Descrição</a:t>
                      </a:r>
                      <a:endParaRPr lang="pt-BR" sz="1600" dirty="0"/>
                    </a:p>
                  </a:txBody>
                  <a:tcPr/>
                </a:tc>
                <a:tc>
                  <a:txBody>
                    <a:bodyPr/>
                    <a:lstStyle/>
                    <a:p>
                      <a:r>
                        <a:rPr lang="pt-BR" sz="1600" dirty="0" smtClean="0"/>
                        <a:t>Responsabilidade</a:t>
                      </a:r>
                      <a:endParaRPr lang="pt-BR" sz="1600" dirty="0"/>
                    </a:p>
                  </a:txBody>
                  <a:tcPr/>
                </a:tc>
                <a:extLst>
                  <a:ext uri="{0D108BD9-81ED-4DB2-BD59-A6C34878D82A}">
                    <a16:rowId xmlns:a16="http://schemas.microsoft.com/office/drawing/2014/main" xmlns="" val="174861242"/>
                  </a:ext>
                </a:extLst>
              </a:tr>
              <a:tr h="2292416">
                <a:tc>
                  <a:txBody>
                    <a:bodyPr/>
                    <a:lstStyle/>
                    <a:p>
                      <a:pPr algn="just"/>
                      <a:r>
                        <a:rPr lang="en-US" sz="1600" kern="1200" dirty="0" err="1" smtClean="0">
                          <a:effectLst/>
                        </a:rPr>
                        <a:t>Módulo</a:t>
                      </a:r>
                      <a:r>
                        <a:rPr lang="en-US" sz="1600" kern="1200" dirty="0" smtClean="0">
                          <a:effectLst/>
                        </a:rPr>
                        <a:t> 01 - </a:t>
                      </a:r>
                      <a:r>
                        <a:rPr lang="en-US" sz="1600" kern="1200" dirty="0" err="1" smtClean="0">
                          <a:effectLst/>
                        </a:rPr>
                        <a:t>Usuários</a:t>
                      </a:r>
                      <a:endParaRPr lang="pt-BR" sz="1600" b="0" dirty="0">
                        <a:solidFill>
                          <a:schemeClr val="tx1">
                            <a:lumMod val="75000"/>
                            <a:lumOff val="25000"/>
                          </a:schemeClr>
                        </a:solidFill>
                      </a:endParaRPr>
                    </a:p>
                  </a:txBody>
                  <a:tcPr/>
                </a:tc>
                <a:tc>
                  <a:txBody>
                    <a:bodyPr/>
                    <a:lstStyle/>
                    <a:p>
                      <a:pPr algn="just"/>
                      <a:r>
                        <a:rPr lang="pt-BR" sz="1600" kern="1200" dirty="0" smtClean="0">
                          <a:effectLst/>
                        </a:rPr>
                        <a:t>Todos os usuários que poderão acessar o sistema, são eles: o Responsável pelo Idoso, Enfermeiros, Médicos, Educadores Físicos, Nutricionista e Gestores;</a:t>
                      </a:r>
                      <a:endParaRPr lang="pt-BR" sz="1600" b="0" dirty="0">
                        <a:solidFill>
                          <a:schemeClr val="tx1">
                            <a:lumMod val="75000"/>
                            <a:lumOff val="25000"/>
                          </a:schemeClr>
                        </a:solidFill>
                      </a:endParaRPr>
                    </a:p>
                  </a:txBody>
                  <a:tcPr/>
                </a:tc>
                <a:tc>
                  <a:txBody>
                    <a:bodyPr/>
                    <a:lstStyle/>
                    <a:p>
                      <a:pPr marL="0" marR="0" lvl="0" indent="0" algn="just" defTabSz="914400" rtl="0" eaLnBrk="1" fontAlgn="auto" latinLnBrk="1" hangingPunct="1">
                        <a:lnSpc>
                          <a:spcPct val="100000"/>
                        </a:lnSpc>
                        <a:spcBef>
                          <a:spcPts val="0"/>
                        </a:spcBef>
                        <a:spcAft>
                          <a:spcPts val="0"/>
                        </a:spcAft>
                        <a:buClrTx/>
                        <a:buSzTx/>
                        <a:buFontTx/>
                        <a:buNone/>
                        <a:tabLst/>
                        <a:defRPr/>
                      </a:pPr>
                      <a:r>
                        <a:rPr lang="fr-FR" sz="1600" kern="1200" dirty="0" smtClean="0">
                          <a:effectLst/>
                        </a:rPr>
                        <a:t>Definir a acessibilidade das informações por parte dos respectivos usuários;</a:t>
                      </a:r>
                      <a:endParaRPr lang="pt-BR" sz="1600" kern="1200" dirty="0" smtClean="0">
                        <a:effectLst/>
                      </a:endParaRPr>
                    </a:p>
                    <a:p>
                      <a:pPr algn="just"/>
                      <a:endParaRPr lang="pt-BR" sz="1600" b="0" dirty="0">
                        <a:solidFill>
                          <a:schemeClr val="tx1">
                            <a:lumMod val="75000"/>
                            <a:lumOff val="25000"/>
                          </a:schemeClr>
                        </a:solidFill>
                      </a:endParaRPr>
                    </a:p>
                  </a:txBody>
                  <a:tcPr/>
                </a:tc>
                <a:extLst>
                  <a:ext uri="{0D108BD9-81ED-4DB2-BD59-A6C34878D82A}">
                    <a16:rowId xmlns:a16="http://schemas.microsoft.com/office/drawing/2014/main" xmlns="" val="804210111"/>
                  </a:ext>
                </a:extLst>
              </a:tr>
            </a:tbl>
          </a:graphicData>
        </a:graphic>
      </p:graphicFrame>
    </p:spTree>
    <p:extLst>
      <p:ext uri="{BB962C8B-B14F-4D97-AF65-F5344CB8AC3E}">
        <p14:creationId xmlns:p14="http://schemas.microsoft.com/office/powerpoint/2010/main" val="3647478371"/>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1"/>
          <p:cNvSpPr>
            <a:spLocks noGrp="1"/>
          </p:cNvSpPr>
          <p:nvPr>
            <p:ph type="body" sz="quarter" idx="10"/>
          </p:nvPr>
        </p:nvSpPr>
        <p:spPr>
          <a:xfrm>
            <a:off x="20827" y="0"/>
            <a:ext cx="9144000" cy="576064"/>
          </a:xfrm>
        </p:spPr>
        <p:txBody>
          <a:bodyPr>
            <a:normAutofit fontScale="95500"/>
          </a:bodyPr>
          <a:lstStyle/>
          <a:p>
            <a:r>
              <a:rPr lang="pt-BR" sz="3400" dirty="0" smtClean="0"/>
              <a:t>Documento de Visão</a:t>
            </a:r>
            <a:endParaRPr lang="pt-BR" sz="3400" dirty="0"/>
          </a:p>
        </p:txBody>
      </p:sp>
      <p:sp>
        <p:nvSpPr>
          <p:cNvPr id="8" name="Espaço Reservado para Texto 2"/>
          <p:cNvSpPr>
            <a:spLocks noGrp="1"/>
          </p:cNvSpPr>
          <p:nvPr>
            <p:ph type="body" sz="quarter" idx="11"/>
          </p:nvPr>
        </p:nvSpPr>
        <p:spPr>
          <a:xfrm>
            <a:off x="0" y="595984"/>
            <a:ext cx="9144000" cy="288032"/>
          </a:xfrm>
        </p:spPr>
        <p:txBody>
          <a:bodyPr>
            <a:normAutofit fontScale="95500" lnSpcReduction="10000"/>
          </a:bodyPr>
          <a:lstStyle/>
          <a:p>
            <a:r>
              <a:rPr lang="pt-BR" sz="2200" dirty="0" err="1" smtClean="0"/>
              <a:t>Stakeholder</a:t>
            </a:r>
            <a:r>
              <a:rPr lang="pt-BR" sz="2200" dirty="0" smtClean="0"/>
              <a:t>: </a:t>
            </a:r>
            <a:endParaRPr lang="pt-BR" sz="2200" dirty="0"/>
          </a:p>
        </p:txBody>
      </p:sp>
      <p:graphicFrame>
        <p:nvGraphicFramePr>
          <p:cNvPr id="3" name="Tabela 2"/>
          <p:cNvGraphicFramePr>
            <a:graphicFrameLocks noGrp="1"/>
          </p:cNvGraphicFramePr>
          <p:nvPr>
            <p:extLst>
              <p:ext uri="{D42A27DB-BD31-4B8C-83A1-F6EECF244321}">
                <p14:modId xmlns:p14="http://schemas.microsoft.com/office/powerpoint/2010/main" val="2212219366"/>
              </p:ext>
            </p:extLst>
          </p:nvPr>
        </p:nvGraphicFramePr>
        <p:xfrm>
          <a:off x="359532" y="1203598"/>
          <a:ext cx="8424936" cy="2880320"/>
        </p:xfrm>
        <a:graphic>
          <a:graphicData uri="http://schemas.openxmlformats.org/drawingml/2006/table">
            <a:tbl>
              <a:tblPr firstRow="1" bandRow="1">
                <a:tableStyleId>{21E4AEA4-8DFA-4A89-87EB-49C32662AFE0}</a:tableStyleId>
              </a:tblPr>
              <a:tblGrid>
                <a:gridCol w="2808312">
                  <a:extLst>
                    <a:ext uri="{9D8B030D-6E8A-4147-A177-3AD203B41FA5}">
                      <a16:colId xmlns:a16="http://schemas.microsoft.com/office/drawing/2014/main" xmlns="" val="607197806"/>
                    </a:ext>
                  </a:extLst>
                </a:gridCol>
                <a:gridCol w="2808312">
                  <a:extLst>
                    <a:ext uri="{9D8B030D-6E8A-4147-A177-3AD203B41FA5}">
                      <a16:colId xmlns:a16="http://schemas.microsoft.com/office/drawing/2014/main" xmlns="" val="2701040469"/>
                    </a:ext>
                  </a:extLst>
                </a:gridCol>
                <a:gridCol w="2808312">
                  <a:extLst>
                    <a:ext uri="{9D8B030D-6E8A-4147-A177-3AD203B41FA5}">
                      <a16:colId xmlns:a16="http://schemas.microsoft.com/office/drawing/2014/main" xmlns="" val="3200824249"/>
                    </a:ext>
                  </a:extLst>
                </a:gridCol>
              </a:tblGrid>
              <a:tr h="402033">
                <a:tc>
                  <a:txBody>
                    <a:bodyPr/>
                    <a:lstStyle/>
                    <a:p>
                      <a:r>
                        <a:rPr lang="pt-BR" sz="1600" dirty="0" smtClean="0"/>
                        <a:t>Nome</a:t>
                      </a:r>
                      <a:endParaRPr lang="pt-BR" sz="1600" dirty="0"/>
                    </a:p>
                  </a:txBody>
                  <a:tcPr/>
                </a:tc>
                <a:tc>
                  <a:txBody>
                    <a:bodyPr/>
                    <a:lstStyle/>
                    <a:p>
                      <a:r>
                        <a:rPr lang="pt-BR" sz="1600" dirty="0" smtClean="0"/>
                        <a:t>Descrição</a:t>
                      </a:r>
                      <a:endParaRPr lang="pt-BR" sz="1600" dirty="0"/>
                    </a:p>
                  </a:txBody>
                  <a:tcPr/>
                </a:tc>
                <a:tc>
                  <a:txBody>
                    <a:bodyPr/>
                    <a:lstStyle/>
                    <a:p>
                      <a:r>
                        <a:rPr lang="pt-BR" sz="1600" dirty="0" smtClean="0"/>
                        <a:t>Responsabilidade</a:t>
                      </a:r>
                      <a:endParaRPr lang="pt-BR" sz="1600" dirty="0"/>
                    </a:p>
                  </a:txBody>
                  <a:tcPr/>
                </a:tc>
                <a:extLst>
                  <a:ext uri="{0D108BD9-81ED-4DB2-BD59-A6C34878D82A}">
                    <a16:rowId xmlns:a16="http://schemas.microsoft.com/office/drawing/2014/main" xmlns="" val="174861242"/>
                  </a:ext>
                </a:extLst>
              </a:tr>
              <a:tr h="2478287">
                <a:tc>
                  <a:txBody>
                    <a:bodyPr/>
                    <a:lstStyle/>
                    <a:p>
                      <a:pPr algn="just"/>
                      <a:r>
                        <a:rPr lang="en-US" sz="1600" b="0" kern="1200" dirty="0" err="1" smtClean="0">
                          <a:solidFill>
                            <a:schemeClr val="tx1">
                              <a:lumMod val="75000"/>
                              <a:lumOff val="25000"/>
                            </a:schemeClr>
                          </a:solidFill>
                          <a:effectLst/>
                          <a:latin typeface="+mn-lt"/>
                          <a:ea typeface="+mn-ea"/>
                          <a:cs typeface="+mn-cs"/>
                        </a:rPr>
                        <a:t>Módulo</a:t>
                      </a:r>
                      <a:r>
                        <a:rPr lang="en-US" sz="1600" b="0" kern="1200" dirty="0" smtClean="0">
                          <a:solidFill>
                            <a:schemeClr val="tx1">
                              <a:lumMod val="75000"/>
                              <a:lumOff val="25000"/>
                            </a:schemeClr>
                          </a:solidFill>
                          <a:effectLst/>
                          <a:latin typeface="+mn-lt"/>
                          <a:ea typeface="+mn-ea"/>
                          <a:cs typeface="+mn-cs"/>
                        </a:rPr>
                        <a:t> 02 – </a:t>
                      </a:r>
                      <a:r>
                        <a:rPr lang="en-US" sz="1600" b="0" kern="1200" dirty="0" err="1" smtClean="0">
                          <a:solidFill>
                            <a:schemeClr val="tx1">
                              <a:lumMod val="75000"/>
                              <a:lumOff val="25000"/>
                            </a:schemeClr>
                          </a:solidFill>
                          <a:effectLst/>
                          <a:latin typeface="+mn-lt"/>
                          <a:ea typeface="+mn-ea"/>
                          <a:cs typeface="+mn-cs"/>
                        </a:rPr>
                        <a:t>Prontuário</a:t>
                      </a:r>
                      <a:r>
                        <a:rPr lang="en-US" sz="1600" b="0" kern="1200" dirty="0" smtClean="0">
                          <a:solidFill>
                            <a:schemeClr val="tx1">
                              <a:lumMod val="75000"/>
                              <a:lumOff val="25000"/>
                            </a:schemeClr>
                          </a:solidFill>
                          <a:effectLst/>
                          <a:latin typeface="+mn-lt"/>
                          <a:ea typeface="+mn-ea"/>
                          <a:cs typeface="+mn-cs"/>
                        </a:rPr>
                        <a:t> dos </a:t>
                      </a:r>
                      <a:r>
                        <a:rPr lang="en-US" sz="1600" b="0" kern="1200" dirty="0" err="1" smtClean="0">
                          <a:solidFill>
                            <a:schemeClr val="tx1">
                              <a:lumMod val="75000"/>
                              <a:lumOff val="25000"/>
                            </a:schemeClr>
                          </a:solidFill>
                          <a:effectLst/>
                          <a:latin typeface="+mn-lt"/>
                          <a:ea typeface="+mn-ea"/>
                          <a:cs typeface="+mn-cs"/>
                        </a:rPr>
                        <a:t>Idosos</a:t>
                      </a:r>
                      <a:endParaRPr lang="pt-BR" sz="1600" b="0" dirty="0">
                        <a:solidFill>
                          <a:schemeClr val="tx1">
                            <a:lumMod val="75000"/>
                            <a:lumOff val="25000"/>
                          </a:schemeClr>
                        </a:solidFill>
                      </a:endParaRPr>
                    </a:p>
                  </a:txBody>
                  <a:tcPr/>
                </a:tc>
                <a:tc>
                  <a:txBody>
                    <a:bodyPr/>
                    <a:lstStyle/>
                    <a:p>
                      <a:pPr algn="just"/>
                      <a:r>
                        <a:rPr lang="pt-BR" sz="1600" b="0" kern="1200" dirty="0" smtClean="0">
                          <a:solidFill>
                            <a:schemeClr val="tx1">
                              <a:lumMod val="75000"/>
                              <a:lumOff val="25000"/>
                            </a:schemeClr>
                          </a:solidFill>
                          <a:effectLst/>
                          <a:latin typeface="+mn-lt"/>
                          <a:ea typeface="+mn-ea"/>
                          <a:cs typeface="+mn-cs"/>
                        </a:rPr>
                        <a:t>Realizar o cadastro inicial do idoso, contendo os dados pessoais, patologias, medicamentos, restrições alimentares e alergias. Além de permitir o gerenciamento desses quesitos e criar uma ficha completa do paciente;</a:t>
                      </a:r>
                      <a:endParaRPr lang="pt-BR" sz="1600" b="0" dirty="0">
                        <a:solidFill>
                          <a:schemeClr val="tx1">
                            <a:lumMod val="75000"/>
                            <a:lumOff val="25000"/>
                          </a:schemeClr>
                        </a:solidFill>
                      </a:endParaRPr>
                    </a:p>
                  </a:txBody>
                  <a:tcPr/>
                </a:tc>
                <a:tc>
                  <a:txBody>
                    <a:bodyPr/>
                    <a:lstStyle/>
                    <a:p>
                      <a:pPr marL="0" marR="0" lvl="0" indent="0" algn="just" defTabSz="914400" rtl="0" eaLnBrk="1" fontAlgn="auto" latinLnBrk="1" hangingPunct="1">
                        <a:lnSpc>
                          <a:spcPct val="100000"/>
                        </a:lnSpc>
                        <a:spcBef>
                          <a:spcPts val="0"/>
                        </a:spcBef>
                        <a:spcAft>
                          <a:spcPts val="0"/>
                        </a:spcAft>
                        <a:buClrTx/>
                        <a:buSzTx/>
                        <a:buFontTx/>
                        <a:buNone/>
                        <a:tabLst/>
                        <a:defRPr/>
                      </a:pPr>
                      <a:r>
                        <a:rPr lang="en-US" sz="1600" b="0" kern="1200" dirty="0" err="1" smtClean="0">
                          <a:solidFill>
                            <a:schemeClr val="tx1">
                              <a:lumMod val="75000"/>
                              <a:lumOff val="25000"/>
                            </a:schemeClr>
                          </a:solidFill>
                          <a:effectLst/>
                          <a:latin typeface="+mn-lt"/>
                          <a:ea typeface="+mn-ea"/>
                          <a:cs typeface="+mn-cs"/>
                        </a:rPr>
                        <a:t>Definir</a:t>
                      </a:r>
                      <a:r>
                        <a:rPr lang="en-US" sz="1600" b="0" kern="1200" dirty="0" smtClean="0">
                          <a:solidFill>
                            <a:schemeClr val="tx1">
                              <a:lumMod val="75000"/>
                              <a:lumOff val="25000"/>
                            </a:schemeClr>
                          </a:solidFill>
                          <a:effectLst/>
                          <a:latin typeface="+mn-lt"/>
                          <a:ea typeface="+mn-ea"/>
                          <a:cs typeface="+mn-cs"/>
                        </a:rPr>
                        <a:t> e </a:t>
                      </a:r>
                      <a:r>
                        <a:rPr lang="en-US" sz="1600" b="0" kern="1200" dirty="0" err="1" smtClean="0">
                          <a:solidFill>
                            <a:schemeClr val="tx1">
                              <a:lumMod val="75000"/>
                              <a:lumOff val="25000"/>
                            </a:schemeClr>
                          </a:solidFill>
                          <a:effectLst/>
                          <a:latin typeface="+mn-lt"/>
                          <a:ea typeface="+mn-ea"/>
                          <a:cs typeface="+mn-cs"/>
                        </a:rPr>
                        <a:t>permitir</a:t>
                      </a:r>
                      <a:r>
                        <a:rPr lang="en-US" sz="1600" b="0" kern="1200" dirty="0" smtClean="0">
                          <a:solidFill>
                            <a:schemeClr val="tx1">
                              <a:lumMod val="75000"/>
                              <a:lumOff val="25000"/>
                            </a:schemeClr>
                          </a:solidFill>
                          <a:effectLst/>
                          <a:latin typeface="+mn-lt"/>
                          <a:ea typeface="+mn-ea"/>
                          <a:cs typeface="+mn-cs"/>
                        </a:rPr>
                        <a:t> o </a:t>
                      </a:r>
                      <a:r>
                        <a:rPr lang="en-US" sz="1600" b="0" kern="1200" dirty="0" err="1" smtClean="0">
                          <a:solidFill>
                            <a:schemeClr val="tx1">
                              <a:lumMod val="75000"/>
                              <a:lumOff val="25000"/>
                            </a:schemeClr>
                          </a:solidFill>
                          <a:effectLst/>
                          <a:latin typeface="+mn-lt"/>
                          <a:ea typeface="+mn-ea"/>
                          <a:cs typeface="+mn-cs"/>
                        </a:rPr>
                        <a:t>acesso</a:t>
                      </a:r>
                      <a:r>
                        <a:rPr lang="en-US" sz="1600" b="0" kern="1200" dirty="0" smtClean="0">
                          <a:solidFill>
                            <a:schemeClr val="tx1">
                              <a:lumMod val="75000"/>
                              <a:lumOff val="25000"/>
                            </a:schemeClr>
                          </a:solidFill>
                          <a:effectLst/>
                          <a:latin typeface="+mn-lt"/>
                          <a:ea typeface="+mn-ea"/>
                          <a:cs typeface="+mn-cs"/>
                        </a:rPr>
                        <a:t> </a:t>
                      </a:r>
                      <a:r>
                        <a:rPr lang="en-US" sz="1600" b="0" kern="1200" dirty="0" err="1" smtClean="0">
                          <a:solidFill>
                            <a:schemeClr val="tx1">
                              <a:lumMod val="75000"/>
                              <a:lumOff val="25000"/>
                            </a:schemeClr>
                          </a:solidFill>
                          <a:effectLst/>
                          <a:latin typeface="+mn-lt"/>
                          <a:ea typeface="+mn-ea"/>
                          <a:cs typeface="+mn-cs"/>
                        </a:rPr>
                        <a:t>ao</a:t>
                      </a:r>
                      <a:r>
                        <a:rPr lang="en-US" sz="1600" b="0" kern="1200" dirty="0" smtClean="0">
                          <a:solidFill>
                            <a:schemeClr val="tx1">
                              <a:lumMod val="75000"/>
                              <a:lumOff val="25000"/>
                            </a:schemeClr>
                          </a:solidFill>
                          <a:effectLst/>
                          <a:latin typeface="+mn-lt"/>
                          <a:ea typeface="+mn-ea"/>
                          <a:cs typeface="+mn-cs"/>
                        </a:rPr>
                        <a:t> </a:t>
                      </a:r>
                      <a:r>
                        <a:rPr lang="en-US" sz="1600" b="0" kern="1200" dirty="0" err="1" smtClean="0">
                          <a:solidFill>
                            <a:schemeClr val="tx1">
                              <a:lumMod val="75000"/>
                              <a:lumOff val="25000"/>
                            </a:schemeClr>
                          </a:solidFill>
                          <a:effectLst/>
                          <a:latin typeface="+mn-lt"/>
                          <a:ea typeface="+mn-ea"/>
                          <a:cs typeface="+mn-cs"/>
                        </a:rPr>
                        <a:t>prontuário</a:t>
                      </a:r>
                      <a:r>
                        <a:rPr lang="en-US" sz="1600" b="0" kern="1200" dirty="0" smtClean="0">
                          <a:solidFill>
                            <a:schemeClr val="tx1">
                              <a:lumMod val="75000"/>
                              <a:lumOff val="25000"/>
                            </a:schemeClr>
                          </a:solidFill>
                          <a:effectLst/>
                          <a:latin typeface="+mn-lt"/>
                          <a:ea typeface="+mn-ea"/>
                          <a:cs typeface="+mn-cs"/>
                        </a:rPr>
                        <a:t> e dados </a:t>
                      </a:r>
                      <a:r>
                        <a:rPr lang="en-US" sz="1600" b="0" kern="1200" dirty="0" err="1" smtClean="0">
                          <a:solidFill>
                            <a:schemeClr val="tx1">
                              <a:lumMod val="75000"/>
                              <a:lumOff val="25000"/>
                            </a:schemeClr>
                          </a:solidFill>
                          <a:effectLst/>
                          <a:latin typeface="+mn-lt"/>
                          <a:ea typeface="+mn-ea"/>
                          <a:cs typeface="+mn-cs"/>
                        </a:rPr>
                        <a:t>pessoais</a:t>
                      </a:r>
                      <a:r>
                        <a:rPr lang="en-US" sz="1600" b="0" kern="1200" dirty="0" smtClean="0">
                          <a:solidFill>
                            <a:schemeClr val="tx1">
                              <a:lumMod val="75000"/>
                              <a:lumOff val="25000"/>
                            </a:schemeClr>
                          </a:solidFill>
                          <a:effectLst/>
                          <a:latin typeface="+mn-lt"/>
                          <a:ea typeface="+mn-ea"/>
                          <a:cs typeface="+mn-cs"/>
                        </a:rPr>
                        <a:t> do </a:t>
                      </a:r>
                      <a:r>
                        <a:rPr lang="en-US" sz="1600" b="0" kern="1200" dirty="0" err="1" smtClean="0">
                          <a:solidFill>
                            <a:schemeClr val="tx1">
                              <a:lumMod val="75000"/>
                              <a:lumOff val="25000"/>
                            </a:schemeClr>
                          </a:solidFill>
                          <a:effectLst/>
                          <a:latin typeface="+mn-lt"/>
                          <a:ea typeface="+mn-ea"/>
                          <a:cs typeface="+mn-cs"/>
                        </a:rPr>
                        <a:t>idoso</a:t>
                      </a:r>
                      <a:r>
                        <a:rPr lang="en-US" sz="1600" b="0" kern="1200" dirty="0" smtClean="0">
                          <a:solidFill>
                            <a:schemeClr val="tx1">
                              <a:lumMod val="75000"/>
                              <a:lumOff val="25000"/>
                            </a:schemeClr>
                          </a:solidFill>
                          <a:effectLst/>
                          <a:latin typeface="+mn-lt"/>
                          <a:ea typeface="+mn-ea"/>
                          <a:cs typeface="+mn-cs"/>
                        </a:rPr>
                        <a:t> </a:t>
                      </a:r>
                      <a:r>
                        <a:rPr lang="en-US" sz="1600" b="0" kern="1200" dirty="0" err="1" smtClean="0">
                          <a:solidFill>
                            <a:schemeClr val="tx1">
                              <a:lumMod val="75000"/>
                              <a:lumOff val="25000"/>
                            </a:schemeClr>
                          </a:solidFill>
                          <a:effectLst/>
                          <a:latin typeface="+mn-lt"/>
                          <a:ea typeface="+mn-ea"/>
                          <a:cs typeface="+mn-cs"/>
                        </a:rPr>
                        <a:t>como</a:t>
                      </a:r>
                      <a:r>
                        <a:rPr lang="en-US" sz="1600" b="0" kern="1200" dirty="0" smtClean="0">
                          <a:solidFill>
                            <a:schemeClr val="tx1">
                              <a:lumMod val="75000"/>
                              <a:lumOff val="25000"/>
                            </a:schemeClr>
                          </a:solidFill>
                          <a:effectLst/>
                          <a:latin typeface="+mn-lt"/>
                          <a:ea typeface="+mn-ea"/>
                          <a:cs typeface="+mn-cs"/>
                        </a:rPr>
                        <a:t> peso, </a:t>
                      </a:r>
                      <a:r>
                        <a:rPr lang="en-US" sz="1600" b="0" kern="1200" dirty="0" err="1" smtClean="0">
                          <a:solidFill>
                            <a:schemeClr val="tx1">
                              <a:lumMod val="75000"/>
                              <a:lumOff val="25000"/>
                            </a:schemeClr>
                          </a:solidFill>
                          <a:effectLst/>
                          <a:latin typeface="+mn-lt"/>
                          <a:ea typeface="+mn-ea"/>
                          <a:cs typeface="+mn-cs"/>
                        </a:rPr>
                        <a:t>altura</a:t>
                      </a:r>
                      <a:r>
                        <a:rPr lang="en-US" sz="1600" b="0" kern="1200" dirty="0" smtClean="0">
                          <a:solidFill>
                            <a:schemeClr val="tx1">
                              <a:lumMod val="75000"/>
                              <a:lumOff val="25000"/>
                            </a:schemeClr>
                          </a:solidFill>
                          <a:effectLst/>
                          <a:latin typeface="+mn-lt"/>
                          <a:ea typeface="+mn-ea"/>
                          <a:cs typeface="+mn-cs"/>
                        </a:rPr>
                        <a:t> e </a:t>
                      </a:r>
                      <a:r>
                        <a:rPr lang="en-US" sz="1600" b="0" kern="1200" dirty="0" err="1" smtClean="0">
                          <a:solidFill>
                            <a:schemeClr val="tx1">
                              <a:lumMod val="75000"/>
                              <a:lumOff val="25000"/>
                            </a:schemeClr>
                          </a:solidFill>
                          <a:effectLst/>
                          <a:latin typeface="+mn-lt"/>
                          <a:ea typeface="+mn-ea"/>
                          <a:cs typeface="+mn-cs"/>
                        </a:rPr>
                        <a:t>idade</a:t>
                      </a:r>
                      <a:r>
                        <a:rPr lang="en-US" sz="1600" b="0" kern="1200" dirty="0" smtClean="0">
                          <a:solidFill>
                            <a:schemeClr val="tx1">
                              <a:lumMod val="75000"/>
                              <a:lumOff val="25000"/>
                            </a:schemeClr>
                          </a:solidFill>
                          <a:effectLst/>
                          <a:latin typeface="+mn-lt"/>
                          <a:ea typeface="+mn-ea"/>
                          <a:cs typeface="+mn-cs"/>
                        </a:rPr>
                        <a:t> para que as </a:t>
                      </a:r>
                      <a:r>
                        <a:rPr lang="en-US" sz="1600" b="0" kern="1200" dirty="0" err="1" smtClean="0">
                          <a:solidFill>
                            <a:schemeClr val="tx1">
                              <a:lumMod val="75000"/>
                              <a:lumOff val="25000"/>
                            </a:schemeClr>
                          </a:solidFill>
                          <a:effectLst/>
                          <a:latin typeface="+mn-lt"/>
                          <a:ea typeface="+mn-ea"/>
                          <a:cs typeface="+mn-cs"/>
                        </a:rPr>
                        <a:t>prescrições</a:t>
                      </a:r>
                      <a:r>
                        <a:rPr lang="en-US" sz="1600" b="0" kern="1200" dirty="0" smtClean="0">
                          <a:solidFill>
                            <a:schemeClr val="tx1">
                              <a:lumMod val="75000"/>
                              <a:lumOff val="25000"/>
                            </a:schemeClr>
                          </a:solidFill>
                          <a:effectLst/>
                          <a:latin typeface="+mn-lt"/>
                          <a:ea typeface="+mn-ea"/>
                          <a:cs typeface="+mn-cs"/>
                        </a:rPr>
                        <a:t> </a:t>
                      </a:r>
                      <a:r>
                        <a:rPr lang="en-US" sz="1600" b="0" kern="1200" dirty="0" err="1" smtClean="0">
                          <a:solidFill>
                            <a:schemeClr val="tx1">
                              <a:lumMod val="75000"/>
                              <a:lumOff val="25000"/>
                            </a:schemeClr>
                          </a:solidFill>
                          <a:effectLst/>
                          <a:latin typeface="+mn-lt"/>
                          <a:ea typeface="+mn-ea"/>
                          <a:cs typeface="+mn-cs"/>
                        </a:rPr>
                        <a:t>possam</a:t>
                      </a:r>
                      <a:r>
                        <a:rPr lang="en-US" sz="1600" b="0" kern="1200" dirty="0" smtClean="0">
                          <a:solidFill>
                            <a:schemeClr val="tx1">
                              <a:lumMod val="75000"/>
                              <a:lumOff val="25000"/>
                            </a:schemeClr>
                          </a:solidFill>
                          <a:effectLst/>
                          <a:latin typeface="+mn-lt"/>
                          <a:ea typeface="+mn-ea"/>
                          <a:cs typeface="+mn-cs"/>
                        </a:rPr>
                        <a:t> </a:t>
                      </a:r>
                      <a:r>
                        <a:rPr lang="en-US" sz="1600" b="0" kern="1200" dirty="0" err="1" smtClean="0">
                          <a:solidFill>
                            <a:schemeClr val="tx1">
                              <a:lumMod val="75000"/>
                              <a:lumOff val="25000"/>
                            </a:schemeClr>
                          </a:solidFill>
                          <a:effectLst/>
                          <a:latin typeface="+mn-lt"/>
                          <a:ea typeface="+mn-ea"/>
                          <a:cs typeface="+mn-cs"/>
                        </a:rPr>
                        <a:t>ser</a:t>
                      </a:r>
                      <a:r>
                        <a:rPr lang="en-US" sz="1600" b="0" kern="1200" dirty="0" smtClean="0">
                          <a:solidFill>
                            <a:schemeClr val="tx1">
                              <a:lumMod val="75000"/>
                              <a:lumOff val="25000"/>
                            </a:schemeClr>
                          </a:solidFill>
                          <a:effectLst/>
                          <a:latin typeface="+mn-lt"/>
                          <a:ea typeface="+mn-ea"/>
                          <a:cs typeface="+mn-cs"/>
                        </a:rPr>
                        <a:t> </a:t>
                      </a:r>
                      <a:r>
                        <a:rPr lang="en-US" sz="1600" b="0" kern="1200" dirty="0" err="1" smtClean="0">
                          <a:solidFill>
                            <a:schemeClr val="tx1">
                              <a:lumMod val="75000"/>
                              <a:lumOff val="25000"/>
                            </a:schemeClr>
                          </a:solidFill>
                          <a:effectLst/>
                          <a:latin typeface="+mn-lt"/>
                          <a:ea typeface="+mn-ea"/>
                          <a:cs typeface="+mn-cs"/>
                        </a:rPr>
                        <a:t>efetuadas</a:t>
                      </a:r>
                      <a:r>
                        <a:rPr lang="en-US" sz="1600" b="0" kern="1200" dirty="0" smtClean="0">
                          <a:solidFill>
                            <a:schemeClr val="tx1">
                              <a:lumMod val="75000"/>
                              <a:lumOff val="25000"/>
                            </a:schemeClr>
                          </a:solidFill>
                          <a:effectLst/>
                          <a:latin typeface="+mn-lt"/>
                          <a:ea typeface="+mn-ea"/>
                          <a:cs typeface="+mn-cs"/>
                        </a:rPr>
                        <a:t> </a:t>
                      </a:r>
                      <a:r>
                        <a:rPr lang="en-US" sz="1600" b="0" kern="1200" dirty="0" err="1" smtClean="0">
                          <a:solidFill>
                            <a:schemeClr val="tx1">
                              <a:lumMod val="75000"/>
                              <a:lumOff val="25000"/>
                            </a:schemeClr>
                          </a:solidFill>
                          <a:effectLst/>
                          <a:latin typeface="+mn-lt"/>
                          <a:ea typeface="+mn-ea"/>
                          <a:cs typeface="+mn-cs"/>
                        </a:rPr>
                        <a:t>corretamente</a:t>
                      </a:r>
                      <a:r>
                        <a:rPr lang="en-US" sz="1600" b="0" kern="1200" dirty="0" smtClean="0">
                          <a:solidFill>
                            <a:schemeClr val="tx1">
                              <a:lumMod val="75000"/>
                              <a:lumOff val="25000"/>
                            </a:schemeClr>
                          </a:solidFill>
                          <a:effectLst/>
                          <a:latin typeface="+mn-lt"/>
                          <a:ea typeface="+mn-ea"/>
                          <a:cs typeface="+mn-cs"/>
                        </a:rPr>
                        <a:t>, </a:t>
                      </a:r>
                      <a:r>
                        <a:rPr lang="en-US" sz="1600" b="0" kern="1200" dirty="0" err="1" smtClean="0">
                          <a:solidFill>
                            <a:schemeClr val="tx1">
                              <a:lumMod val="75000"/>
                              <a:lumOff val="25000"/>
                            </a:schemeClr>
                          </a:solidFill>
                          <a:effectLst/>
                          <a:latin typeface="+mn-lt"/>
                          <a:ea typeface="+mn-ea"/>
                          <a:cs typeface="+mn-cs"/>
                        </a:rPr>
                        <a:t>estando</a:t>
                      </a:r>
                      <a:r>
                        <a:rPr lang="en-US" sz="1600" b="0" kern="1200" dirty="0" smtClean="0">
                          <a:solidFill>
                            <a:schemeClr val="tx1">
                              <a:lumMod val="75000"/>
                              <a:lumOff val="25000"/>
                            </a:schemeClr>
                          </a:solidFill>
                          <a:effectLst/>
                          <a:latin typeface="+mn-lt"/>
                          <a:ea typeface="+mn-ea"/>
                          <a:cs typeface="+mn-cs"/>
                        </a:rPr>
                        <a:t> de </a:t>
                      </a:r>
                      <a:r>
                        <a:rPr lang="en-US" sz="1600" b="0" kern="1200" dirty="0" err="1" smtClean="0">
                          <a:solidFill>
                            <a:schemeClr val="tx1">
                              <a:lumMod val="75000"/>
                              <a:lumOff val="25000"/>
                            </a:schemeClr>
                          </a:solidFill>
                          <a:effectLst/>
                          <a:latin typeface="+mn-lt"/>
                          <a:ea typeface="+mn-ea"/>
                          <a:cs typeface="+mn-cs"/>
                        </a:rPr>
                        <a:t>acordo</a:t>
                      </a:r>
                      <a:r>
                        <a:rPr lang="en-US" sz="1600" b="0" kern="1200" dirty="0" smtClean="0">
                          <a:solidFill>
                            <a:schemeClr val="tx1">
                              <a:lumMod val="75000"/>
                              <a:lumOff val="25000"/>
                            </a:schemeClr>
                          </a:solidFill>
                          <a:effectLst/>
                          <a:latin typeface="+mn-lt"/>
                          <a:ea typeface="+mn-ea"/>
                          <a:cs typeface="+mn-cs"/>
                        </a:rPr>
                        <a:t> com o </a:t>
                      </a:r>
                      <a:r>
                        <a:rPr lang="en-US" sz="1600" b="0" kern="1200" dirty="0" err="1" smtClean="0">
                          <a:solidFill>
                            <a:schemeClr val="tx1">
                              <a:lumMod val="75000"/>
                              <a:lumOff val="25000"/>
                            </a:schemeClr>
                          </a:solidFill>
                          <a:effectLst/>
                          <a:latin typeface="+mn-lt"/>
                          <a:ea typeface="+mn-ea"/>
                          <a:cs typeface="+mn-cs"/>
                        </a:rPr>
                        <a:t>preenchimento</a:t>
                      </a:r>
                      <a:r>
                        <a:rPr lang="en-US" sz="1600" b="0" kern="1200" dirty="0" smtClean="0">
                          <a:solidFill>
                            <a:schemeClr val="tx1">
                              <a:lumMod val="75000"/>
                              <a:lumOff val="25000"/>
                            </a:schemeClr>
                          </a:solidFill>
                          <a:effectLst/>
                          <a:latin typeface="+mn-lt"/>
                          <a:ea typeface="+mn-ea"/>
                          <a:cs typeface="+mn-cs"/>
                        </a:rPr>
                        <a:t> do </a:t>
                      </a:r>
                      <a:r>
                        <a:rPr lang="en-US" sz="1600" b="0" kern="1200" dirty="0" err="1" smtClean="0">
                          <a:solidFill>
                            <a:schemeClr val="tx1">
                              <a:lumMod val="75000"/>
                              <a:lumOff val="25000"/>
                            </a:schemeClr>
                          </a:solidFill>
                          <a:effectLst/>
                          <a:latin typeface="+mn-lt"/>
                          <a:ea typeface="+mn-ea"/>
                          <a:cs typeface="+mn-cs"/>
                        </a:rPr>
                        <a:t>formulário</a:t>
                      </a:r>
                      <a:r>
                        <a:rPr lang="en-US" sz="1600" b="0" kern="1200" dirty="0" smtClean="0">
                          <a:solidFill>
                            <a:schemeClr val="tx1">
                              <a:lumMod val="75000"/>
                              <a:lumOff val="25000"/>
                            </a:schemeClr>
                          </a:solidFill>
                          <a:effectLst/>
                          <a:latin typeface="+mn-lt"/>
                          <a:ea typeface="+mn-ea"/>
                          <a:cs typeface="+mn-cs"/>
                        </a:rPr>
                        <a:t> </a:t>
                      </a:r>
                      <a:r>
                        <a:rPr lang="en-US" sz="1600" b="0" kern="1200" dirty="0" err="1" smtClean="0">
                          <a:solidFill>
                            <a:schemeClr val="tx1">
                              <a:lumMod val="75000"/>
                              <a:lumOff val="25000"/>
                            </a:schemeClr>
                          </a:solidFill>
                          <a:effectLst/>
                          <a:latin typeface="+mn-lt"/>
                          <a:ea typeface="+mn-ea"/>
                          <a:cs typeface="+mn-cs"/>
                        </a:rPr>
                        <a:t>inicial</a:t>
                      </a:r>
                      <a:r>
                        <a:rPr lang="en-US" sz="1600" b="0" kern="1200" dirty="0" smtClean="0">
                          <a:solidFill>
                            <a:schemeClr val="tx1">
                              <a:lumMod val="75000"/>
                              <a:lumOff val="25000"/>
                            </a:schemeClr>
                          </a:solidFill>
                          <a:effectLst/>
                          <a:latin typeface="+mn-lt"/>
                          <a:ea typeface="+mn-ea"/>
                          <a:cs typeface="+mn-cs"/>
                        </a:rPr>
                        <a:t> de </a:t>
                      </a:r>
                      <a:r>
                        <a:rPr lang="en-US" sz="1600" b="0" kern="1200" dirty="0" err="1" smtClean="0">
                          <a:solidFill>
                            <a:schemeClr val="tx1">
                              <a:lumMod val="75000"/>
                              <a:lumOff val="25000"/>
                            </a:schemeClr>
                          </a:solidFill>
                          <a:effectLst/>
                          <a:latin typeface="+mn-lt"/>
                          <a:ea typeface="+mn-ea"/>
                          <a:cs typeface="+mn-cs"/>
                        </a:rPr>
                        <a:t>cada</a:t>
                      </a:r>
                      <a:r>
                        <a:rPr lang="en-US" sz="1600" b="0" kern="1200" dirty="0" smtClean="0">
                          <a:solidFill>
                            <a:schemeClr val="tx1">
                              <a:lumMod val="75000"/>
                              <a:lumOff val="25000"/>
                            </a:schemeClr>
                          </a:solidFill>
                          <a:effectLst/>
                          <a:latin typeface="+mn-lt"/>
                          <a:ea typeface="+mn-ea"/>
                          <a:cs typeface="+mn-cs"/>
                        </a:rPr>
                        <a:t> </a:t>
                      </a:r>
                      <a:r>
                        <a:rPr lang="en-US" sz="1600" b="0" kern="1200" dirty="0" err="1" smtClean="0">
                          <a:solidFill>
                            <a:schemeClr val="tx1">
                              <a:lumMod val="75000"/>
                              <a:lumOff val="25000"/>
                            </a:schemeClr>
                          </a:solidFill>
                          <a:effectLst/>
                          <a:latin typeface="+mn-lt"/>
                          <a:ea typeface="+mn-ea"/>
                          <a:cs typeface="+mn-cs"/>
                        </a:rPr>
                        <a:t>paciente</a:t>
                      </a:r>
                      <a:r>
                        <a:rPr lang="en-US" sz="1600" b="0" kern="1200" dirty="0" smtClean="0">
                          <a:solidFill>
                            <a:schemeClr val="tx1">
                              <a:lumMod val="75000"/>
                              <a:lumOff val="25000"/>
                            </a:schemeClr>
                          </a:solidFill>
                          <a:effectLst/>
                          <a:latin typeface="+mn-lt"/>
                          <a:ea typeface="+mn-ea"/>
                          <a:cs typeface="+mn-cs"/>
                        </a:rPr>
                        <a:t> no </a:t>
                      </a:r>
                      <a:r>
                        <a:rPr lang="en-US" sz="1600" b="0" kern="1200" dirty="0" err="1" smtClean="0">
                          <a:solidFill>
                            <a:schemeClr val="tx1">
                              <a:lumMod val="75000"/>
                              <a:lumOff val="25000"/>
                            </a:schemeClr>
                          </a:solidFill>
                          <a:effectLst/>
                          <a:latin typeface="+mn-lt"/>
                          <a:ea typeface="+mn-ea"/>
                          <a:cs typeface="+mn-cs"/>
                        </a:rPr>
                        <a:t>Módulo</a:t>
                      </a:r>
                      <a:r>
                        <a:rPr lang="en-US" sz="1600" b="0" kern="1200" dirty="0" smtClean="0">
                          <a:solidFill>
                            <a:schemeClr val="tx1">
                              <a:lumMod val="75000"/>
                              <a:lumOff val="25000"/>
                            </a:schemeClr>
                          </a:solidFill>
                          <a:effectLst/>
                          <a:latin typeface="+mn-lt"/>
                          <a:ea typeface="+mn-ea"/>
                          <a:cs typeface="+mn-cs"/>
                        </a:rPr>
                        <a:t> 2;</a:t>
                      </a:r>
                      <a:endParaRPr lang="pt-BR" sz="1600" b="0" dirty="0">
                        <a:solidFill>
                          <a:schemeClr val="tx1">
                            <a:lumMod val="75000"/>
                            <a:lumOff val="25000"/>
                          </a:schemeClr>
                        </a:solidFill>
                      </a:endParaRPr>
                    </a:p>
                  </a:txBody>
                  <a:tcPr/>
                </a:tc>
                <a:extLst>
                  <a:ext uri="{0D108BD9-81ED-4DB2-BD59-A6C34878D82A}">
                    <a16:rowId xmlns:a16="http://schemas.microsoft.com/office/drawing/2014/main" xmlns="" val="804210111"/>
                  </a:ext>
                </a:extLst>
              </a:tr>
            </a:tbl>
          </a:graphicData>
        </a:graphic>
      </p:graphicFrame>
    </p:spTree>
    <p:extLst>
      <p:ext uri="{BB962C8B-B14F-4D97-AF65-F5344CB8AC3E}">
        <p14:creationId xmlns:p14="http://schemas.microsoft.com/office/powerpoint/2010/main" val="315058246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1"/>
          <p:cNvSpPr>
            <a:spLocks noGrp="1"/>
          </p:cNvSpPr>
          <p:nvPr>
            <p:ph type="body" sz="quarter" idx="10"/>
          </p:nvPr>
        </p:nvSpPr>
        <p:spPr>
          <a:xfrm>
            <a:off x="20827" y="0"/>
            <a:ext cx="9144000" cy="576064"/>
          </a:xfrm>
        </p:spPr>
        <p:txBody>
          <a:bodyPr>
            <a:normAutofit fontScale="95500"/>
          </a:bodyPr>
          <a:lstStyle/>
          <a:p>
            <a:r>
              <a:rPr lang="pt-BR" sz="3400" dirty="0" smtClean="0"/>
              <a:t>Documento de Visão</a:t>
            </a:r>
            <a:endParaRPr lang="pt-BR" sz="3400" dirty="0"/>
          </a:p>
        </p:txBody>
      </p:sp>
      <p:sp>
        <p:nvSpPr>
          <p:cNvPr id="8" name="Espaço Reservado para Texto 2"/>
          <p:cNvSpPr>
            <a:spLocks noGrp="1"/>
          </p:cNvSpPr>
          <p:nvPr>
            <p:ph type="body" sz="quarter" idx="11"/>
          </p:nvPr>
        </p:nvSpPr>
        <p:spPr>
          <a:xfrm>
            <a:off x="0" y="595984"/>
            <a:ext cx="9144000" cy="288032"/>
          </a:xfrm>
        </p:spPr>
        <p:txBody>
          <a:bodyPr>
            <a:normAutofit fontScale="95500" lnSpcReduction="10000"/>
          </a:bodyPr>
          <a:lstStyle/>
          <a:p>
            <a:r>
              <a:rPr lang="pt-BR" sz="2200" dirty="0" err="1" smtClean="0"/>
              <a:t>Stakeholder</a:t>
            </a:r>
            <a:r>
              <a:rPr lang="pt-BR" sz="2200" dirty="0" smtClean="0"/>
              <a:t>:</a:t>
            </a:r>
            <a:endParaRPr lang="pt-BR" sz="2200" dirty="0"/>
          </a:p>
        </p:txBody>
      </p:sp>
      <p:graphicFrame>
        <p:nvGraphicFramePr>
          <p:cNvPr id="3" name="Tabela 2"/>
          <p:cNvGraphicFramePr>
            <a:graphicFrameLocks noGrp="1"/>
          </p:cNvGraphicFramePr>
          <p:nvPr>
            <p:extLst>
              <p:ext uri="{D42A27DB-BD31-4B8C-83A1-F6EECF244321}">
                <p14:modId xmlns:p14="http://schemas.microsoft.com/office/powerpoint/2010/main" val="3063323477"/>
              </p:ext>
            </p:extLst>
          </p:nvPr>
        </p:nvGraphicFramePr>
        <p:xfrm>
          <a:off x="323806" y="884016"/>
          <a:ext cx="8496945" cy="4114801"/>
        </p:xfrm>
        <a:graphic>
          <a:graphicData uri="http://schemas.openxmlformats.org/drawingml/2006/table">
            <a:tbl>
              <a:tblPr firstRow="1" bandRow="1">
                <a:tableStyleId>{00A15C55-8517-42AA-B614-E9B94910E393}</a:tableStyleId>
              </a:tblPr>
              <a:tblGrid>
                <a:gridCol w="2832315">
                  <a:extLst>
                    <a:ext uri="{9D8B030D-6E8A-4147-A177-3AD203B41FA5}">
                      <a16:colId xmlns:a16="http://schemas.microsoft.com/office/drawing/2014/main" xmlns="" val="607197806"/>
                    </a:ext>
                  </a:extLst>
                </a:gridCol>
                <a:gridCol w="2832315">
                  <a:extLst>
                    <a:ext uri="{9D8B030D-6E8A-4147-A177-3AD203B41FA5}">
                      <a16:colId xmlns:a16="http://schemas.microsoft.com/office/drawing/2014/main" xmlns="" val="2701040469"/>
                    </a:ext>
                  </a:extLst>
                </a:gridCol>
                <a:gridCol w="2832315">
                  <a:extLst>
                    <a:ext uri="{9D8B030D-6E8A-4147-A177-3AD203B41FA5}">
                      <a16:colId xmlns:a16="http://schemas.microsoft.com/office/drawing/2014/main" xmlns="" val="3200824249"/>
                    </a:ext>
                  </a:extLst>
                </a:gridCol>
              </a:tblGrid>
              <a:tr h="365761">
                <a:tc>
                  <a:txBody>
                    <a:bodyPr/>
                    <a:lstStyle/>
                    <a:p>
                      <a:r>
                        <a:rPr lang="pt-BR" sz="1600" dirty="0" smtClean="0"/>
                        <a:t>Nome</a:t>
                      </a:r>
                      <a:endParaRPr lang="pt-BR" sz="1600" dirty="0"/>
                    </a:p>
                  </a:txBody>
                  <a:tcPr/>
                </a:tc>
                <a:tc>
                  <a:txBody>
                    <a:bodyPr/>
                    <a:lstStyle/>
                    <a:p>
                      <a:r>
                        <a:rPr lang="pt-BR" sz="1600" dirty="0" smtClean="0"/>
                        <a:t>Descrição</a:t>
                      </a:r>
                      <a:endParaRPr lang="pt-BR" sz="1600" dirty="0"/>
                    </a:p>
                  </a:txBody>
                  <a:tcPr/>
                </a:tc>
                <a:tc>
                  <a:txBody>
                    <a:bodyPr/>
                    <a:lstStyle/>
                    <a:p>
                      <a:r>
                        <a:rPr lang="pt-BR" sz="1600" dirty="0" smtClean="0"/>
                        <a:t>Responsabilidade</a:t>
                      </a:r>
                      <a:endParaRPr lang="pt-BR" sz="1600" dirty="0"/>
                    </a:p>
                  </a:txBody>
                  <a:tcPr/>
                </a:tc>
                <a:extLst>
                  <a:ext uri="{0D108BD9-81ED-4DB2-BD59-A6C34878D82A}">
                    <a16:rowId xmlns:a16="http://schemas.microsoft.com/office/drawing/2014/main" xmlns="" val="174861242"/>
                  </a:ext>
                </a:extLst>
              </a:tr>
              <a:tr h="3483473">
                <a:tc>
                  <a:txBody>
                    <a:bodyPr/>
                    <a:lstStyle/>
                    <a:p>
                      <a:pPr algn="just"/>
                      <a:r>
                        <a:rPr lang="pt-BR" sz="1600" dirty="0" smtClean="0"/>
                        <a:t>Módulo 03 – Acompanhamento pelos familiares</a:t>
                      </a:r>
                      <a:endParaRPr lang="pt-BR" sz="1600" dirty="0" smtClean="0">
                        <a:solidFill>
                          <a:schemeClr val="tx1">
                            <a:lumMod val="75000"/>
                            <a:lumOff val="25000"/>
                          </a:schemeClr>
                        </a:solidFill>
                      </a:endParaRPr>
                    </a:p>
                  </a:txBody>
                  <a:tcPr/>
                </a:tc>
                <a:tc>
                  <a:txBody>
                    <a:bodyPr/>
                    <a:lstStyle/>
                    <a:p>
                      <a:pPr algn="just"/>
                      <a:r>
                        <a:rPr lang="pt-BR" sz="1600" kern="1200" dirty="0" smtClean="0">
                          <a:effectLst/>
                        </a:rPr>
                        <a:t>Permitir ao Responsável do Idoso o acesso a todas as informações sobre ele, que serão integrados com quase todos os Módulos, sendo informações de cuidados diários, status geral de patologias e prescrições médicas, o padrão alimentar, a participação do idoso nas atividades recreativas, o histórico de pagamento de estádia e o histórico de registros da evolução diária do idoso;</a:t>
                      </a:r>
                      <a:endParaRPr lang="pt-BR" sz="1600" kern="1200" dirty="0" smtClean="0">
                        <a:solidFill>
                          <a:schemeClr val="tx1">
                            <a:lumMod val="75000"/>
                            <a:lumOff val="25000"/>
                          </a:schemeClr>
                        </a:solidFill>
                        <a:effectLst/>
                        <a:latin typeface="+mn-lt"/>
                        <a:ea typeface="+mn-ea"/>
                        <a:cs typeface="+mn-cs"/>
                      </a:endParaRPr>
                    </a:p>
                  </a:txBody>
                  <a:tcPr/>
                </a:tc>
                <a:tc>
                  <a:txBody>
                    <a:bodyPr/>
                    <a:lstStyle/>
                    <a:p>
                      <a:pPr algn="just"/>
                      <a:r>
                        <a:rPr lang="en-US" sz="1600" kern="1200" dirty="0" err="1" smtClean="0">
                          <a:effectLst/>
                        </a:rPr>
                        <a:t>Exibir</a:t>
                      </a:r>
                      <a:r>
                        <a:rPr lang="en-US" sz="1600" kern="1200" dirty="0" smtClean="0">
                          <a:effectLst/>
                        </a:rPr>
                        <a:t> </a:t>
                      </a:r>
                      <a:r>
                        <a:rPr lang="en-US" sz="1600" kern="1200" dirty="0" err="1" smtClean="0">
                          <a:effectLst/>
                        </a:rPr>
                        <a:t>algumas</a:t>
                      </a:r>
                      <a:r>
                        <a:rPr lang="en-US" sz="1600" kern="1200" dirty="0" smtClean="0">
                          <a:effectLst/>
                        </a:rPr>
                        <a:t> </a:t>
                      </a:r>
                      <a:r>
                        <a:rPr lang="en-US" sz="1600" kern="1200" dirty="0" err="1" smtClean="0">
                          <a:effectLst/>
                        </a:rPr>
                        <a:t>informações</a:t>
                      </a:r>
                      <a:r>
                        <a:rPr lang="en-US" sz="1600" kern="1200" dirty="0" smtClean="0">
                          <a:effectLst/>
                        </a:rPr>
                        <a:t> </a:t>
                      </a:r>
                      <a:r>
                        <a:rPr lang="en-US" sz="1600" kern="1200" dirty="0" err="1" smtClean="0">
                          <a:effectLst/>
                        </a:rPr>
                        <a:t>cadastradas</a:t>
                      </a:r>
                      <a:r>
                        <a:rPr lang="en-US" sz="1600" kern="1200" dirty="0" smtClean="0">
                          <a:effectLst/>
                        </a:rPr>
                        <a:t> </a:t>
                      </a:r>
                      <a:r>
                        <a:rPr lang="en-US" sz="1600" kern="1200" dirty="0" err="1" smtClean="0">
                          <a:effectLst/>
                        </a:rPr>
                        <a:t>em</a:t>
                      </a:r>
                      <a:r>
                        <a:rPr lang="en-US" sz="1600" kern="1200" dirty="0" smtClean="0">
                          <a:effectLst/>
                        </a:rPr>
                        <a:t> </a:t>
                      </a:r>
                      <a:r>
                        <a:rPr lang="en-US" sz="1600" kern="1200" dirty="0" err="1" smtClean="0">
                          <a:effectLst/>
                        </a:rPr>
                        <a:t>funcionalidades</a:t>
                      </a:r>
                      <a:r>
                        <a:rPr lang="en-US" sz="1600" kern="1200" dirty="0" smtClean="0">
                          <a:effectLst/>
                        </a:rPr>
                        <a:t> do </a:t>
                      </a:r>
                      <a:r>
                        <a:rPr lang="en-US" sz="1600" kern="1200" dirty="0" err="1" smtClean="0">
                          <a:effectLst/>
                        </a:rPr>
                        <a:t>Módulo</a:t>
                      </a:r>
                      <a:r>
                        <a:rPr lang="en-US" sz="1600" kern="1200" dirty="0" smtClean="0">
                          <a:effectLst/>
                        </a:rPr>
                        <a:t> 5 (</a:t>
                      </a:r>
                      <a:r>
                        <a:rPr lang="en-US" sz="1600" kern="1200" dirty="0" err="1" smtClean="0">
                          <a:effectLst/>
                        </a:rPr>
                        <a:t>prescrições</a:t>
                      </a:r>
                      <a:r>
                        <a:rPr lang="en-US" sz="1600" kern="1200" dirty="0" smtClean="0">
                          <a:effectLst/>
                        </a:rPr>
                        <a:t>, </a:t>
                      </a:r>
                      <a:r>
                        <a:rPr lang="en-US" sz="1600" kern="1200" dirty="0" err="1" smtClean="0">
                          <a:effectLst/>
                        </a:rPr>
                        <a:t>doenças</a:t>
                      </a:r>
                      <a:r>
                        <a:rPr lang="en-US" sz="1600" kern="1200" dirty="0" smtClean="0">
                          <a:effectLst/>
                        </a:rPr>
                        <a:t> </a:t>
                      </a:r>
                      <a:r>
                        <a:rPr lang="en-US" sz="1600" kern="1200" dirty="0" err="1" smtClean="0">
                          <a:effectLst/>
                        </a:rPr>
                        <a:t>adquiridas</a:t>
                      </a:r>
                      <a:r>
                        <a:rPr lang="en-US" sz="1600" kern="1200" dirty="0" smtClean="0">
                          <a:effectLst/>
                        </a:rPr>
                        <a:t>, </a:t>
                      </a:r>
                      <a:r>
                        <a:rPr lang="en-US" sz="1600" kern="1200" dirty="0" err="1" smtClean="0">
                          <a:effectLst/>
                        </a:rPr>
                        <a:t>evolução</a:t>
                      </a:r>
                      <a:r>
                        <a:rPr lang="en-US" sz="1600" kern="1200" dirty="0" smtClean="0">
                          <a:effectLst/>
                        </a:rPr>
                        <a:t> do </a:t>
                      </a:r>
                      <a:r>
                        <a:rPr lang="en-US" sz="1600" kern="1200" dirty="0" err="1" smtClean="0">
                          <a:effectLst/>
                        </a:rPr>
                        <a:t>estado</a:t>
                      </a:r>
                      <a:r>
                        <a:rPr lang="en-US" sz="1600" kern="1200" dirty="0" smtClean="0">
                          <a:effectLst/>
                        </a:rPr>
                        <a:t> </a:t>
                      </a:r>
                      <a:r>
                        <a:rPr lang="en-US" sz="1600" kern="1200" dirty="0" err="1" smtClean="0">
                          <a:effectLst/>
                        </a:rPr>
                        <a:t>clínico</a:t>
                      </a:r>
                      <a:r>
                        <a:rPr lang="en-US" sz="1600" kern="1200" dirty="0" smtClean="0">
                          <a:effectLst/>
                        </a:rPr>
                        <a:t> do </a:t>
                      </a:r>
                      <a:r>
                        <a:rPr lang="en-US" sz="1600" kern="1200" dirty="0" err="1" smtClean="0">
                          <a:effectLst/>
                        </a:rPr>
                        <a:t>idoso</a:t>
                      </a:r>
                      <a:r>
                        <a:rPr lang="en-US" sz="1600" kern="1200" dirty="0" smtClean="0">
                          <a:effectLst/>
                        </a:rPr>
                        <a:t> </a:t>
                      </a:r>
                      <a:r>
                        <a:rPr lang="en-US" sz="1600" kern="1200" dirty="0" err="1" smtClean="0">
                          <a:effectLst/>
                        </a:rPr>
                        <a:t>etc</a:t>
                      </a:r>
                      <a:r>
                        <a:rPr lang="en-US" sz="1600" kern="1200" dirty="0" smtClean="0">
                          <a:effectLst/>
                        </a:rPr>
                        <a:t>);</a:t>
                      </a:r>
                    </a:p>
                    <a:p>
                      <a:pPr algn="just"/>
                      <a:endParaRPr lang="pt-BR" sz="1600" b="0" dirty="0">
                        <a:solidFill>
                          <a:schemeClr val="tx1">
                            <a:lumMod val="75000"/>
                            <a:lumOff val="25000"/>
                          </a:schemeClr>
                        </a:solidFill>
                      </a:endParaRPr>
                    </a:p>
                  </a:txBody>
                  <a:tcPr/>
                </a:tc>
                <a:extLst>
                  <a:ext uri="{0D108BD9-81ED-4DB2-BD59-A6C34878D82A}">
                    <a16:rowId xmlns:a16="http://schemas.microsoft.com/office/drawing/2014/main" xmlns="" val="804210111"/>
                  </a:ext>
                </a:extLst>
              </a:tr>
            </a:tbl>
          </a:graphicData>
        </a:graphic>
      </p:graphicFrame>
    </p:spTree>
    <p:extLst>
      <p:ext uri="{BB962C8B-B14F-4D97-AF65-F5344CB8AC3E}">
        <p14:creationId xmlns:p14="http://schemas.microsoft.com/office/powerpoint/2010/main" val="3645476195"/>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1"/>
          <p:cNvSpPr>
            <a:spLocks noGrp="1"/>
          </p:cNvSpPr>
          <p:nvPr>
            <p:ph type="body" sz="quarter" idx="10"/>
          </p:nvPr>
        </p:nvSpPr>
        <p:spPr>
          <a:xfrm>
            <a:off x="20827" y="0"/>
            <a:ext cx="9144000" cy="576064"/>
          </a:xfrm>
        </p:spPr>
        <p:txBody>
          <a:bodyPr>
            <a:normAutofit fontScale="95500"/>
          </a:bodyPr>
          <a:lstStyle/>
          <a:p>
            <a:r>
              <a:rPr lang="pt-BR" sz="3400" dirty="0" smtClean="0"/>
              <a:t>Documento de Visão</a:t>
            </a:r>
            <a:endParaRPr lang="pt-BR" sz="3400" dirty="0"/>
          </a:p>
        </p:txBody>
      </p:sp>
      <p:sp>
        <p:nvSpPr>
          <p:cNvPr id="8" name="Espaço Reservado para Texto 2"/>
          <p:cNvSpPr>
            <a:spLocks noGrp="1"/>
          </p:cNvSpPr>
          <p:nvPr>
            <p:ph type="body" sz="quarter" idx="11"/>
          </p:nvPr>
        </p:nvSpPr>
        <p:spPr>
          <a:xfrm>
            <a:off x="0" y="595984"/>
            <a:ext cx="9144000" cy="288032"/>
          </a:xfrm>
        </p:spPr>
        <p:txBody>
          <a:bodyPr>
            <a:normAutofit fontScale="95500" lnSpcReduction="10000"/>
          </a:bodyPr>
          <a:lstStyle/>
          <a:p>
            <a:r>
              <a:rPr lang="pt-BR" sz="2200" dirty="0" err="1" smtClean="0"/>
              <a:t>Stakeholder</a:t>
            </a:r>
            <a:r>
              <a:rPr lang="pt-BR" sz="2200" dirty="0" smtClean="0"/>
              <a:t>:</a:t>
            </a:r>
            <a:endParaRPr lang="pt-BR" sz="2200" dirty="0"/>
          </a:p>
        </p:txBody>
      </p:sp>
      <p:graphicFrame>
        <p:nvGraphicFramePr>
          <p:cNvPr id="3" name="Tabela 2"/>
          <p:cNvGraphicFramePr>
            <a:graphicFrameLocks noGrp="1"/>
          </p:cNvGraphicFramePr>
          <p:nvPr>
            <p:extLst>
              <p:ext uri="{D42A27DB-BD31-4B8C-83A1-F6EECF244321}">
                <p14:modId xmlns:p14="http://schemas.microsoft.com/office/powerpoint/2010/main" val="1873703608"/>
              </p:ext>
            </p:extLst>
          </p:nvPr>
        </p:nvGraphicFramePr>
        <p:xfrm>
          <a:off x="380359" y="1275606"/>
          <a:ext cx="8424936" cy="3168352"/>
        </p:xfrm>
        <a:graphic>
          <a:graphicData uri="http://schemas.openxmlformats.org/drawingml/2006/table">
            <a:tbl>
              <a:tblPr firstRow="1" bandRow="1">
                <a:tableStyleId>{F5AB1C69-6EDB-4FF4-983F-18BD219EF322}</a:tableStyleId>
              </a:tblPr>
              <a:tblGrid>
                <a:gridCol w="2808312">
                  <a:extLst>
                    <a:ext uri="{9D8B030D-6E8A-4147-A177-3AD203B41FA5}">
                      <a16:colId xmlns:a16="http://schemas.microsoft.com/office/drawing/2014/main" xmlns="" val="607197806"/>
                    </a:ext>
                  </a:extLst>
                </a:gridCol>
                <a:gridCol w="2808312">
                  <a:extLst>
                    <a:ext uri="{9D8B030D-6E8A-4147-A177-3AD203B41FA5}">
                      <a16:colId xmlns:a16="http://schemas.microsoft.com/office/drawing/2014/main" xmlns="" val="2701040469"/>
                    </a:ext>
                  </a:extLst>
                </a:gridCol>
                <a:gridCol w="2808312">
                  <a:extLst>
                    <a:ext uri="{9D8B030D-6E8A-4147-A177-3AD203B41FA5}">
                      <a16:colId xmlns:a16="http://schemas.microsoft.com/office/drawing/2014/main" xmlns="" val="3200824249"/>
                    </a:ext>
                  </a:extLst>
                </a:gridCol>
              </a:tblGrid>
              <a:tr h="428731">
                <a:tc>
                  <a:txBody>
                    <a:bodyPr/>
                    <a:lstStyle/>
                    <a:p>
                      <a:r>
                        <a:rPr lang="pt-BR" sz="1600" dirty="0" smtClean="0"/>
                        <a:t>Nome</a:t>
                      </a:r>
                      <a:endParaRPr lang="pt-BR" sz="1600" dirty="0"/>
                    </a:p>
                  </a:txBody>
                  <a:tcPr/>
                </a:tc>
                <a:tc>
                  <a:txBody>
                    <a:bodyPr/>
                    <a:lstStyle/>
                    <a:p>
                      <a:r>
                        <a:rPr lang="pt-BR" sz="1600" dirty="0" smtClean="0"/>
                        <a:t>Descrição</a:t>
                      </a:r>
                      <a:endParaRPr lang="pt-BR" sz="1600" dirty="0"/>
                    </a:p>
                  </a:txBody>
                  <a:tcPr/>
                </a:tc>
                <a:tc>
                  <a:txBody>
                    <a:bodyPr/>
                    <a:lstStyle/>
                    <a:p>
                      <a:r>
                        <a:rPr lang="pt-BR" sz="1600" dirty="0" smtClean="0"/>
                        <a:t>Responsabilidade</a:t>
                      </a:r>
                      <a:endParaRPr lang="pt-BR" sz="1600" dirty="0"/>
                    </a:p>
                  </a:txBody>
                  <a:tcPr/>
                </a:tc>
                <a:extLst>
                  <a:ext uri="{0D108BD9-81ED-4DB2-BD59-A6C34878D82A}">
                    <a16:rowId xmlns:a16="http://schemas.microsoft.com/office/drawing/2014/main" xmlns="" val="174861242"/>
                  </a:ext>
                </a:extLst>
              </a:tr>
              <a:tr h="2739621">
                <a:tc>
                  <a:txBody>
                    <a:bodyPr/>
                    <a:lstStyle/>
                    <a:p>
                      <a:pPr algn="just"/>
                      <a:r>
                        <a:rPr lang="pt-BR" sz="1600" dirty="0" smtClean="0"/>
                        <a:t>Módulo</a:t>
                      </a:r>
                      <a:r>
                        <a:rPr lang="pt-BR" sz="1600" baseline="0" dirty="0" smtClean="0"/>
                        <a:t> 06 - Nutrição</a:t>
                      </a:r>
                      <a:endParaRPr lang="pt-BR" sz="1600" dirty="0" smtClean="0">
                        <a:solidFill>
                          <a:schemeClr val="tx1">
                            <a:lumMod val="75000"/>
                            <a:lumOff val="25000"/>
                          </a:schemeClr>
                        </a:solidFill>
                      </a:endParaRPr>
                    </a:p>
                  </a:txBody>
                  <a:tcPr/>
                </a:tc>
                <a:tc>
                  <a:txBody>
                    <a:bodyPr/>
                    <a:lstStyle/>
                    <a:p>
                      <a:pPr algn="just"/>
                      <a:r>
                        <a:rPr lang="pt-BR" sz="1600" kern="1200" dirty="0" smtClean="0">
                          <a:effectLst/>
                        </a:rPr>
                        <a:t>Permitir o gerenciamento dos tipos de alimentos, alimentos, o plano alimentar semanal da Instituição, o controle das amostras dos alimentos, registros de consultas periódicas nutricionais e o padrão alimentar do idoso;</a:t>
                      </a:r>
                      <a:endParaRPr lang="pt-BR" sz="1600" dirty="0">
                        <a:solidFill>
                          <a:schemeClr val="tx1">
                            <a:lumMod val="75000"/>
                            <a:lumOff val="25000"/>
                          </a:schemeClr>
                        </a:solidFill>
                      </a:endParaRPr>
                    </a:p>
                  </a:txBody>
                  <a:tcPr/>
                </a:tc>
                <a:tc>
                  <a:txBody>
                    <a:bodyPr/>
                    <a:lstStyle/>
                    <a:p>
                      <a:pPr algn="just"/>
                      <a:r>
                        <a:rPr lang="en-US" sz="1600" kern="1200" dirty="0" err="1" smtClean="0">
                          <a:effectLst/>
                        </a:rPr>
                        <a:t>Dependência</a:t>
                      </a:r>
                      <a:r>
                        <a:rPr lang="en-US" sz="1600" kern="1200" dirty="0" smtClean="0">
                          <a:effectLst/>
                        </a:rPr>
                        <a:t> das </a:t>
                      </a:r>
                      <a:r>
                        <a:rPr lang="en-US" sz="1600" kern="1200" dirty="0" err="1" smtClean="0">
                          <a:effectLst/>
                        </a:rPr>
                        <a:t>precrições</a:t>
                      </a:r>
                      <a:r>
                        <a:rPr lang="en-US" sz="1600" kern="1200" dirty="0" smtClean="0">
                          <a:effectLst/>
                        </a:rPr>
                        <a:t> de </a:t>
                      </a:r>
                      <a:r>
                        <a:rPr lang="en-US" sz="1600" kern="1200" dirty="0" err="1" smtClean="0">
                          <a:effectLst/>
                        </a:rPr>
                        <a:t>medicamentos</a:t>
                      </a:r>
                      <a:r>
                        <a:rPr lang="en-US" sz="1600" kern="1200" dirty="0" smtClean="0">
                          <a:effectLst/>
                        </a:rPr>
                        <a:t> e </a:t>
                      </a:r>
                      <a:r>
                        <a:rPr lang="en-US" sz="1600" kern="1200" dirty="0" err="1" smtClean="0">
                          <a:effectLst/>
                        </a:rPr>
                        <a:t>patologias</a:t>
                      </a:r>
                      <a:r>
                        <a:rPr lang="en-US" sz="1600" kern="1200" dirty="0" smtClean="0">
                          <a:effectLst/>
                        </a:rPr>
                        <a:t> para se </a:t>
                      </a:r>
                      <a:r>
                        <a:rPr lang="en-US" sz="1600" kern="1200" dirty="0" err="1" smtClean="0">
                          <a:effectLst/>
                        </a:rPr>
                        <a:t>criar</a:t>
                      </a:r>
                      <a:r>
                        <a:rPr lang="en-US" sz="1600" kern="1200" dirty="0" smtClean="0">
                          <a:effectLst/>
                        </a:rPr>
                        <a:t> um </a:t>
                      </a:r>
                      <a:r>
                        <a:rPr lang="en-US" sz="1600" kern="1200" dirty="0" err="1" smtClean="0">
                          <a:effectLst/>
                        </a:rPr>
                        <a:t>plano</a:t>
                      </a:r>
                      <a:r>
                        <a:rPr lang="en-US" sz="1600" kern="1200" dirty="0" smtClean="0">
                          <a:effectLst/>
                        </a:rPr>
                        <a:t> </a:t>
                      </a:r>
                      <a:r>
                        <a:rPr lang="en-US" sz="1600" kern="1200" dirty="0" err="1" smtClean="0">
                          <a:effectLst/>
                        </a:rPr>
                        <a:t>alimentar</a:t>
                      </a:r>
                      <a:r>
                        <a:rPr lang="en-US" sz="1600" kern="1200" dirty="0" smtClean="0">
                          <a:effectLst/>
                        </a:rPr>
                        <a:t> de </a:t>
                      </a:r>
                      <a:r>
                        <a:rPr lang="en-US" sz="1600" kern="1200" dirty="0" err="1" smtClean="0">
                          <a:effectLst/>
                        </a:rPr>
                        <a:t>acordo</a:t>
                      </a:r>
                      <a:r>
                        <a:rPr lang="en-US" sz="1600" kern="1200" dirty="0" smtClean="0">
                          <a:effectLst/>
                        </a:rPr>
                        <a:t> com as </a:t>
                      </a:r>
                      <a:r>
                        <a:rPr lang="en-US" sz="1600" kern="1200" dirty="0" err="1" smtClean="0">
                          <a:effectLst/>
                        </a:rPr>
                        <a:t>necessidades</a:t>
                      </a:r>
                      <a:r>
                        <a:rPr lang="en-US" sz="1600" kern="1200" dirty="0" smtClean="0">
                          <a:effectLst/>
                        </a:rPr>
                        <a:t> de </a:t>
                      </a:r>
                      <a:r>
                        <a:rPr lang="en-US" sz="1600" kern="1200" dirty="0" err="1" smtClean="0">
                          <a:effectLst/>
                        </a:rPr>
                        <a:t>cada</a:t>
                      </a:r>
                      <a:r>
                        <a:rPr lang="en-US" sz="1600" kern="1200" dirty="0" smtClean="0">
                          <a:effectLst/>
                        </a:rPr>
                        <a:t> </a:t>
                      </a:r>
                      <a:r>
                        <a:rPr lang="en-US" sz="1600" kern="1200" dirty="0" err="1" smtClean="0">
                          <a:effectLst/>
                        </a:rPr>
                        <a:t>idoso</a:t>
                      </a:r>
                      <a:r>
                        <a:rPr lang="en-US" sz="1600" kern="1200" dirty="0" smtClean="0">
                          <a:effectLst/>
                        </a:rPr>
                        <a:t>; </a:t>
                      </a:r>
                      <a:endParaRPr lang="pt-BR" sz="1600" baseline="0" dirty="0" smtClean="0"/>
                    </a:p>
                    <a:p>
                      <a:pPr algn="just"/>
                      <a:endParaRPr lang="pt-BR" sz="1600" b="0" dirty="0">
                        <a:solidFill>
                          <a:schemeClr val="tx1">
                            <a:lumMod val="75000"/>
                            <a:lumOff val="25000"/>
                          </a:schemeClr>
                        </a:solidFill>
                      </a:endParaRPr>
                    </a:p>
                  </a:txBody>
                  <a:tcPr/>
                </a:tc>
                <a:extLst>
                  <a:ext uri="{0D108BD9-81ED-4DB2-BD59-A6C34878D82A}">
                    <a16:rowId xmlns:a16="http://schemas.microsoft.com/office/drawing/2014/main" xmlns="" val="804210111"/>
                  </a:ext>
                </a:extLst>
              </a:tr>
            </a:tbl>
          </a:graphicData>
        </a:graphic>
      </p:graphicFrame>
    </p:spTree>
    <p:extLst>
      <p:ext uri="{BB962C8B-B14F-4D97-AF65-F5344CB8AC3E}">
        <p14:creationId xmlns:p14="http://schemas.microsoft.com/office/powerpoint/2010/main" val="22911261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fontScale="95500"/>
          </a:bodyPr>
          <a:lstStyle/>
          <a:p>
            <a:r>
              <a:rPr lang="pt-BR" dirty="0" smtClean="0"/>
              <a:t>Premissas do projeto</a:t>
            </a:r>
            <a:endParaRPr lang="pt-BR" dirty="0"/>
          </a:p>
        </p:txBody>
      </p:sp>
      <p:graphicFrame>
        <p:nvGraphicFramePr>
          <p:cNvPr id="6" name="Tabela 5"/>
          <p:cNvGraphicFramePr>
            <a:graphicFrameLocks noGrp="1"/>
          </p:cNvGraphicFramePr>
          <p:nvPr>
            <p:extLst/>
          </p:nvPr>
        </p:nvGraphicFramePr>
        <p:xfrm>
          <a:off x="827584" y="1347614"/>
          <a:ext cx="7488832" cy="2520280"/>
        </p:xfrm>
        <a:graphic>
          <a:graphicData uri="http://schemas.openxmlformats.org/drawingml/2006/table">
            <a:tbl>
              <a:tblPr>
                <a:tableStyleId>{8A107856-5554-42FB-B03E-39F5DBC370BA}</a:tableStyleId>
              </a:tblPr>
              <a:tblGrid>
                <a:gridCol w="7488832">
                  <a:extLst>
                    <a:ext uri="{9D8B030D-6E8A-4147-A177-3AD203B41FA5}">
                      <a16:colId xmlns="" xmlns:a16="http://schemas.microsoft.com/office/drawing/2014/main" val="4184280081"/>
                    </a:ext>
                  </a:extLst>
                </a:gridCol>
              </a:tblGrid>
              <a:tr h="737514">
                <a:tc>
                  <a:txBody>
                    <a:bodyPr/>
                    <a:lstStyle/>
                    <a:p>
                      <a:pPr>
                        <a:spcAft>
                          <a:spcPts val="0"/>
                        </a:spcAft>
                      </a:pPr>
                      <a:r>
                        <a:rPr lang="pt-BR" sz="1400" cap="all" dirty="0">
                          <a:effectLst/>
                        </a:rPr>
                        <a:t>Premissas (condições assumidas como verdadeiras para o projeto ser executado)</a:t>
                      </a:r>
                      <a:endParaRPr lang="pt-BR" sz="2000" dirty="0">
                        <a:effectLst/>
                        <a:latin typeface="Times" panose="02020603050405020304" pitchFamily="18" charset="0"/>
                        <a:ea typeface="Times" panose="02020603050405020304" pitchFamily="18" charset="0"/>
                      </a:endParaRPr>
                    </a:p>
                  </a:txBody>
                  <a:tcPr marL="68580" marR="68580" marT="0" marB="0" anchor="ctr"/>
                </a:tc>
                <a:extLst>
                  <a:ext uri="{0D108BD9-81ED-4DB2-BD59-A6C34878D82A}">
                    <a16:rowId xmlns="" xmlns:a16="http://schemas.microsoft.com/office/drawing/2014/main" val="1407875434"/>
                  </a:ext>
                </a:extLst>
              </a:tr>
              <a:tr h="1782766">
                <a:tc>
                  <a:txBody>
                    <a:bodyPr/>
                    <a:lstStyle/>
                    <a:p>
                      <a:pPr marL="552450">
                        <a:spcAft>
                          <a:spcPts val="0"/>
                        </a:spcAft>
                      </a:pPr>
                      <a:r>
                        <a:rPr lang="pt-BR" sz="1400" dirty="0">
                          <a:effectLst/>
                        </a:rPr>
                        <a:t> </a:t>
                      </a:r>
                      <a:endParaRPr lang="pt-BR" sz="2000" dirty="0">
                        <a:effectLst/>
                      </a:endParaRPr>
                    </a:p>
                    <a:p>
                      <a:pPr marL="342900" lvl="0" indent="-342900">
                        <a:spcAft>
                          <a:spcPts val="0"/>
                        </a:spcAft>
                        <a:buFont typeface="Symbol" panose="05050102010706020507" pitchFamily="18" charset="2"/>
                        <a:buChar char=""/>
                      </a:pPr>
                      <a:r>
                        <a:rPr lang="pt-BR" sz="1400" dirty="0">
                          <a:effectLst/>
                        </a:rPr>
                        <a:t>O projeto deverá ser apresentado obrigatoriamente na Semana da Tecnologia em 21 a 27 de outubro de 2019.</a:t>
                      </a:r>
                      <a:endParaRPr lang="pt-BR" sz="2000" dirty="0">
                        <a:effectLst/>
                      </a:endParaRPr>
                    </a:p>
                    <a:p>
                      <a:pPr marL="342900" lvl="0" indent="-342900">
                        <a:spcAft>
                          <a:spcPts val="0"/>
                        </a:spcAft>
                        <a:buFont typeface="Symbol" panose="05050102010706020507" pitchFamily="18" charset="2"/>
                        <a:buChar char=""/>
                      </a:pPr>
                      <a:r>
                        <a:rPr lang="pt-BR" sz="1400" dirty="0">
                          <a:effectLst/>
                        </a:rPr>
                        <a:t>Deverá ser entregue no mínimo 80% do projeto até o prazo estipulado neste documento. No documento de especificação dos principais envolvidos de cada módulo deverá ser destacado quais são os requisitos obrigatórios. </a:t>
                      </a:r>
                      <a:endParaRPr lang="pt-BR" sz="2000" dirty="0">
                        <a:effectLst/>
                      </a:endParaRPr>
                    </a:p>
                    <a:p>
                      <a:pPr marL="457200">
                        <a:spcAft>
                          <a:spcPts val="0"/>
                        </a:spcAft>
                      </a:pPr>
                      <a:r>
                        <a:rPr lang="pt-BR" sz="1400" dirty="0">
                          <a:effectLst/>
                        </a:rPr>
                        <a:t> </a:t>
                      </a:r>
                      <a:endParaRPr lang="pt-BR" sz="2000" dirty="0">
                        <a:effectLst/>
                        <a:latin typeface="Times" panose="02020603050405020304" pitchFamily="18" charset="0"/>
                        <a:ea typeface="Times" panose="02020603050405020304" pitchFamily="18" charset="0"/>
                      </a:endParaRPr>
                    </a:p>
                  </a:txBody>
                  <a:tcPr marL="68580" marR="68580" marT="0" marB="0"/>
                </a:tc>
                <a:extLst>
                  <a:ext uri="{0D108BD9-81ED-4DB2-BD59-A6C34878D82A}">
                    <a16:rowId xmlns="" xmlns:a16="http://schemas.microsoft.com/office/drawing/2014/main" val="888906176"/>
                  </a:ext>
                </a:extLst>
              </a:tr>
            </a:tbl>
          </a:graphicData>
        </a:graphic>
      </p:graphicFrame>
    </p:spTree>
    <p:extLst>
      <p:ext uri="{BB962C8B-B14F-4D97-AF65-F5344CB8AC3E}">
        <p14:creationId xmlns:p14="http://schemas.microsoft.com/office/powerpoint/2010/main" val="1205484283"/>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1"/>
          <p:cNvSpPr>
            <a:spLocks noGrp="1"/>
          </p:cNvSpPr>
          <p:nvPr>
            <p:ph type="body" sz="quarter" idx="10"/>
          </p:nvPr>
        </p:nvSpPr>
        <p:spPr>
          <a:xfrm>
            <a:off x="20827" y="0"/>
            <a:ext cx="9144000" cy="576064"/>
          </a:xfrm>
        </p:spPr>
        <p:txBody>
          <a:bodyPr>
            <a:normAutofit fontScale="95500"/>
          </a:bodyPr>
          <a:lstStyle/>
          <a:p>
            <a:r>
              <a:rPr lang="pt-BR" sz="3400" dirty="0" smtClean="0"/>
              <a:t>Documento de Visão</a:t>
            </a:r>
            <a:endParaRPr lang="pt-BR" sz="3400" dirty="0"/>
          </a:p>
        </p:txBody>
      </p:sp>
      <p:sp>
        <p:nvSpPr>
          <p:cNvPr id="8" name="Espaço Reservado para Texto 2"/>
          <p:cNvSpPr>
            <a:spLocks noGrp="1"/>
          </p:cNvSpPr>
          <p:nvPr>
            <p:ph type="body" sz="quarter" idx="11"/>
          </p:nvPr>
        </p:nvSpPr>
        <p:spPr>
          <a:xfrm>
            <a:off x="0" y="595984"/>
            <a:ext cx="9144000" cy="288032"/>
          </a:xfrm>
        </p:spPr>
        <p:txBody>
          <a:bodyPr>
            <a:normAutofit fontScale="95500" lnSpcReduction="10000"/>
          </a:bodyPr>
          <a:lstStyle/>
          <a:p>
            <a:r>
              <a:rPr lang="pt-BR" sz="2200" dirty="0" err="1" smtClean="0"/>
              <a:t>Stakeholder</a:t>
            </a:r>
            <a:r>
              <a:rPr lang="pt-BR" sz="2200" dirty="0" smtClean="0"/>
              <a:t>:</a:t>
            </a:r>
            <a:endParaRPr lang="pt-BR" sz="2200" dirty="0"/>
          </a:p>
        </p:txBody>
      </p:sp>
      <p:graphicFrame>
        <p:nvGraphicFramePr>
          <p:cNvPr id="3" name="Tabela 2"/>
          <p:cNvGraphicFramePr>
            <a:graphicFrameLocks noGrp="1"/>
          </p:cNvGraphicFramePr>
          <p:nvPr>
            <p:extLst>
              <p:ext uri="{D42A27DB-BD31-4B8C-83A1-F6EECF244321}">
                <p14:modId xmlns:p14="http://schemas.microsoft.com/office/powerpoint/2010/main" val="46282830"/>
              </p:ext>
            </p:extLst>
          </p:nvPr>
        </p:nvGraphicFramePr>
        <p:xfrm>
          <a:off x="395536" y="1275606"/>
          <a:ext cx="8352927" cy="3384376"/>
        </p:xfrm>
        <a:graphic>
          <a:graphicData uri="http://schemas.openxmlformats.org/drawingml/2006/table">
            <a:tbl>
              <a:tblPr firstRow="1" bandRow="1">
                <a:tableStyleId>{5C22544A-7EE6-4342-B048-85BDC9FD1C3A}</a:tableStyleId>
              </a:tblPr>
              <a:tblGrid>
                <a:gridCol w="2784309">
                  <a:extLst>
                    <a:ext uri="{9D8B030D-6E8A-4147-A177-3AD203B41FA5}">
                      <a16:colId xmlns:a16="http://schemas.microsoft.com/office/drawing/2014/main" xmlns="" val="607197806"/>
                    </a:ext>
                  </a:extLst>
                </a:gridCol>
                <a:gridCol w="2784309">
                  <a:extLst>
                    <a:ext uri="{9D8B030D-6E8A-4147-A177-3AD203B41FA5}">
                      <a16:colId xmlns:a16="http://schemas.microsoft.com/office/drawing/2014/main" xmlns="" val="2701040469"/>
                    </a:ext>
                  </a:extLst>
                </a:gridCol>
                <a:gridCol w="2784309">
                  <a:extLst>
                    <a:ext uri="{9D8B030D-6E8A-4147-A177-3AD203B41FA5}">
                      <a16:colId xmlns:a16="http://schemas.microsoft.com/office/drawing/2014/main" xmlns="" val="3200824249"/>
                    </a:ext>
                  </a:extLst>
                </a:gridCol>
              </a:tblGrid>
              <a:tr h="420379">
                <a:tc>
                  <a:txBody>
                    <a:bodyPr/>
                    <a:lstStyle/>
                    <a:p>
                      <a:r>
                        <a:rPr lang="pt-BR" sz="1600" dirty="0" smtClean="0"/>
                        <a:t>Nome</a:t>
                      </a:r>
                      <a:endParaRPr lang="pt-BR" sz="1600" dirty="0"/>
                    </a:p>
                  </a:txBody>
                  <a:tcPr/>
                </a:tc>
                <a:tc>
                  <a:txBody>
                    <a:bodyPr/>
                    <a:lstStyle/>
                    <a:p>
                      <a:r>
                        <a:rPr lang="pt-BR" sz="1600" dirty="0" smtClean="0"/>
                        <a:t>Descrição</a:t>
                      </a:r>
                      <a:endParaRPr lang="pt-BR" sz="1600" dirty="0"/>
                    </a:p>
                  </a:txBody>
                  <a:tcPr/>
                </a:tc>
                <a:tc>
                  <a:txBody>
                    <a:bodyPr/>
                    <a:lstStyle/>
                    <a:p>
                      <a:r>
                        <a:rPr lang="pt-BR" sz="1600" dirty="0" smtClean="0"/>
                        <a:t>Responsabilidade</a:t>
                      </a:r>
                      <a:endParaRPr lang="pt-BR" sz="1600" dirty="0"/>
                    </a:p>
                  </a:txBody>
                  <a:tcPr/>
                </a:tc>
                <a:extLst>
                  <a:ext uri="{0D108BD9-81ED-4DB2-BD59-A6C34878D82A}">
                    <a16:rowId xmlns:a16="http://schemas.microsoft.com/office/drawing/2014/main" xmlns="" val="174861242"/>
                  </a:ext>
                </a:extLst>
              </a:tr>
              <a:tr h="2963997">
                <a:tc>
                  <a:txBody>
                    <a:bodyPr/>
                    <a:lstStyle/>
                    <a:p>
                      <a:pPr algn="just"/>
                      <a:r>
                        <a:rPr lang="pt-BR" sz="1600" dirty="0" smtClean="0"/>
                        <a:t>Módulo 07 – Atividades Físicas e Recreativas</a:t>
                      </a:r>
                      <a:endParaRPr lang="pt-BR" sz="1600" dirty="0" smtClean="0">
                        <a:solidFill>
                          <a:schemeClr val="tx1">
                            <a:lumMod val="75000"/>
                            <a:lumOff val="25000"/>
                          </a:schemeClr>
                        </a:solidFill>
                      </a:endParaRPr>
                    </a:p>
                  </a:txBody>
                  <a:tcPr/>
                </a:tc>
                <a:tc>
                  <a:txBody>
                    <a:bodyPr/>
                    <a:lstStyle/>
                    <a:p>
                      <a:pPr marL="0" marR="0" lvl="0" indent="0" algn="just" defTabSz="914400" rtl="0" eaLnBrk="1" fontAlgn="auto" latinLnBrk="1" hangingPunct="1">
                        <a:lnSpc>
                          <a:spcPct val="100000"/>
                        </a:lnSpc>
                        <a:spcBef>
                          <a:spcPts val="0"/>
                        </a:spcBef>
                        <a:spcAft>
                          <a:spcPts val="0"/>
                        </a:spcAft>
                        <a:buClrTx/>
                        <a:buSzTx/>
                        <a:buFontTx/>
                        <a:buNone/>
                        <a:tabLst/>
                        <a:defRPr/>
                      </a:pPr>
                      <a:r>
                        <a:rPr lang="pt-BR" sz="1600" kern="1200" smtClean="0">
                          <a:effectLst/>
                        </a:rPr>
                        <a:t>Permitir o gerenciamento das atividades físicas, as consultas periódicas físicas, o treinamento esportivo, o plano mensal das atividades recreativas e o registro da participação dos idosos nas atividades recreativas;</a:t>
                      </a:r>
                    </a:p>
                    <a:p>
                      <a:pPr algn="just"/>
                      <a:r>
                        <a:rPr lang="pt-BR" sz="1600" kern="1200" smtClean="0">
                          <a:effectLst/>
                        </a:rPr>
                        <a:t>;</a:t>
                      </a:r>
                      <a:endParaRPr lang="pt-BR" sz="1600" b="0" dirty="0">
                        <a:solidFill>
                          <a:schemeClr val="tx1">
                            <a:lumMod val="75000"/>
                            <a:lumOff val="25000"/>
                          </a:schemeClr>
                        </a:solidFill>
                      </a:endParaRPr>
                    </a:p>
                  </a:txBody>
                  <a:tcPr/>
                </a:tc>
                <a:tc>
                  <a:txBody>
                    <a:bodyPr/>
                    <a:lstStyle/>
                    <a:p>
                      <a:pPr algn="just"/>
                      <a:r>
                        <a:rPr lang="pt-BR" sz="1600" baseline="0" dirty="0" smtClean="0"/>
                        <a:t>Dependência do Módulo acerca de dados do idoso para saber, por exemplo, se ele pode ou não realizar determinada atividade física;</a:t>
                      </a:r>
                    </a:p>
                    <a:p>
                      <a:pPr algn="just"/>
                      <a:endParaRPr lang="pt-BR" sz="1600" b="0" dirty="0">
                        <a:solidFill>
                          <a:schemeClr val="tx1">
                            <a:lumMod val="75000"/>
                            <a:lumOff val="25000"/>
                          </a:schemeClr>
                        </a:solidFill>
                      </a:endParaRPr>
                    </a:p>
                  </a:txBody>
                  <a:tcPr/>
                </a:tc>
                <a:extLst>
                  <a:ext uri="{0D108BD9-81ED-4DB2-BD59-A6C34878D82A}">
                    <a16:rowId xmlns:a16="http://schemas.microsoft.com/office/drawing/2014/main" xmlns="" val="804210111"/>
                  </a:ext>
                </a:extLst>
              </a:tr>
            </a:tbl>
          </a:graphicData>
        </a:graphic>
      </p:graphicFrame>
    </p:spTree>
    <p:extLst>
      <p:ext uri="{BB962C8B-B14F-4D97-AF65-F5344CB8AC3E}">
        <p14:creationId xmlns:p14="http://schemas.microsoft.com/office/powerpoint/2010/main" val="408009954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1"/>
          <p:cNvSpPr>
            <a:spLocks noGrp="1"/>
          </p:cNvSpPr>
          <p:nvPr>
            <p:ph type="body" sz="quarter" idx="10"/>
          </p:nvPr>
        </p:nvSpPr>
        <p:spPr>
          <a:xfrm>
            <a:off x="20827" y="0"/>
            <a:ext cx="9144000" cy="576064"/>
          </a:xfrm>
        </p:spPr>
        <p:txBody>
          <a:bodyPr>
            <a:normAutofit fontScale="95500"/>
          </a:bodyPr>
          <a:lstStyle/>
          <a:p>
            <a:r>
              <a:rPr lang="pt-BR" sz="3400" dirty="0" smtClean="0"/>
              <a:t>Documento de Visão</a:t>
            </a:r>
            <a:endParaRPr lang="pt-BR" sz="3400" dirty="0"/>
          </a:p>
        </p:txBody>
      </p:sp>
      <p:sp>
        <p:nvSpPr>
          <p:cNvPr id="8" name="Espaço Reservado para Texto 2"/>
          <p:cNvSpPr>
            <a:spLocks noGrp="1"/>
          </p:cNvSpPr>
          <p:nvPr>
            <p:ph type="body" sz="quarter" idx="11"/>
          </p:nvPr>
        </p:nvSpPr>
        <p:spPr>
          <a:xfrm>
            <a:off x="0" y="535406"/>
            <a:ext cx="9144000" cy="288032"/>
          </a:xfrm>
        </p:spPr>
        <p:txBody>
          <a:bodyPr>
            <a:normAutofit fontScale="95500" lnSpcReduction="10000"/>
          </a:bodyPr>
          <a:lstStyle/>
          <a:p>
            <a:r>
              <a:rPr lang="pt-BR" sz="2200" dirty="0" err="1" smtClean="0"/>
              <a:t>Stakeholder</a:t>
            </a:r>
            <a:r>
              <a:rPr lang="pt-BR" sz="2200" dirty="0" smtClean="0"/>
              <a:t>: </a:t>
            </a:r>
            <a:endParaRPr lang="pt-BR" sz="2200" dirty="0"/>
          </a:p>
        </p:txBody>
      </p:sp>
      <p:graphicFrame>
        <p:nvGraphicFramePr>
          <p:cNvPr id="3" name="Tabela 2"/>
          <p:cNvGraphicFramePr>
            <a:graphicFrameLocks noGrp="1"/>
          </p:cNvGraphicFramePr>
          <p:nvPr>
            <p:extLst>
              <p:ext uri="{D42A27DB-BD31-4B8C-83A1-F6EECF244321}">
                <p14:modId xmlns:p14="http://schemas.microsoft.com/office/powerpoint/2010/main" val="2242268080"/>
              </p:ext>
            </p:extLst>
          </p:nvPr>
        </p:nvGraphicFramePr>
        <p:xfrm>
          <a:off x="488003" y="1008477"/>
          <a:ext cx="8362371" cy="3713305"/>
        </p:xfrm>
        <a:graphic>
          <a:graphicData uri="http://schemas.openxmlformats.org/drawingml/2006/table">
            <a:tbl>
              <a:tblPr firstRow="1" bandRow="1">
                <a:tableStyleId>{21E4AEA4-8DFA-4A89-87EB-49C32662AFE0}</a:tableStyleId>
              </a:tblPr>
              <a:tblGrid>
                <a:gridCol w="2787457">
                  <a:extLst>
                    <a:ext uri="{9D8B030D-6E8A-4147-A177-3AD203B41FA5}">
                      <a16:colId xmlns:a16="http://schemas.microsoft.com/office/drawing/2014/main" xmlns="" val="607197806"/>
                    </a:ext>
                  </a:extLst>
                </a:gridCol>
                <a:gridCol w="2787457">
                  <a:extLst>
                    <a:ext uri="{9D8B030D-6E8A-4147-A177-3AD203B41FA5}">
                      <a16:colId xmlns:a16="http://schemas.microsoft.com/office/drawing/2014/main" xmlns="" val="2701040469"/>
                    </a:ext>
                  </a:extLst>
                </a:gridCol>
                <a:gridCol w="2787457">
                  <a:extLst>
                    <a:ext uri="{9D8B030D-6E8A-4147-A177-3AD203B41FA5}">
                      <a16:colId xmlns:a16="http://schemas.microsoft.com/office/drawing/2014/main" xmlns="" val="3200824249"/>
                    </a:ext>
                  </a:extLst>
                </a:gridCol>
              </a:tblGrid>
              <a:tr h="367126">
                <a:tc>
                  <a:txBody>
                    <a:bodyPr/>
                    <a:lstStyle/>
                    <a:p>
                      <a:r>
                        <a:rPr lang="pt-BR" sz="1600" dirty="0" smtClean="0"/>
                        <a:t>Nome</a:t>
                      </a:r>
                      <a:endParaRPr lang="pt-BR" sz="1600" dirty="0"/>
                    </a:p>
                  </a:txBody>
                  <a:tcPr/>
                </a:tc>
                <a:tc>
                  <a:txBody>
                    <a:bodyPr/>
                    <a:lstStyle/>
                    <a:p>
                      <a:r>
                        <a:rPr lang="pt-BR" sz="1600" dirty="0" smtClean="0"/>
                        <a:t>Descrição</a:t>
                      </a:r>
                      <a:endParaRPr lang="pt-BR" sz="1600" dirty="0"/>
                    </a:p>
                  </a:txBody>
                  <a:tcPr/>
                </a:tc>
                <a:tc>
                  <a:txBody>
                    <a:bodyPr/>
                    <a:lstStyle/>
                    <a:p>
                      <a:r>
                        <a:rPr lang="pt-BR" sz="1600" dirty="0" smtClean="0"/>
                        <a:t>Responsabilidade</a:t>
                      </a:r>
                      <a:endParaRPr lang="pt-BR" sz="1600" dirty="0"/>
                    </a:p>
                  </a:txBody>
                  <a:tcPr/>
                </a:tc>
                <a:extLst>
                  <a:ext uri="{0D108BD9-81ED-4DB2-BD59-A6C34878D82A}">
                    <a16:rowId xmlns:a16="http://schemas.microsoft.com/office/drawing/2014/main" xmlns="" val="174861242"/>
                  </a:ext>
                </a:extLst>
              </a:tr>
              <a:tr h="3346179">
                <a:tc>
                  <a:txBody>
                    <a:bodyPr/>
                    <a:lstStyle/>
                    <a:p>
                      <a:pPr algn="just"/>
                      <a:r>
                        <a:rPr lang="pt-BR" sz="1600" dirty="0" smtClean="0">
                          <a:solidFill>
                            <a:schemeClr val="tx1">
                              <a:lumMod val="75000"/>
                              <a:lumOff val="25000"/>
                            </a:schemeClr>
                          </a:solidFill>
                        </a:rPr>
                        <a:t>Módulo</a:t>
                      </a:r>
                      <a:r>
                        <a:rPr lang="pt-BR" sz="1600" baseline="0" dirty="0" smtClean="0">
                          <a:solidFill>
                            <a:schemeClr val="tx1">
                              <a:lumMod val="75000"/>
                              <a:lumOff val="25000"/>
                            </a:schemeClr>
                          </a:solidFill>
                        </a:rPr>
                        <a:t> 08 – Controle administrativo</a:t>
                      </a:r>
                      <a:endParaRPr lang="pt-BR" sz="1600" dirty="0" smtClean="0">
                        <a:solidFill>
                          <a:schemeClr val="tx1">
                            <a:lumMod val="75000"/>
                            <a:lumOff val="25000"/>
                          </a:schemeClr>
                        </a:solidFill>
                      </a:endParaRPr>
                    </a:p>
                  </a:txBody>
                  <a:tcPr/>
                </a:tc>
                <a:tc>
                  <a:txBody>
                    <a:bodyPr/>
                    <a:lstStyle/>
                    <a:p>
                      <a:pPr algn="just"/>
                      <a:r>
                        <a:rPr lang="pt-BR" sz="1600" kern="1200" dirty="0" smtClean="0">
                          <a:solidFill>
                            <a:schemeClr val="tx1">
                              <a:lumMod val="75000"/>
                              <a:lumOff val="25000"/>
                            </a:schemeClr>
                          </a:solidFill>
                          <a:effectLst/>
                          <a:latin typeface="+mn-lt"/>
                          <a:ea typeface="+mn-ea"/>
                          <a:cs typeface="+mn-cs"/>
                        </a:rPr>
                        <a:t>Permitir que o planejamento semanal da limpeza dos ambientes, os registros dessas limpezas, o gerenciamento dos funcionários/salários mensais, pagamentos de serviços consumidos mensalmente, pagamento de estadia dos idosos e o controle do fluxo de caixa da instituição;</a:t>
                      </a:r>
                      <a:endParaRPr lang="pt-BR" sz="1600" dirty="0">
                        <a:solidFill>
                          <a:schemeClr val="tx1">
                            <a:lumMod val="75000"/>
                            <a:lumOff val="25000"/>
                          </a:schemeClr>
                        </a:solidFill>
                      </a:endParaRPr>
                    </a:p>
                  </a:txBody>
                  <a:tcPr/>
                </a:tc>
                <a:tc>
                  <a:txBody>
                    <a:bodyPr/>
                    <a:lstStyle/>
                    <a:p>
                      <a:pPr algn="just"/>
                      <a:r>
                        <a:rPr lang="pt-BR" sz="1600" baseline="0" dirty="0" smtClean="0">
                          <a:solidFill>
                            <a:schemeClr val="tx1">
                              <a:lumMod val="75000"/>
                              <a:lumOff val="25000"/>
                            </a:schemeClr>
                          </a:solidFill>
                        </a:rPr>
                        <a:t>Dependência da certidão de óbito (realizado no Módulo 5) para o gerenciamento dos recursos financeiros da instituição;</a:t>
                      </a:r>
                    </a:p>
                    <a:p>
                      <a:pPr algn="just"/>
                      <a:endParaRPr lang="pt-BR" sz="1600" b="0" dirty="0">
                        <a:solidFill>
                          <a:schemeClr val="tx1">
                            <a:lumMod val="75000"/>
                            <a:lumOff val="25000"/>
                          </a:schemeClr>
                        </a:solidFill>
                      </a:endParaRPr>
                    </a:p>
                  </a:txBody>
                  <a:tcPr/>
                </a:tc>
                <a:extLst>
                  <a:ext uri="{0D108BD9-81ED-4DB2-BD59-A6C34878D82A}">
                    <a16:rowId xmlns:a16="http://schemas.microsoft.com/office/drawing/2014/main" xmlns="" val="804210111"/>
                  </a:ext>
                </a:extLst>
              </a:tr>
            </a:tbl>
          </a:graphicData>
        </a:graphic>
      </p:graphicFrame>
    </p:spTree>
    <p:extLst>
      <p:ext uri="{BB962C8B-B14F-4D97-AF65-F5344CB8AC3E}">
        <p14:creationId xmlns:p14="http://schemas.microsoft.com/office/powerpoint/2010/main" val="1551167487"/>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1"/>
          <p:cNvSpPr>
            <a:spLocks noGrp="1"/>
          </p:cNvSpPr>
          <p:nvPr>
            <p:ph type="body" sz="quarter" idx="10"/>
          </p:nvPr>
        </p:nvSpPr>
        <p:spPr>
          <a:xfrm>
            <a:off x="20827" y="0"/>
            <a:ext cx="9144000" cy="576064"/>
          </a:xfrm>
        </p:spPr>
        <p:txBody>
          <a:bodyPr>
            <a:normAutofit fontScale="95500"/>
          </a:bodyPr>
          <a:lstStyle/>
          <a:p>
            <a:r>
              <a:rPr lang="pt-BR" sz="3400" dirty="0" smtClean="0"/>
              <a:t>Documento de Visão</a:t>
            </a:r>
            <a:endParaRPr lang="pt-BR" sz="3400" dirty="0"/>
          </a:p>
        </p:txBody>
      </p:sp>
      <p:sp>
        <p:nvSpPr>
          <p:cNvPr id="8" name="Espaço Reservado para Texto 2"/>
          <p:cNvSpPr>
            <a:spLocks noGrp="1"/>
          </p:cNvSpPr>
          <p:nvPr>
            <p:ph type="body" sz="quarter" idx="11"/>
          </p:nvPr>
        </p:nvSpPr>
        <p:spPr>
          <a:xfrm>
            <a:off x="0" y="595984"/>
            <a:ext cx="9144000" cy="288032"/>
          </a:xfrm>
        </p:spPr>
        <p:txBody>
          <a:bodyPr>
            <a:normAutofit fontScale="95500" lnSpcReduction="10000"/>
          </a:bodyPr>
          <a:lstStyle/>
          <a:p>
            <a:r>
              <a:rPr lang="pt-BR" sz="2200" dirty="0" err="1" smtClean="0"/>
              <a:t>Stakeholder</a:t>
            </a:r>
            <a:r>
              <a:rPr lang="pt-BR" sz="2200" dirty="0" smtClean="0"/>
              <a:t>:</a:t>
            </a:r>
            <a:endParaRPr lang="pt-BR" sz="2200" dirty="0"/>
          </a:p>
        </p:txBody>
      </p:sp>
      <p:graphicFrame>
        <p:nvGraphicFramePr>
          <p:cNvPr id="3" name="Tabela 2"/>
          <p:cNvGraphicFramePr>
            <a:graphicFrameLocks noGrp="1"/>
          </p:cNvGraphicFramePr>
          <p:nvPr>
            <p:extLst>
              <p:ext uri="{D42A27DB-BD31-4B8C-83A1-F6EECF244321}">
                <p14:modId xmlns:p14="http://schemas.microsoft.com/office/powerpoint/2010/main" val="3065801405"/>
              </p:ext>
            </p:extLst>
          </p:nvPr>
        </p:nvGraphicFramePr>
        <p:xfrm>
          <a:off x="416362" y="1275606"/>
          <a:ext cx="8352930" cy="3600400"/>
        </p:xfrm>
        <a:graphic>
          <a:graphicData uri="http://schemas.openxmlformats.org/drawingml/2006/table">
            <a:tbl>
              <a:tblPr firstRow="1" bandRow="1">
                <a:tableStyleId>{00A15C55-8517-42AA-B614-E9B94910E393}</a:tableStyleId>
              </a:tblPr>
              <a:tblGrid>
                <a:gridCol w="2784310">
                  <a:extLst>
                    <a:ext uri="{9D8B030D-6E8A-4147-A177-3AD203B41FA5}">
                      <a16:colId xmlns:a16="http://schemas.microsoft.com/office/drawing/2014/main" xmlns="" val="607197806"/>
                    </a:ext>
                  </a:extLst>
                </a:gridCol>
                <a:gridCol w="2784310">
                  <a:extLst>
                    <a:ext uri="{9D8B030D-6E8A-4147-A177-3AD203B41FA5}">
                      <a16:colId xmlns:a16="http://schemas.microsoft.com/office/drawing/2014/main" xmlns="" val="2701040469"/>
                    </a:ext>
                  </a:extLst>
                </a:gridCol>
                <a:gridCol w="2784310">
                  <a:extLst>
                    <a:ext uri="{9D8B030D-6E8A-4147-A177-3AD203B41FA5}">
                      <a16:colId xmlns:a16="http://schemas.microsoft.com/office/drawing/2014/main" xmlns="" val="3200824249"/>
                    </a:ext>
                  </a:extLst>
                </a:gridCol>
              </a:tblGrid>
              <a:tr h="502542">
                <a:tc>
                  <a:txBody>
                    <a:bodyPr/>
                    <a:lstStyle/>
                    <a:p>
                      <a:r>
                        <a:rPr lang="pt-BR" sz="1600" dirty="0" smtClean="0"/>
                        <a:t>Nome</a:t>
                      </a:r>
                      <a:endParaRPr lang="pt-BR" sz="1600" dirty="0"/>
                    </a:p>
                  </a:txBody>
                  <a:tcPr/>
                </a:tc>
                <a:tc>
                  <a:txBody>
                    <a:bodyPr/>
                    <a:lstStyle/>
                    <a:p>
                      <a:r>
                        <a:rPr lang="pt-BR" sz="1600" dirty="0" smtClean="0"/>
                        <a:t>Descrição</a:t>
                      </a:r>
                      <a:endParaRPr lang="pt-BR" sz="1600" dirty="0"/>
                    </a:p>
                  </a:txBody>
                  <a:tcPr/>
                </a:tc>
                <a:tc>
                  <a:txBody>
                    <a:bodyPr/>
                    <a:lstStyle/>
                    <a:p>
                      <a:r>
                        <a:rPr lang="pt-BR" sz="1600" dirty="0" smtClean="0"/>
                        <a:t>Responsabilidade</a:t>
                      </a:r>
                      <a:endParaRPr lang="pt-BR" sz="1600" dirty="0"/>
                    </a:p>
                  </a:txBody>
                  <a:tcPr/>
                </a:tc>
                <a:extLst>
                  <a:ext uri="{0D108BD9-81ED-4DB2-BD59-A6C34878D82A}">
                    <a16:rowId xmlns:a16="http://schemas.microsoft.com/office/drawing/2014/main" xmlns="" val="174861242"/>
                  </a:ext>
                </a:extLst>
              </a:tr>
              <a:tr h="3097858">
                <a:tc>
                  <a:txBody>
                    <a:bodyPr/>
                    <a:lstStyle/>
                    <a:p>
                      <a:pPr algn="just"/>
                      <a:r>
                        <a:rPr lang="pt-BR" sz="1600" dirty="0" smtClean="0"/>
                        <a:t>Módulo</a:t>
                      </a:r>
                      <a:r>
                        <a:rPr lang="pt-BR" sz="1600" baseline="0" dirty="0" smtClean="0"/>
                        <a:t> 09 – Relatórios especializados</a:t>
                      </a:r>
                      <a:endParaRPr lang="pt-BR" sz="1600" baseline="0" dirty="0" smtClean="0">
                        <a:solidFill>
                          <a:schemeClr val="tx1">
                            <a:lumMod val="75000"/>
                            <a:lumOff val="25000"/>
                          </a:schemeClr>
                        </a:solidFill>
                      </a:endParaRPr>
                    </a:p>
                  </a:txBody>
                  <a:tcPr/>
                </a:tc>
                <a:tc>
                  <a:txBody>
                    <a:bodyPr/>
                    <a:lstStyle/>
                    <a:p>
                      <a:pPr algn="just"/>
                      <a:r>
                        <a:rPr lang="pt-BR" sz="1600" kern="1200" dirty="0" smtClean="0">
                          <a:effectLst/>
                        </a:rPr>
                        <a:t>Realizar todos os relatórios da instituição, sendo eles sobre a taxa de mortalidade, índice de diarreias, escabiose, desidratação, incidentes de quedas, desnutrição e ulcera;</a:t>
                      </a:r>
                      <a:endParaRPr lang="pt-BR" sz="1600" kern="1200" dirty="0" smtClean="0">
                        <a:solidFill>
                          <a:schemeClr val="tx1">
                            <a:lumMod val="75000"/>
                            <a:lumOff val="25000"/>
                          </a:schemeClr>
                        </a:solidFill>
                        <a:effectLst/>
                        <a:latin typeface="+mn-lt"/>
                        <a:ea typeface="+mn-ea"/>
                        <a:cs typeface="+mn-cs"/>
                      </a:endParaRPr>
                    </a:p>
                  </a:txBody>
                  <a:tcPr/>
                </a:tc>
                <a:tc>
                  <a:txBody>
                    <a:bodyPr/>
                    <a:lstStyle/>
                    <a:p>
                      <a:pPr algn="just"/>
                      <a:r>
                        <a:rPr lang="pt-BR" sz="1600" baseline="0" dirty="0" smtClean="0"/>
                        <a:t>Dependência dos dados acerca de incidentes, (responsável pelo Módulo 5) para construção dos relatórios;</a:t>
                      </a:r>
                    </a:p>
                    <a:p>
                      <a:pPr algn="just"/>
                      <a:endParaRPr lang="pt-BR" sz="1600" b="0" dirty="0">
                        <a:solidFill>
                          <a:schemeClr val="tx1">
                            <a:lumMod val="75000"/>
                            <a:lumOff val="25000"/>
                          </a:schemeClr>
                        </a:solidFill>
                      </a:endParaRPr>
                    </a:p>
                  </a:txBody>
                  <a:tcPr/>
                </a:tc>
                <a:extLst>
                  <a:ext uri="{0D108BD9-81ED-4DB2-BD59-A6C34878D82A}">
                    <a16:rowId xmlns:a16="http://schemas.microsoft.com/office/drawing/2014/main" xmlns="" val="804210111"/>
                  </a:ext>
                </a:extLst>
              </a:tr>
            </a:tbl>
          </a:graphicData>
        </a:graphic>
      </p:graphicFrame>
    </p:spTree>
    <p:extLst>
      <p:ext uri="{BB962C8B-B14F-4D97-AF65-F5344CB8AC3E}">
        <p14:creationId xmlns:p14="http://schemas.microsoft.com/office/powerpoint/2010/main" val="4226981906"/>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1"/>
          <p:cNvSpPr>
            <a:spLocks noGrp="1"/>
          </p:cNvSpPr>
          <p:nvPr>
            <p:ph type="body" sz="quarter" idx="10"/>
          </p:nvPr>
        </p:nvSpPr>
        <p:spPr>
          <a:xfrm>
            <a:off x="20827" y="0"/>
            <a:ext cx="9144000" cy="576064"/>
          </a:xfrm>
        </p:spPr>
        <p:txBody>
          <a:bodyPr>
            <a:normAutofit fontScale="95500"/>
          </a:bodyPr>
          <a:lstStyle/>
          <a:p>
            <a:r>
              <a:rPr lang="pt-BR" sz="3400" dirty="0" smtClean="0"/>
              <a:t>Documento de Visão</a:t>
            </a:r>
            <a:endParaRPr lang="pt-BR" sz="3400" dirty="0"/>
          </a:p>
        </p:txBody>
      </p:sp>
      <p:sp>
        <p:nvSpPr>
          <p:cNvPr id="8" name="Espaço Reservado para Texto 2"/>
          <p:cNvSpPr>
            <a:spLocks noGrp="1"/>
          </p:cNvSpPr>
          <p:nvPr>
            <p:ph type="body" sz="quarter" idx="11"/>
          </p:nvPr>
        </p:nvSpPr>
        <p:spPr>
          <a:xfrm>
            <a:off x="0" y="595984"/>
            <a:ext cx="9144000" cy="288032"/>
          </a:xfrm>
        </p:spPr>
        <p:txBody>
          <a:bodyPr>
            <a:normAutofit fontScale="95500" lnSpcReduction="10000"/>
          </a:bodyPr>
          <a:lstStyle/>
          <a:p>
            <a:r>
              <a:rPr lang="pt-BR" sz="2200" dirty="0" err="1" smtClean="0"/>
              <a:t>Stakeholder</a:t>
            </a:r>
            <a:r>
              <a:rPr lang="pt-BR" sz="2200" dirty="0" smtClean="0"/>
              <a:t>:</a:t>
            </a:r>
            <a:endParaRPr lang="pt-BR" sz="2200" dirty="0"/>
          </a:p>
        </p:txBody>
      </p:sp>
      <p:graphicFrame>
        <p:nvGraphicFramePr>
          <p:cNvPr id="3" name="Tabela 2"/>
          <p:cNvGraphicFramePr>
            <a:graphicFrameLocks noGrp="1"/>
          </p:cNvGraphicFramePr>
          <p:nvPr>
            <p:extLst>
              <p:ext uri="{D42A27DB-BD31-4B8C-83A1-F6EECF244321}">
                <p14:modId xmlns:p14="http://schemas.microsoft.com/office/powerpoint/2010/main" val="3166291917"/>
              </p:ext>
            </p:extLst>
          </p:nvPr>
        </p:nvGraphicFramePr>
        <p:xfrm>
          <a:off x="395536" y="1275606"/>
          <a:ext cx="8352927" cy="2952328"/>
        </p:xfrm>
        <a:graphic>
          <a:graphicData uri="http://schemas.openxmlformats.org/drawingml/2006/table">
            <a:tbl>
              <a:tblPr firstRow="1" bandRow="1">
                <a:tableStyleId>{F5AB1C69-6EDB-4FF4-983F-18BD219EF322}</a:tableStyleId>
              </a:tblPr>
              <a:tblGrid>
                <a:gridCol w="2784309">
                  <a:extLst>
                    <a:ext uri="{9D8B030D-6E8A-4147-A177-3AD203B41FA5}">
                      <a16:colId xmlns:a16="http://schemas.microsoft.com/office/drawing/2014/main" xmlns="" val="607197806"/>
                    </a:ext>
                  </a:extLst>
                </a:gridCol>
                <a:gridCol w="2784309">
                  <a:extLst>
                    <a:ext uri="{9D8B030D-6E8A-4147-A177-3AD203B41FA5}">
                      <a16:colId xmlns:a16="http://schemas.microsoft.com/office/drawing/2014/main" xmlns="" val="2701040469"/>
                    </a:ext>
                  </a:extLst>
                </a:gridCol>
                <a:gridCol w="2784309">
                  <a:extLst>
                    <a:ext uri="{9D8B030D-6E8A-4147-A177-3AD203B41FA5}">
                      <a16:colId xmlns:a16="http://schemas.microsoft.com/office/drawing/2014/main" xmlns="" val="3200824249"/>
                    </a:ext>
                  </a:extLst>
                </a:gridCol>
              </a:tblGrid>
              <a:tr h="412084">
                <a:tc>
                  <a:txBody>
                    <a:bodyPr/>
                    <a:lstStyle/>
                    <a:p>
                      <a:r>
                        <a:rPr lang="pt-BR" sz="1600" dirty="0" smtClean="0"/>
                        <a:t>Nome</a:t>
                      </a:r>
                      <a:endParaRPr lang="pt-BR" sz="1600" dirty="0"/>
                    </a:p>
                  </a:txBody>
                  <a:tcPr/>
                </a:tc>
                <a:tc>
                  <a:txBody>
                    <a:bodyPr/>
                    <a:lstStyle/>
                    <a:p>
                      <a:r>
                        <a:rPr lang="pt-BR" sz="1600" dirty="0" smtClean="0"/>
                        <a:t>Descrição</a:t>
                      </a:r>
                      <a:endParaRPr lang="pt-BR" sz="1600" dirty="0"/>
                    </a:p>
                  </a:txBody>
                  <a:tcPr/>
                </a:tc>
                <a:tc>
                  <a:txBody>
                    <a:bodyPr/>
                    <a:lstStyle/>
                    <a:p>
                      <a:r>
                        <a:rPr lang="pt-BR" sz="1600" dirty="0" smtClean="0"/>
                        <a:t>Responsabilidade</a:t>
                      </a:r>
                      <a:endParaRPr lang="pt-BR" sz="1600" dirty="0"/>
                    </a:p>
                  </a:txBody>
                  <a:tcPr/>
                </a:tc>
                <a:extLst>
                  <a:ext uri="{0D108BD9-81ED-4DB2-BD59-A6C34878D82A}">
                    <a16:rowId xmlns:a16="http://schemas.microsoft.com/office/drawing/2014/main" xmlns="" val="174861242"/>
                  </a:ext>
                </a:extLst>
              </a:tr>
              <a:tr h="2540244">
                <a:tc>
                  <a:txBody>
                    <a:bodyPr/>
                    <a:lstStyle/>
                    <a:p>
                      <a:pPr algn="just"/>
                      <a:r>
                        <a:rPr lang="pt-BR" sz="1600" baseline="0" dirty="0" smtClean="0"/>
                        <a:t>Médicos</a:t>
                      </a:r>
                      <a:endParaRPr lang="pt-BR" sz="1600" baseline="0" dirty="0" smtClean="0">
                        <a:solidFill>
                          <a:schemeClr val="tx1">
                            <a:lumMod val="75000"/>
                            <a:lumOff val="25000"/>
                          </a:schemeClr>
                        </a:solidFill>
                      </a:endParaRPr>
                    </a:p>
                  </a:txBody>
                  <a:tcPr/>
                </a:tc>
                <a:tc>
                  <a:txBody>
                    <a:bodyPr/>
                    <a:lstStyle/>
                    <a:p>
                      <a:pPr algn="just"/>
                      <a:r>
                        <a:rPr lang="pt-BR" sz="1600" kern="1200" dirty="0" smtClean="0">
                          <a:effectLst/>
                        </a:rPr>
                        <a:t>Profissionais de saúde que trabalham na instituição, que podem executar todas as funcionalidades do Módulo 5;</a:t>
                      </a:r>
                      <a:endParaRPr lang="pt-BR" sz="1600" kern="1200" dirty="0" smtClean="0">
                        <a:solidFill>
                          <a:schemeClr val="tx1">
                            <a:lumMod val="75000"/>
                            <a:lumOff val="25000"/>
                          </a:schemeClr>
                        </a:solidFill>
                        <a:effectLst/>
                        <a:latin typeface="+mn-lt"/>
                        <a:ea typeface="+mn-ea"/>
                        <a:cs typeface="+mn-cs"/>
                      </a:endParaRPr>
                    </a:p>
                  </a:txBody>
                  <a:tcPr/>
                </a:tc>
                <a:tc>
                  <a:txBody>
                    <a:bodyPr/>
                    <a:lstStyle/>
                    <a:p>
                      <a:pPr algn="just"/>
                      <a:r>
                        <a:rPr lang="pt-BR" sz="1600" baseline="0" dirty="0" smtClean="0"/>
                        <a:t>Cadastrar e gerenciar as patologias, os medicamentos, as análises clínicas e os incidentes que ocorrerão na instituição;</a:t>
                      </a:r>
                    </a:p>
                    <a:p>
                      <a:pPr algn="just"/>
                      <a:endParaRPr lang="pt-BR" sz="1600" b="0" dirty="0">
                        <a:solidFill>
                          <a:schemeClr val="tx1">
                            <a:lumMod val="75000"/>
                            <a:lumOff val="25000"/>
                          </a:schemeClr>
                        </a:solidFill>
                      </a:endParaRPr>
                    </a:p>
                  </a:txBody>
                  <a:tcPr/>
                </a:tc>
                <a:extLst>
                  <a:ext uri="{0D108BD9-81ED-4DB2-BD59-A6C34878D82A}">
                    <a16:rowId xmlns:a16="http://schemas.microsoft.com/office/drawing/2014/main" xmlns="" val="804210111"/>
                  </a:ext>
                </a:extLst>
              </a:tr>
            </a:tbl>
          </a:graphicData>
        </a:graphic>
      </p:graphicFrame>
    </p:spTree>
    <p:extLst>
      <p:ext uri="{BB962C8B-B14F-4D97-AF65-F5344CB8AC3E}">
        <p14:creationId xmlns:p14="http://schemas.microsoft.com/office/powerpoint/2010/main" val="1391850410"/>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1"/>
          <p:cNvSpPr>
            <a:spLocks noGrp="1"/>
          </p:cNvSpPr>
          <p:nvPr>
            <p:ph type="body" sz="quarter" idx="10"/>
          </p:nvPr>
        </p:nvSpPr>
        <p:spPr>
          <a:xfrm>
            <a:off x="20827" y="0"/>
            <a:ext cx="9144000" cy="576064"/>
          </a:xfrm>
        </p:spPr>
        <p:txBody>
          <a:bodyPr>
            <a:normAutofit fontScale="95500"/>
          </a:bodyPr>
          <a:lstStyle/>
          <a:p>
            <a:r>
              <a:rPr lang="pt-BR" sz="3400" dirty="0" smtClean="0"/>
              <a:t>Documento de Visão</a:t>
            </a:r>
            <a:endParaRPr lang="pt-BR" sz="3400" dirty="0"/>
          </a:p>
        </p:txBody>
      </p:sp>
      <p:sp>
        <p:nvSpPr>
          <p:cNvPr id="8" name="Espaço Reservado para Texto 2"/>
          <p:cNvSpPr>
            <a:spLocks noGrp="1"/>
          </p:cNvSpPr>
          <p:nvPr>
            <p:ph type="body" sz="quarter" idx="11"/>
          </p:nvPr>
        </p:nvSpPr>
        <p:spPr>
          <a:xfrm>
            <a:off x="0" y="595984"/>
            <a:ext cx="9144000" cy="288032"/>
          </a:xfrm>
        </p:spPr>
        <p:txBody>
          <a:bodyPr>
            <a:normAutofit fontScale="95500" lnSpcReduction="10000"/>
          </a:bodyPr>
          <a:lstStyle/>
          <a:p>
            <a:r>
              <a:rPr lang="pt-BR" sz="2200" dirty="0" err="1" smtClean="0"/>
              <a:t>Stakeholder</a:t>
            </a:r>
            <a:r>
              <a:rPr lang="pt-BR" sz="2200" dirty="0" smtClean="0"/>
              <a:t>:</a:t>
            </a:r>
            <a:endParaRPr lang="pt-BR" sz="2200" dirty="0"/>
          </a:p>
        </p:txBody>
      </p:sp>
      <p:graphicFrame>
        <p:nvGraphicFramePr>
          <p:cNvPr id="3" name="Tabela 2"/>
          <p:cNvGraphicFramePr>
            <a:graphicFrameLocks noGrp="1"/>
          </p:cNvGraphicFramePr>
          <p:nvPr>
            <p:extLst>
              <p:ext uri="{D42A27DB-BD31-4B8C-83A1-F6EECF244321}">
                <p14:modId xmlns:p14="http://schemas.microsoft.com/office/powerpoint/2010/main" val="4176752958"/>
              </p:ext>
            </p:extLst>
          </p:nvPr>
        </p:nvGraphicFramePr>
        <p:xfrm>
          <a:off x="467543" y="1275607"/>
          <a:ext cx="8208912" cy="3535680"/>
        </p:xfrm>
        <a:graphic>
          <a:graphicData uri="http://schemas.openxmlformats.org/drawingml/2006/table">
            <a:tbl>
              <a:tblPr firstRow="1" bandRow="1">
                <a:tableStyleId>{5C22544A-7EE6-4342-B048-85BDC9FD1C3A}</a:tableStyleId>
              </a:tblPr>
              <a:tblGrid>
                <a:gridCol w="2736304">
                  <a:extLst>
                    <a:ext uri="{9D8B030D-6E8A-4147-A177-3AD203B41FA5}">
                      <a16:colId xmlns:a16="http://schemas.microsoft.com/office/drawing/2014/main" xmlns="" val="607197806"/>
                    </a:ext>
                  </a:extLst>
                </a:gridCol>
                <a:gridCol w="2736304">
                  <a:extLst>
                    <a:ext uri="{9D8B030D-6E8A-4147-A177-3AD203B41FA5}">
                      <a16:colId xmlns:a16="http://schemas.microsoft.com/office/drawing/2014/main" xmlns="" val="2701040469"/>
                    </a:ext>
                  </a:extLst>
                </a:gridCol>
                <a:gridCol w="2736304">
                  <a:extLst>
                    <a:ext uri="{9D8B030D-6E8A-4147-A177-3AD203B41FA5}">
                      <a16:colId xmlns:a16="http://schemas.microsoft.com/office/drawing/2014/main" xmlns="" val="3200824249"/>
                    </a:ext>
                  </a:extLst>
                </a:gridCol>
              </a:tblGrid>
              <a:tr h="329179">
                <a:tc>
                  <a:txBody>
                    <a:bodyPr/>
                    <a:lstStyle/>
                    <a:p>
                      <a:r>
                        <a:rPr lang="pt-BR" sz="1600" dirty="0" smtClean="0"/>
                        <a:t>Nome</a:t>
                      </a:r>
                      <a:endParaRPr lang="pt-BR" sz="1600" dirty="0"/>
                    </a:p>
                  </a:txBody>
                  <a:tcPr/>
                </a:tc>
                <a:tc>
                  <a:txBody>
                    <a:bodyPr/>
                    <a:lstStyle/>
                    <a:p>
                      <a:r>
                        <a:rPr lang="pt-BR" sz="1600" dirty="0" smtClean="0"/>
                        <a:t>Descrição</a:t>
                      </a:r>
                      <a:endParaRPr lang="pt-BR" sz="1600" dirty="0"/>
                    </a:p>
                  </a:txBody>
                  <a:tcPr/>
                </a:tc>
                <a:tc>
                  <a:txBody>
                    <a:bodyPr/>
                    <a:lstStyle/>
                    <a:p>
                      <a:r>
                        <a:rPr lang="pt-BR" sz="1600" dirty="0" smtClean="0"/>
                        <a:t>Responsabilidade</a:t>
                      </a:r>
                      <a:endParaRPr lang="pt-BR" sz="1600" dirty="0"/>
                    </a:p>
                  </a:txBody>
                  <a:tcPr/>
                </a:tc>
                <a:extLst>
                  <a:ext uri="{0D108BD9-81ED-4DB2-BD59-A6C34878D82A}">
                    <a16:rowId xmlns:a16="http://schemas.microsoft.com/office/drawing/2014/main" xmlns="" val="174861242"/>
                  </a:ext>
                </a:extLst>
              </a:tr>
              <a:tr h="3127204">
                <a:tc>
                  <a:txBody>
                    <a:bodyPr/>
                    <a:lstStyle/>
                    <a:p>
                      <a:pPr algn="just"/>
                      <a:r>
                        <a:rPr lang="pt-BR" sz="1600" baseline="0" dirty="0" smtClean="0"/>
                        <a:t>Enfermeiros</a:t>
                      </a:r>
                      <a:endParaRPr lang="pt-BR" sz="1600" dirty="0" smtClean="0">
                        <a:solidFill>
                          <a:schemeClr val="tx1">
                            <a:lumMod val="75000"/>
                            <a:lumOff val="25000"/>
                          </a:schemeClr>
                        </a:solidFill>
                      </a:endParaRPr>
                    </a:p>
                  </a:txBody>
                  <a:tcPr/>
                </a:tc>
                <a:tc>
                  <a:txBody>
                    <a:bodyPr/>
                    <a:lstStyle/>
                    <a:p>
                      <a:pPr algn="just"/>
                      <a:r>
                        <a:rPr lang="pt-BR" sz="1600" kern="1200" dirty="0" smtClean="0">
                          <a:effectLst/>
                        </a:rPr>
                        <a:t>Profissionais</a:t>
                      </a:r>
                      <a:r>
                        <a:rPr lang="pt-BR" sz="1600" kern="1200" baseline="0" dirty="0" smtClean="0">
                          <a:effectLst/>
                        </a:rPr>
                        <a:t> de saúde que trabalham na instituição, que podem executar todas as funcionalidades do Módulo 5, juntamente com as funcionalidades do Módulo 2 – Prontuário dos Idosos e Módulo 4 – Cuidados Diários dos Idosos;</a:t>
                      </a:r>
                      <a:endParaRPr lang="pt-BR" sz="1600" dirty="0">
                        <a:solidFill>
                          <a:schemeClr val="tx1">
                            <a:lumMod val="75000"/>
                            <a:lumOff val="25000"/>
                          </a:schemeClr>
                        </a:solidFill>
                      </a:endParaRPr>
                    </a:p>
                  </a:txBody>
                  <a:tcPr/>
                </a:tc>
                <a:tc>
                  <a:txBody>
                    <a:bodyPr/>
                    <a:lstStyle/>
                    <a:p>
                      <a:pPr marL="0" marR="0" lvl="0" indent="0" algn="just" defTabSz="914400" rtl="0" eaLnBrk="1" fontAlgn="auto" latinLnBrk="1" hangingPunct="1">
                        <a:lnSpc>
                          <a:spcPct val="100000"/>
                        </a:lnSpc>
                        <a:spcBef>
                          <a:spcPts val="0"/>
                        </a:spcBef>
                        <a:spcAft>
                          <a:spcPts val="0"/>
                        </a:spcAft>
                        <a:buClrTx/>
                        <a:buSzTx/>
                        <a:buFontTx/>
                        <a:buNone/>
                        <a:tabLst/>
                        <a:defRPr/>
                      </a:pPr>
                      <a:r>
                        <a:rPr lang="pt-BR" sz="1200" baseline="0" dirty="0" smtClean="0"/>
                        <a:t>Realizar o cadastro inicial dos idosos, como os dados pessoais, a análise clínica do idoso ao entrar na instituição, os medicamentos prescritos as restrições alimentares, as alergias e criar uma ficha completa com todas essas informações do paciente (Módulo 2). Além disso, gerenciar todos os cuidados diários com os idosos, como os sinais vitais, as eliminações (diurese e evacuação), a higiene, dentre outros (Módulo 4) e auxiliar em alguns registros de incidentes, no gerenciamento da evolução das patologias e das prescrições médicas (aplicação das vacinas), registro no sistema de incidentes, e demais funções do Módulo 5;</a:t>
                      </a:r>
                      <a:endParaRPr lang="pt-BR" sz="1200" baseline="0" dirty="0" smtClean="0">
                        <a:solidFill>
                          <a:schemeClr val="tx1">
                            <a:lumMod val="75000"/>
                            <a:lumOff val="25000"/>
                          </a:schemeClr>
                        </a:solidFill>
                      </a:endParaRPr>
                    </a:p>
                  </a:txBody>
                  <a:tcPr/>
                </a:tc>
                <a:extLst>
                  <a:ext uri="{0D108BD9-81ED-4DB2-BD59-A6C34878D82A}">
                    <a16:rowId xmlns:a16="http://schemas.microsoft.com/office/drawing/2014/main" xmlns="" val="804210111"/>
                  </a:ext>
                </a:extLst>
              </a:tr>
            </a:tbl>
          </a:graphicData>
        </a:graphic>
      </p:graphicFrame>
    </p:spTree>
    <p:extLst>
      <p:ext uri="{BB962C8B-B14F-4D97-AF65-F5344CB8AC3E}">
        <p14:creationId xmlns:p14="http://schemas.microsoft.com/office/powerpoint/2010/main" val="2320235523"/>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1"/>
          <p:cNvSpPr>
            <a:spLocks noGrp="1"/>
          </p:cNvSpPr>
          <p:nvPr>
            <p:ph type="body" sz="quarter" idx="10"/>
          </p:nvPr>
        </p:nvSpPr>
        <p:spPr>
          <a:xfrm>
            <a:off x="20827" y="0"/>
            <a:ext cx="9144000" cy="576064"/>
          </a:xfrm>
        </p:spPr>
        <p:txBody>
          <a:bodyPr>
            <a:normAutofit fontScale="95500"/>
          </a:bodyPr>
          <a:lstStyle/>
          <a:p>
            <a:r>
              <a:rPr lang="pt-BR" sz="3400" dirty="0" smtClean="0"/>
              <a:t>Documento de Visão</a:t>
            </a:r>
            <a:endParaRPr lang="pt-BR" sz="3400" dirty="0"/>
          </a:p>
        </p:txBody>
      </p:sp>
      <p:sp>
        <p:nvSpPr>
          <p:cNvPr id="8" name="Espaço Reservado para Texto 2"/>
          <p:cNvSpPr>
            <a:spLocks noGrp="1"/>
          </p:cNvSpPr>
          <p:nvPr>
            <p:ph type="body" sz="quarter" idx="11"/>
          </p:nvPr>
        </p:nvSpPr>
        <p:spPr>
          <a:xfrm>
            <a:off x="0" y="595984"/>
            <a:ext cx="9144000" cy="288032"/>
          </a:xfrm>
        </p:spPr>
        <p:txBody>
          <a:bodyPr>
            <a:normAutofit fontScale="95500" lnSpcReduction="10000"/>
          </a:bodyPr>
          <a:lstStyle/>
          <a:p>
            <a:r>
              <a:rPr lang="pt-BR" sz="2200" dirty="0" err="1" smtClean="0"/>
              <a:t>Stakeholder</a:t>
            </a:r>
            <a:r>
              <a:rPr lang="pt-BR" sz="2200" dirty="0" smtClean="0"/>
              <a:t>:</a:t>
            </a:r>
            <a:endParaRPr lang="pt-BR" sz="2200" dirty="0"/>
          </a:p>
        </p:txBody>
      </p:sp>
      <p:graphicFrame>
        <p:nvGraphicFramePr>
          <p:cNvPr id="3" name="Tabela 2"/>
          <p:cNvGraphicFramePr>
            <a:graphicFrameLocks noGrp="1"/>
          </p:cNvGraphicFramePr>
          <p:nvPr>
            <p:extLst>
              <p:ext uri="{D42A27DB-BD31-4B8C-83A1-F6EECF244321}">
                <p14:modId xmlns:p14="http://schemas.microsoft.com/office/powerpoint/2010/main" val="3903047460"/>
              </p:ext>
            </p:extLst>
          </p:nvPr>
        </p:nvGraphicFramePr>
        <p:xfrm>
          <a:off x="467543" y="1275606"/>
          <a:ext cx="8208912" cy="3583001"/>
        </p:xfrm>
        <a:graphic>
          <a:graphicData uri="http://schemas.openxmlformats.org/drawingml/2006/table">
            <a:tbl>
              <a:tblPr firstRow="1" bandRow="1">
                <a:tableStyleId>{21E4AEA4-8DFA-4A89-87EB-49C32662AFE0}</a:tableStyleId>
              </a:tblPr>
              <a:tblGrid>
                <a:gridCol w="2736304">
                  <a:extLst>
                    <a:ext uri="{9D8B030D-6E8A-4147-A177-3AD203B41FA5}">
                      <a16:colId xmlns:a16="http://schemas.microsoft.com/office/drawing/2014/main" xmlns="" val="607197806"/>
                    </a:ext>
                  </a:extLst>
                </a:gridCol>
                <a:gridCol w="2736304">
                  <a:extLst>
                    <a:ext uri="{9D8B030D-6E8A-4147-A177-3AD203B41FA5}">
                      <a16:colId xmlns:a16="http://schemas.microsoft.com/office/drawing/2014/main" xmlns="" val="2701040469"/>
                    </a:ext>
                  </a:extLst>
                </a:gridCol>
                <a:gridCol w="2736304">
                  <a:extLst>
                    <a:ext uri="{9D8B030D-6E8A-4147-A177-3AD203B41FA5}">
                      <a16:colId xmlns:a16="http://schemas.microsoft.com/office/drawing/2014/main" xmlns="" val="3200824249"/>
                    </a:ext>
                  </a:extLst>
                </a:gridCol>
              </a:tblGrid>
              <a:tr h="410278">
                <a:tc>
                  <a:txBody>
                    <a:bodyPr/>
                    <a:lstStyle/>
                    <a:p>
                      <a:r>
                        <a:rPr lang="pt-BR" sz="1600" dirty="0" smtClean="0"/>
                        <a:t>Nome</a:t>
                      </a:r>
                      <a:endParaRPr lang="pt-BR" sz="1600" dirty="0"/>
                    </a:p>
                  </a:txBody>
                  <a:tcPr/>
                </a:tc>
                <a:tc>
                  <a:txBody>
                    <a:bodyPr/>
                    <a:lstStyle/>
                    <a:p>
                      <a:r>
                        <a:rPr lang="pt-BR" sz="1600" dirty="0" smtClean="0"/>
                        <a:t>Descrição</a:t>
                      </a:r>
                      <a:endParaRPr lang="pt-BR" sz="1600" dirty="0"/>
                    </a:p>
                  </a:txBody>
                  <a:tcPr/>
                </a:tc>
                <a:tc>
                  <a:txBody>
                    <a:bodyPr/>
                    <a:lstStyle/>
                    <a:p>
                      <a:r>
                        <a:rPr lang="pt-BR" sz="1600" dirty="0" smtClean="0"/>
                        <a:t>Responsabilidade</a:t>
                      </a:r>
                      <a:endParaRPr lang="pt-BR" sz="1600" dirty="0"/>
                    </a:p>
                  </a:txBody>
                  <a:tcPr/>
                </a:tc>
                <a:extLst>
                  <a:ext uri="{0D108BD9-81ED-4DB2-BD59-A6C34878D82A}">
                    <a16:rowId xmlns:a16="http://schemas.microsoft.com/office/drawing/2014/main" xmlns="" val="174861242"/>
                  </a:ext>
                </a:extLst>
              </a:tr>
              <a:tr h="3172723">
                <a:tc>
                  <a:txBody>
                    <a:bodyPr/>
                    <a:lstStyle/>
                    <a:p>
                      <a:pPr algn="just"/>
                      <a:r>
                        <a:rPr lang="pt-BR" sz="1600" dirty="0" smtClean="0">
                          <a:solidFill>
                            <a:schemeClr val="tx1">
                              <a:lumMod val="75000"/>
                              <a:lumOff val="25000"/>
                            </a:schemeClr>
                          </a:solidFill>
                        </a:rPr>
                        <a:t>Educadore</a:t>
                      </a:r>
                      <a:r>
                        <a:rPr lang="pt-BR" sz="1600" baseline="0" dirty="0" smtClean="0">
                          <a:solidFill>
                            <a:schemeClr val="tx1">
                              <a:lumMod val="75000"/>
                              <a:lumOff val="25000"/>
                            </a:schemeClr>
                          </a:solidFill>
                        </a:rPr>
                        <a:t>s físicos</a:t>
                      </a:r>
                    </a:p>
                  </a:txBody>
                  <a:tcPr/>
                </a:tc>
                <a:tc>
                  <a:txBody>
                    <a:bodyPr/>
                    <a:lstStyle/>
                    <a:p>
                      <a:pPr algn="just"/>
                      <a:r>
                        <a:rPr lang="pt-BR" sz="1600" kern="1200" dirty="0" smtClean="0">
                          <a:solidFill>
                            <a:schemeClr val="tx1">
                              <a:lumMod val="75000"/>
                              <a:lumOff val="25000"/>
                            </a:schemeClr>
                          </a:solidFill>
                          <a:effectLst/>
                          <a:latin typeface="+mn-lt"/>
                          <a:ea typeface="+mn-ea"/>
                          <a:cs typeface="+mn-cs"/>
                        </a:rPr>
                        <a:t>Profissionais da saúde que trabalham na instituição, e são responsáveis por manter uma rotina saudável de exercícios para os idosos, tal como atividades recreativas;</a:t>
                      </a:r>
                    </a:p>
                  </a:txBody>
                  <a:tcPr/>
                </a:tc>
                <a:tc>
                  <a:txBody>
                    <a:bodyPr/>
                    <a:lstStyle/>
                    <a:p>
                      <a:pPr algn="just"/>
                      <a:r>
                        <a:rPr lang="pt-BR" sz="1600" baseline="0" dirty="0" smtClean="0">
                          <a:solidFill>
                            <a:schemeClr val="tx1">
                              <a:lumMod val="75000"/>
                              <a:lumOff val="25000"/>
                            </a:schemeClr>
                          </a:solidFill>
                        </a:rPr>
                        <a:t>Gerenciar alguns aspectos do Módulo 7, como os exercícios físicos, as atividades recreativas, as consultas periódicas por idoso, o treinamento esportivo e o registro de participação dos idosos nessas atividades, que dependem no Módulo 5 para obter algumas informações; </a:t>
                      </a:r>
                    </a:p>
                  </a:txBody>
                  <a:tcPr/>
                </a:tc>
                <a:extLst>
                  <a:ext uri="{0D108BD9-81ED-4DB2-BD59-A6C34878D82A}">
                    <a16:rowId xmlns:a16="http://schemas.microsoft.com/office/drawing/2014/main" xmlns="" val="804210111"/>
                  </a:ext>
                </a:extLst>
              </a:tr>
            </a:tbl>
          </a:graphicData>
        </a:graphic>
      </p:graphicFrame>
    </p:spTree>
    <p:extLst>
      <p:ext uri="{BB962C8B-B14F-4D97-AF65-F5344CB8AC3E}">
        <p14:creationId xmlns:p14="http://schemas.microsoft.com/office/powerpoint/2010/main" val="181298651"/>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1"/>
          <p:cNvSpPr>
            <a:spLocks noGrp="1"/>
          </p:cNvSpPr>
          <p:nvPr>
            <p:ph type="body" sz="quarter" idx="10"/>
          </p:nvPr>
        </p:nvSpPr>
        <p:spPr>
          <a:xfrm>
            <a:off x="20827" y="0"/>
            <a:ext cx="9144000" cy="576064"/>
          </a:xfrm>
        </p:spPr>
        <p:txBody>
          <a:bodyPr>
            <a:normAutofit fontScale="95500"/>
          </a:bodyPr>
          <a:lstStyle/>
          <a:p>
            <a:r>
              <a:rPr lang="pt-BR" sz="3400" dirty="0" smtClean="0"/>
              <a:t>Documento de Visão</a:t>
            </a:r>
            <a:endParaRPr lang="pt-BR" sz="3400" dirty="0"/>
          </a:p>
        </p:txBody>
      </p:sp>
      <p:sp>
        <p:nvSpPr>
          <p:cNvPr id="8" name="Espaço Reservado para Texto 2"/>
          <p:cNvSpPr>
            <a:spLocks noGrp="1"/>
          </p:cNvSpPr>
          <p:nvPr>
            <p:ph type="body" sz="quarter" idx="11"/>
          </p:nvPr>
        </p:nvSpPr>
        <p:spPr>
          <a:xfrm>
            <a:off x="0" y="595984"/>
            <a:ext cx="9144000" cy="288032"/>
          </a:xfrm>
        </p:spPr>
        <p:txBody>
          <a:bodyPr>
            <a:normAutofit fontScale="95500" lnSpcReduction="10000"/>
          </a:bodyPr>
          <a:lstStyle/>
          <a:p>
            <a:r>
              <a:rPr lang="pt-BR" sz="2200" dirty="0" err="1" smtClean="0"/>
              <a:t>Stakeholder</a:t>
            </a:r>
            <a:r>
              <a:rPr lang="pt-BR" sz="2200" dirty="0" smtClean="0"/>
              <a:t>:</a:t>
            </a:r>
            <a:endParaRPr lang="pt-BR" sz="2200" dirty="0"/>
          </a:p>
        </p:txBody>
      </p:sp>
      <p:graphicFrame>
        <p:nvGraphicFramePr>
          <p:cNvPr id="3" name="Tabela 2"/>
          <p:cNvGraphicFramePr>
            <a:graphicFrameLocks noGrp="1"/>
          </p:cNvGraphicFramePr>
          <p:nvPr>
            <p:extLst>
              <p:ext uri="{D42A27DB-BD31-4B8C-83A1-F6EECF244321}">
                <p14:modId xmlns:p14="http://schemas.microsoft.com/office/powerpoint/2010/main" val="48407418"/>
              </p:ext>
            </p:extLst>
          </p:nvPr>
        </p:nvGraphicFramePr>
        <p:xfrm>
          <a:off x="395536" y="1275606"/>
          <a:ext cx="8352927" cy="2952328"/>
        </p:xfrm>
        <a:graphic>
          <a:graphicData uri="http://schemas.openxmlformats.org/drawingml/2006/table">
            <a:tbl>
              <a:tblPr firstRow="1" bandRow="1">
                <a:tableStyleId>{00A15C55-8517-42AA-B614-E9B94910E393}</a:tableStyleId>
              </a:tblPr>
              <a:tblGrid>
                <a:gridCol w="2784309">
                  <a:extLst>
                    <a:ext uri="{9D8B030D-6E8A-4147-A177-3AD203B41FA5}">
                      <a16:colId xmlns:a16="http://schemas.microsoft.com/office/drawing/2014/main" xmlns="" val="607197806"/>
                    </a:ext>
                  </a:extLst>
                </a:gridCol>
                <a:gridCol w="2784309">
                  <a:extLst>
                    <a:ext uri="{9D8B030D-6E8A-4147-A177-3AD203B41FA5}">
                      <a16:colId xmlns:a16="http://schemas.microsoft.com/office/drawing/2014/main" xmlns="" val="2701040469"/>
                    </a:ext>
                  </a:extLst>
                </a:gridCol>
                <a:gridCol w="2784309">
                  <a:extLst>
                    <a:ext uri="{9D8B030D-6E8A-4147-A177-3AD203B41FA5}">
                      <a16:colId xmlns:a16="http://schemas.microsoft.com/office/drawing/2014/main" xmlns="" val="3200824249"/>
                    </a:ext>
                  </a:extLst>
                </a:gridCol>
              </a:tblGrid>
              <a:tr h="412084">
                <a:tc>
                  <a:txBody>
                    <a:bodyPr/>
                    <a:lstStyle/>
                    <a:p>
                      <a:r>
                        <a:rPr lang="pt-BR" sz="1600" dirty="0" smtClean="0"/>
                        <a:t>Nome</a:t>
                      </a:r>
                      <a:endParaRPr lang="pt-BR" sz="1600" dirty="0"/>
                    </a:p>
                  </a:txBody>
                  <a:tcPr/>
                </a:tc>
                <a:tc>
                  <a:txBody>
                    <a:bodyPr/>
                    <a:lstStyle/>
                    <a:p>
                      <a:r>
                        <a:rPr lang="pt-BR" sz="1600" dirty="0" smtClean="0"/>
                        <a:t>Descrição</a:t>
                      </a:r>
                      <a:endParaRPr lang="pt-BR" sz="1600" dirty="0"/>
                    </a:p>
                  </a:txBody>
                  <a:tcPr/>
                </a:tc>
                <a:tc>
                  <a:txBody>
                    <a:bodyPr/>
                    <a:lstStyle/>
                    <a:p>
                      <a:r>
                        <a:rPr lang="pt-BR" sz="1600" dirty="0" smtClean="0"/>
                        <a:t>Responsabilidade</a:t>
                      </a:r>
                      <a:endParaRPr lang="pt-BR" sz="1600" dirty="0"/>
                    </a:p>
                  </a:txBody>
                  <a:tcPr/>
                </a:tc>
                <a:extLst>
                  <a:ext uri="{0D108BD9-81ED-4DB2-BD59-A6C34878D82A}">
                    <a16:rowId xmlns:a16="http://schemas.microsoft.com/office/drawing/2014/main" xmlns="" val="174861242"/>
                  </a:ext>
                </a:extLst>
              </a:tr>
              <a:tr h="2540244">
                <a:tc>
                  <a:txBody>
                    <a:bodyPr/>
                    <a:lstStyle/>
                    <a:p>
                      <a:pPr algn="just"/>
                      <a:r>
                        <a:rPr lang="pt-BR" sz="1600" baseline="0" dirty="0" smtClean="0"/>
                        <a:t>Responsáveis pelos Idosos</a:t>
                      </a:r>
                      <a:endParaRPr lang="pt-BR" sz="1600" baseline="0" dirty="0" smtClean="0">
                        <a:solidFill>
                          <a:schemeClr val="tx1">
                            <a:lumMod val="75000"/>
                            <a:lumOff val="25000"/>
                          </a:schemeClr>
                        </a:solidFill>
                      </a:endParaRPr>
                    </a:p>
                  </a:txBody>
                  <a:tcPr/>
                </a:tc>
                <a:tc>
                  <a:txBody>
                    <a:bodyPr/>
                    <a:lstStyle/>
                    <a:p>
                      <a:pPr algn="just"/>
                      <a:r>
                        <a:rPr lang="pt-BR" sz="1600" kern="1200" dirty="0" smtClean="0">
                          <a:effectLst/>
                        </a:rPr>
                        <a:t>Todos os usuários que poderão acessar o sistema, são eles: o Responsável pelo Idoso, Enfermeiros, Médicos, Educadores Físicos, Nutricionista e Gestores;</a:t>
                      </a:r>
                      <a:endParaRPr lang="pt-BR" sz="1600" b="0" dirty="0">
                        <a:solidFill>
                          <a:schemeClr val="tx1">
                            <a:lumMod val="75000"/>
                            <a:lumOff val="25000"/>
                          </a:schemeClr>
                        </a:solidFill>
                      </a:endParaRPr>
                    </a:p>
                  </a:txBody>
                  <a:tcPr/>
                </a:tc>
                <a:tc>
                  <a:txBody>
                    <a:bodyPr/>
                    <a:lstStyle/>
                    <a:p>
                      <a:pPr marL="0" marR="0" lvl="0" indent="0" algn="just" defTabSz="914400" rtl="0" eaLnBrk="1" fontAlgn="auto" latinLnBrk="1" hangingPunct="1">
                        <a:lnSpc>
                          <a:spcPct val="100000"/>
                        </a:lnSpc>
                        <a:spcBef>
                          <a:spcPts val="0"/>
                        </a:spcBef>
                        <a:spcAft>
                          <a:spcPts val="0"/>
                        </a:spcAft>
                        <a:buClrTx/>
                        <a:buSzTx/>
                        <a:buFontTx/>
                        <a:buNone/>
                        <a:tabLst/>
                        <a:defRPr/>
                      </a:pPr>
                      <a:r>
                        <a:rPr lang="pt-BR" sz="1600" baseline="0" dirty="0" smtClean="0"/>
                        <a:t>Não possui responsabilidade direta com o sistema. Seu papel se restringe a visualização de dos já cadastrados</a:t>
                      </a:r>
                      <a:endParaRPr lang="pt-BR" sz="1600" b="0" dirty="0">
                        <a:solidFill>
                          <a:schemeClr val="tx1">
                            <a:lumMod val="75000"/>
                            <a:lumOff val="25000"/>
                          </a:schemeClr>
                        </a:solidFill>
                      </a:endParaRPr>
                    </a:p>
                  </a:txBody>
                  <a:tcPr/>
                </a:tc>
                <a:extLst>
                  <a:ext uri="{0D108BD9-81ED-4DB2-BD59-A6C34878D82A}">
                    <a16:rowId xmlns:a16="http://schemas.microsoft.com/office/drawing/2014/main" xmlns="" val="804210111"/>
                  </a:ext>
                </a:extLst>
              </a:tr>
            </a:tbl>
          </a:graphicData>
        </a:graphic>
      </p:graphicFrame>
    </p:spTree>
    <p:extLst>
      <p:ext uri="{BB962C8B-B14F-4D97-AF65-F5344CB8AC3E}">
        <p14:creationId xmlns:p14="http://schemas.microsoft.com/office/powerpoint/2010/main" val="2727393961"/>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1"/>
          <p:cNvSpPr>
            <a:spLocks noGrp="1"/>
          </p:cNvSpPr>
          <p:nvPr>
            <p:ph type="body" sz="quarter" idx="10"/>
          </p:nvPr>
        </p:nvSpPr>
        <p:spPr>
          <a:xfrm>
            <a:off x="20827" y="0"/>
            <a:ext cx="9144000" cy="576064"/>
          </a:xfrm>
        </p:spPr>
        <p:txBody>
          <a:bodyPr>
            <a:normAutofit fontScale="95500"/>
          </a:bodyPr>
          <a:lstStyle/>
          <a:p>
            <a:r>
              <a:rPr lang="pt-BR" sz="3400" dirty="0" smtClean="0"/>
              <a:t>Documento de Visão</a:t>
            </a:r>
            <a:endParaRPr lang="pt-BR" sz="3400" dirty="0"/>
          </a:p>
        </p:txBody>
      </p:sp>
      <p:sp>
        <p:nvSpPr>
          <p:cNvPr id="8" name="Espaço Reservado para Texto 2"/>
          <p:cNvSpPr>
            <a:spLocks noGrp="1"/>
          </p:cNvSpPr>
          <p:nvPr>
            <p:ph type="body" sz="quarter" idx="11"/>
          </p:nvPr>
        </p:nvSpPr>
        <p:spPr>
          <a:xfrm>
            <a:off x="0" y="595984"/>
            <a:ext cx="9144000" cy="288032"/>
          </a:xfrm>
        </p:spPr>
        <p:txBody>
          <a:bodyPr>
            <a:normAutofit fontScale="95500" lnSpcReduction="10000"/>
          </a:bodyPr>
          <a:lstStyle/>
          <a:p>
            <a:r>
              <a:rPr lang="pt-BR" sz="2200" dirty="0" err="1" smtClean="0"/>
              <a:t>Stakeholder</a:t>
            </a:r>
            <a:r>
              <a:rPr lang="pt-BR" sz="2200" dirty="0" smtClean="0"/>
              <a:t>:</a:t>
            </a:r>
            <a:endParaRPr lang="pt-BR" sz="2200" dirty="0"/>
          </a:p>
        </p:txBody>
      </p:sp>
      <p:graphicFrame>
        <p:nvGraphicFramePr>
          <p:cNvPr id="3" name="Tabela 2"/>
          <p:cNvGraphicFramePr>
            <a:graphicFrameLocks noGrp="1"/>
          </p:cNvGraphicFramePr>
          <p:nvPr>
            <p:extLst>
              <p:ext uri="{D42A27DB-BD31-4B8C-83A1-F6EECF244321}">
                <p14:modId xmlns:p14="http://schemas.microsoft.com/office/powerpoint/2010/main" val="1203410512"/>
              </p:ext>
            </p:extLst>
          </p:nvPr>
        </p:nvGraphicFramePr>
        <p:xfrm>
          <a:off x="395534" y="1275606"/>
          <a:ext cx="8352930" cy="3034361"/>
        </p:xfrm>
        <a:graphic>
          <a:graphicData uri="http://schemas.openxmlformats.org/drawingml/2006/table">
            <a:tbl>
              <a:tblPr firstRow="1" bandRow="1">
                <a:tableStyleId>{F5AB1C69-6EDB-4FF4-983F-18BD219EF322}</a:tableStyleId>
              </a:tblPr>
              <a:tblGrid>
                <a:gridCol w="2784310">
                  <a:extLst>
                    <a:ext uri="{9D8B030D-6E8A-4147-A177-3AD203B41FA5}">
                      <a16:colId xmlns:a16="http://schemas.microsoft.com/office/drawing/2014/main" xmlns="" val="607197806"/>
                    </a:ext>
                  </a:extLst>
                </a:gridCol>
                <a:gridCol w="2784310">
                  <a:extLst>
                    <a:ext uri="{9D8B030D-6E8A-4147-A177-3AD203B41FA5}">
                      <a16:colId xmlns:a16="http://schemas.microsoft.com/office/drawing/2014/main" xmlns="" val="2701040469"/>
                    </a:ext>
                  </a:extLst>
                </a:gridCol>
                <a:gridCol w="2784310">
                  <a:extLst>
                    <a:ext uri="{9D8B030D-6E8A-4147-A177-3AD203B41FA5}">
                      <a16:colId xmlns:a16="http://schemas.microsoft.com/office/drawing/2014/main" xmlns="" val="3200824249"/>
                    </a:ext>
                  </a:extLst>
                </a:gridCol>
              </a:tblGrid>
              <a:tr h="411805">
                <a:tc>
                  <a:txBody>
                    <a:bodyPr/>
                    <a:lstStyle/>
                    <a:p>
                      <a:r>
                        <a:rPr lang="pt-BR" sz="1600" dirty="0" smtClean="0"/>
                        <a:t>Nome</a:t>
                      </a:r>
                      <a:endParaRPr lang="pt-BR" sz="1600" dirty="0"/>
                    </a:p>
                  </a:txBody>
                  <a:tcPr/>
                </a:tc>
                <a:tc>
                  <a:txBody>
                    <a:bodyPr/>
                    <a:lstStyle/>
                    <a:p>
                      <a:r>
                        <a:rPr lang="pt-BR" sz="1600" dirty="0" smtClean="0"/>
                        <a:t>Descrição</a:t>
                      </a:r>
                      <a:endParaRPr lang="pt-BR" sz="1600" dirty="0"/>
                    </a:p>
                  </a:txBody>
                  <a:tcPr/>
                </a:tc>
                <a:tc>
                  <a:txBody>
                    <a:bodyPr/>
                    <a:lstStyle/>
                    <a:p>
                      <a:r>
                        <a:rPr lang="pt-BR" sz="1600" dirty="0" smtClean="0"/>
                        <a:t>Responsabilidade</a:t>
                      </a:r>
                      <a:endParaRPr lang="pt-BR" sz="1600" dirty="0"/>
                    </a:p>
                  </a:txBody>
                  <a:tcPr/>
                </a:tc>
                <a:extLst>
                  <a:ext uri="{0D108BD9-81ED-4DB2-BD59-A6C34878D82A}">
                    <a16:rowId xmlns:a16="http://schemas.microsoft.com/office/drawing/2014/main" xmlns="" val="174861242"/>
                  </a:ext>
                </a:extLst>
              </a:tr>
              <a:tr h="2622556">
                <a:tc>
                  <a:txBody>
                    <a:bodyPr/>
                    <a:lstStyle/>
                    <a:p>
                      <a:pPr algn="just"/>
                      <a:r>
                        <a:rPr lang="pt-BR" sz="1600" baseline="0" dirty="0" smtClean="0"/>
                        <a:t>Gestor</a:t>
                      </a:r>
                      <a:endParaRPr lang="pt-BR" sz="1600" baseline="0" dirty="0" smtClean="0">
                        <a:solidFill>
                          <a:schemeClr val="tx1">
                            <a:lumMod val="75000"/>
                            <a:lumOff val="25000"/>
                          </a:schemeClr>
                        </a:solidFill>
                      </a:endParaRPr>
                    </a:p>
                  </a:txBody>
                  <a:tcPr/>
                </a:tc>
                <a:tc>
                  <a:txBody>
                    <a:bodyPr/>
                    <a:lstStyle/>
                    <a:p>
                      <a:pPr algn="just"/>
                      <a:r>
                        <a:rPr lang="pt-BR" sz="1600" dirty="0" smtClean="0"/>
                        <a:t>Pessoas</a:t>
                      </a:r>
                      <a:r>
                        <a:rPr lang="pt-BR" sz="1600" baseline="0" dirty="0" smtClean="0"/>
                        <a:t> da área de administração/ gestão que trabalham na instituição, na parte de finanças e gerenciamento da Instituição;</a:t>
                      </a:r>
                      <a:endParaRPr lang="pt-BR" sz="1600" baseline="0" dirty="0" smtClean="0">
                        <a:solidFill>
                          <a:schemeClr val="tx1">
                            <a:lumMod val="75000"/>
                            <a:lumOff val="25000"/>
                          </a:schemeClr>
                        </a:solidFill>
                      </a:endParaRPr>
                    </a:p>
                  </a:txBody>
                  <a:tcPr/>
                </a:tc>
                <a:tc>
                  <a:txBody>
                    <a:bodyPr/>
                    <a:lstStyle/>
                    <a:p>
                      <a:pPr algn="just"/>
                      <a:r>
                        <a:rPr lang="pt-BR" sz="1600" baseline="0" dirty="0" smtClean="0"/>
                        <a:t>Realizar alguns gerenciamentos da instituição como pagamento de serviços consumidos mensalmente, o pagamento da estadia por idoso, o controle do fluxo de caixa e o controle dos funcionários/ salários mensais;</a:t>
                      </a:r>
                      <a:endParaRPr lang="pt-BR" sz="1600" baseline="0" dirty="0" smtClean="0">
                        <a:solidFill>
                          <a:schemeClr val="tx1">
                            <a:lumMod val="75000"/>
                            <a:lumOff val="25000"/>
                          </a:schemeClr>
                        </a:solidFill>
                      </a:endParaRPr>
                    </a:p>
                  </a:txBody>
                  <a:tcPr/>
                </a:tc>
                <a:extLst>
                  <a:ext uri="{0D108BD9-81ED-4DB2-BD59-A6C34878D82A}">
                    <a16:rowId xmlns:a16="http://schemas.microsoft.com/office/drawing/2014/main" xmlns="" val="804210111"/>
                  </a:ext>
                </a:extLst>
              </a:tr>
            </a:tbl>
          </a:graphicData>
        </a:graphic>
      </p:graphicFrame>
    </p:spTree>
    <p:extLst>
      <p:ext uri="{BB962C8B-B14F-4D97-AF65-F5344CB8AC3E}">
        <p14:creationId xmlns:p14="http://schemas.microsoft.com/office/powerpoint/2010/main" val="2941446640"/>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1"/>
          <p:cNvSpPr>
            <a:spLocks noGrp="1"/>
          </p:cNvSpPr>
          <p:nvPr>
            <p:ph type="body" sz="quarter" idx="10"/>
          </p:nvPr>
        </p:nvSpPr>
        <p:spPr>
          <a:xfrm>
            <a:off x="20827" y="0"/>
            <a:ext cx="9144000" cy="576064"/>
          </a:xfrm>
        </p:spPr>
        <p:txBody>
          <a:bodyPr>
            <a:normAutofit fontScale="95500"/>
          </a:bodyPr>
          <a:lstStyle/>
          <a:p>
            <a:r>
              <a:rPr lang="pt-BR" sz="3400" dirty="0" smtClean="0"/>
              <a:t>Documento de Visão</a:t>
            </a:r>
            <a:endParaRPr lang="pt-BR" sz="3400" dirty="0"/>
          </a:p>
        </p:txBody>
      </p:sp>
      <p:sp>
        <p:nvSpPr>
          <p:cNvPr id="8" name="Espaço Reservado para Texto 2"/>
          <p:cNvSpPr>
            <a:spLocks noGrp="1"/>
          </p:cNvSpPr>
          <p:nvPr>
            <p:ph type="body" sz="quarter" idx="11"/>
          </p:nvPr>
        </p:nvSpPr>
        <p:spPr>
          <a:xfrm>
            <a:off x="0" y="595984"/>
            <a:ext cx="9144000" cy="288032"/>
          </a:xfrm>
        </p:spPr>
        <p:txBody>
          <a:bodyPr>
            <a:normAutofit fontScale="95500" lnSpcReduction="10000"/>
          </a:bodyPr>
          <a:lstStyle/>
          <a:p>
            <a:r>
              <a:rPr lang="pt-BR" sz="2200" dirty="0" err="1" smtClean="0"/>
              <a:t>Stakeholder</a:t>
            </a:r>
            <a:r>
              <a:rPr lang="pt-BR" sz="2200" dirty="0" smtClean="0"/>
              <a:t>:</a:t>
            </a:r>
            <a:endParaRPr lang="pt-BR" sz="2200" dirty="0"/>
          </a:p>
        </p:txBody>
      </p:sp>
      <p:graphicFrame>
        <p:nvGraphicFramePr>
          <p:cNvPr id="3" name="Tabela 2"/>
          <p:cNvGraphicFramePr>
            <a:graphicFrameLocks noGrp="1"/>
          </p:cNvGraphicFramePr>
          <p:nvPr>
            <p:extLst>
              <p:ext uri="{D42A27DB-BD31-4B8C-83A1-F6EECF244321}">
                <p14:modId xmlns:p14="http://schemas.microsoft.com/office/powerpoint/2010/main" val="810496620"/>
              </p:ext>
            </p:extLst>
          </p:nvPr>
        </p:nvGraphicFramePr>
        <p:xfrm>
          <a:off x="395534" y="1275606"/>
          <a:ext cx="8352930" cy="2952328"/>
        </p:xfrm>
        <a:graphic>
          <a:graphicData uri="http://schemas.openxmlformats.org/drawingml/2006/table">
            <a:tbl>
              <a:tblPr firstRow="1" bandRow="1">
                <a:tableStyleId>{5C22544A-7EE6-4342-B048-85BDC9FD1C3A}</a:tableStyleId>
              </a:tblPr>
              <a:tblGrid>
                <a:gridCol w="2784310">
                  <a:extLst>
                    <a:ext uri="{9D8B030D-6E8A-4147-A177-3AD203B41FA5}">
                      <a16:colId xmlns:a16="http://schemas.microsoft.com/office/drawing/2014/main" xmlns="" val="607197806"/>
                    </a:ext>
                  </a:extLst>
                </a:gridCol>
                <a:gridCol w="2784310">
                  <a:extLst>
                    <a:ext uri="{9D8B030D-6E8A-4147-A177-3AD203B41FA5}">
                      <a16:colId xmlns:a16="http://schemas.microsoft.com/office/drawing/2014/main" xmlns="" val="2701040469"/>
                    </a:ext>
                  </a:extLst>
                </a:gridCol>
                <a:gridCol w="2784310">
                  <a:extLst>
                    <a:ext uri="{9D8B030D-6E8A-4147-A177-3AD203B41FA5}">
                      <a16:colId xmlns:a16="http://schemas.microsoft.com/office/drawing/2014/main" xmlns="" val="3200824249"/>
                    </a:ext>
                  </a:extLst>
                </a:gridCol>
              </a:tblGrid>
              <a:tr h="412084">
                <a:tc>
                  <a:txBody>
                    <a:bodyPr/>
                    <a:lstStyle/>
                    <a:p>
                      <a:r>
                        <a:rPr lang="pt-BR" sz="1600" dirty="0" smtClean="0"/>
                        <a:t>Nome</a:t>
                      </a:r>
                      <a:endParaRPr lang="pt-BR" sz="1600" dirty="0"/>
                    </a:p>
                  </a:txBody>
                  <a:tcPr/>
                </a:tc>
                <a:tc>
                  <a:txBody>
                    <a:bodyPr/>
                    <a:lstStyle/>
                    <a:p>
                      <a:r>
                        <a:rPr lang="pt-BR" sz="1600" dirty="0" smtClean="0"/>
                        <a:t>Descrição</a:t>
                      </a:r>
                      <a:endParaRPr lang="pt-BR" sz="1600" dirty="0"/>
                    </a:p>
                  </a:txBody>
                  <a:tcPr/>
                </a:tc>
                <a:tc>
                  <a:txBody>
                    <a:bodyPr/>
                    <a:lstStyle/>
                    <a:p>
                      <a:r>
                        <a:rPr lang="pt-BR" sz="1600" dirty="0" smtClean="0"/>
                        <a:t>Responsabilidade</a:t>
                      </a:r>
                      <a:endParaRPr lang="pt-BR" sz="1600" dirty="0"/>
                    </a:p>
                  </a:txBody>
                  <a:tcPr/>
                </a:tc>
                <a:extLst>
                  <a:ext uri="{0D108BD9-81ED-4DB2-BD59-A6C34878D82A}">
                    <a16:rowId xmlns:a16="http://schemas.microsoft.com/office/drawing/2014/main" xmlns="" val="174861242"/>
                  </a:ext>
                </a:extLst>
              </a:tr>
              <a:tr h="2540244">
                <a:tc>
                  <a:txBody>
                    <a:bodyPr/>
                    <a:lstStyle/>
                    <a:p>
                      <a:pPr algn="just"/>
                      <a:r>
                        <a:rPr lang="pt-BR" sz="1600" baseline="0" dirty="0" smtClean="0"/>
                        <a:t>Nutricionistas</a:t>
                      </a:r>
                      <a:endParaRPr lang="pt-BR" sz="1600" baseline="0" dirty="0" smtClean="0">
                        <a:solidFill>
                          <a:schemeClr val="tx1">
                            <a:lumMod val="75000"/>
                            <a:lumOff val="25000"/>
                          </a:schemeClr>
                        </a:solidFill>
                      </a:endParaRPr>
                    </a:p>
                  </a:txBody>
                  <a:tcPr/>
                </a:tc>
                <a:tc>
                  <a:txBody>
                    <a:bodyPr/>
                    <a:lstStyle/>
                    <a:p>
                      <a:pPr algn="just"/>
                      <a:r>
                        <a:rPr lang="pt-BR" sz="1600" kern="1200" dirty="0" smtClean="0">
                          <a:effectLst/>
                        </a:rPr>
                        <a:t>Profissionais da saúde que trabalham na instituição que cuidam da área da alimentação;</a:t>
                      </a:r>
                      <a:endParaRPr lang="pt-BR" sz="1600" baseline="0" dirty="0" smtClean="0">
                        <a:solidFill>
                          <a:schemeClr val="tx1">
                            <a:lumMod val="75000"/>
                            <a:lumOff val="25000"/>
                          </a:schemeClr>
                        </a:solidFill>
                      </a:endParaRPr>
                    </a:p>
                  </a:txBody>
                  <a:tcPr/>
                </a:tc>
                <a:tc>
                  <a:txBody>
                    <a:bodyPr/>
                    <a:lstStyle/>
                    <a:p>
                      <a:pPr algn="just"/>
                      <a:r>
                        <a:rPr lang="pt-BR" sz="1600" baseline="0" dirty="0" smtClean="0"/>
                        <a:t>Gerenciar o aspecto de nutrição da instituição, como controlar o tipo de alimentos, os planos alimentares semanais e o padrão alimentar por idoso;</a:t>
                      </a:r>
                      <a:endParaRPr lang="pt-BR" sz="1600" baseline="0" dirty="0" smtClean="0">
                        <a:solidFill>
                          <a:schemeClr val="tx1">
                            <a:lumMod val="75000"/>
                            <a:lumOff val="25000"/>
                          </a:schemeClr>
                        </a:solidFill>
                      </a:endParaRPr>
                    </a:p>
                  </a:txBody>
                  <a:tcPr/>
                </a:tc>
                <a:extLst>
                  <a:ext uri="{0D108BD9-81ED-4DB2-BD59-A6C34878D82A}">
                    <a16:rowId xmlns:a16="http://schemas.microsoft.com/office/drawing/2014/main" xmlns="" val="804210111"/>
                  </a:ext>
                </a:extLst>
              </a:tr>
            </a:tbl>
          </a:graphicData>
        </a:graphic>
      </p:graphicFrame>
    </p:spTree>
    <p:extLst>
      <p:ext uri="{BB962C8B-B14F-4D97-AF65-F5344CB8AC3E}">
        <p14:creationId xmlns:p14="http://schemas.microsoft.com/office/powerpoint/2010/main" val="2009283337"/>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1"/>
          <p:cNvSpPr>
            <a:spLocks noGrp="1"/>
          </p:cNvSpPr>
          <p:nvPr>
            <p:ph type="body" sz="quarter" idx="10"/>
          </p:nvPr>
        </p:nvSpPr>
        <p:spPr>
          <a:xfrm>
            <a:off x="20827" y="0"/>
            <a:ext cx="9144000" cy="576064"/>
          </a:xfrm>
        </p:spPr>
        <p:txBody>
          <a:bodyPr>
            <a:normAutofit fontScale="95500"/>
          </a:bodyPr>
          <a:lstStyle/>
          <a:p>
            <a:r>
              <a:rPr lang="pt-BR" sz="3400" dirty="0" smtClean="0"/>
              <a:t>Documento de Visão</a:t>
            </a:r>
            <a:endParaRPr lang="pt-BR" sz="3400" dirty="0"/>
          </a:p>
        </p:txBody>
      </p:sp>
      <p:sp>
        <p:nvSpPr>
          <p:cNvPr id="8" name="Espaço Reservado para Texto 2"/>
          <p:cNvSpPr>
            <a:spLocks noGrp="1"/>
          </p:cNvSpPr>
          <p:nvPr>
            <p:ph type="body" sz="quarter" idx="11"/>
          </p:nvPr>
        </p:nvSpPr>
        <p:spPr>
          <a:xfrm>
            <a:off x="0" y="595984"/>
            <a:ext cx="9144000" cy="288032"/>
          </a:xfrm>
        </p:spPr>
        <p:txBody>
          <a:bodyPr>
            <a:normAutofit fontScale="95500" lnSpcReduction="10000"/>
          </a:bodyPr>
          <a:lstStyle/>
          <a:p>
            <a:r>
              <a:rPr lang="pt-BR" sz="2200" dirty="0" err="1" smtClean="0"/>
              <a:t>Stakeholder</a:t>
            </a:r>
            <a:r>
              <a:rPr lang="pt-BR" sz="2200" dirty="0" smtClean="0"/>
              <a:t>:</a:t>
            </a:r>
            <a:endParaRPr lang="pt-BR" sz="2200" dirty="0"/>
          </a:p>
        </p:txBody>
      </p:sp>
      <p:graphicFrame>
        <p:nvGraphicFramePr>
          <p:cNvPr id="3" name="Tabela 2"/>
          <p:cNvGraphicFramePr>
            <a:graphicFrameLocks noGrp="1"/>
          </p:cNvGraphicFramePr>
          <p:nvPr>
            <p:extLst>
              <p:ext uri="{D42A27DB-BD31-4B8C-83A1-F6EECF244321}">
                <p14:modId xmlns:p14="http://schemas.microsoft.com/office/powerpoint/2010/main" val="271568680"/>
              </p:ext>
            </p:extLst>
          </p:nvPr>
        </p:nvGraphicFramePr>
        <p:xfrm>
          <a:off x="395534" y="1275606"/>
          <a:ext cx="8280921" cy="2952328"/>
        </p:xfrm>
        <a:graphic>
          <a:graphicData uri="http://schemas.openxmlformats.org/drawingml/2006/table">
            <a:tbl>
              <a:tblPr firstRow="1" bandRow="1">
                <a:tableStyleId>{21E4AEA4-8DFA-4A89-87EB-49C32662AFE0}</a:tableStyleId>
              </a:tblPr>
              <a:tblGrid>
                <a:gridCol w="2760307">
                  <a:extLst>
                    <a:ext uri="{9D8B030D-6E8A-4147-A177-3AD203B41FA5}">
                      <a16:colId xmlns:a16="http://schemas.microsoft.com/office/drawing/2014/main" xmlns="" val="607197806"/>
                    </a:ext>
                  </a:extLst>
                </a:gridCol>
                <a:gridCol w="2760307">
                  <a:extLst>
                    <a:ext uri="{9D8B030D-6E8A-4147-A177-3AD203B41FA5}">
                      <a16:colId xmlns:a16="http://schemas.microsoft.com/office/drawing/2014/main" xmlns="" val="2701040469"/>
                    </a:ext>
                  </a:extLst>
                </a:gridCol>
                <a:gridCol w="2760307">
                  <a:extLst>
                    <a:ext uri="{9D8B030D-6E8A-4147-A177-3AD203B41FA5}">
                      <a16:colId xmlns:a16="http://schemas.microsoft.com/office/drawing/2014/main" xmlns="" val="3200824249"/>
                    </a:ext>
                  </a:extLst>
                </a:gridCol>
              </a:tblGrid>
              <a:tr h="412084">
                <a:tc>
                  <a:txBody>
                    <a:bodyPr/>
                    <a:lstStyle/>
                    <a:p>
                      <a:r>
                        <a:rPr lang="pt-BR" sz="1600" dirty="0" smtClean="0"/>
                        <a:t>Nome</a:t>
                      </a:r>
                      <a:endParaRPr lang="pt-BR" sz="1600" dirty="0"/>
                    </a:p>
                  </a:txBody>
                  <a:tcPr/>
                </a:tc>
                <a:tc>
                  <a:txBody>
                    <a:bodyPr/>
                    <a:lstStyle/>
                    <a:p>
                      <a:r>
                        <a:rPr lang="pt-BR" sz="1600" dirty="0" smtClean="0"/>
                        <a:t>Descrição</a:t>
                      </a:r>
                      <a:endParaRPr lang="pt-BR" sz="1600" dirty="0"/>
                    </a:p>
                  </a:txBody>
                  <a:tcPr/>
                </a:tc>
                <a:tc>
                  <a:txBody>
                    <a:bodyPr/>
                    <a:lstStyle/>
                    <a:p>
                      <a:r>
                        <a:rPr lang="pt-BR" sz="1600" dirty="0" smtClean="0"/>
                        <a:t>Responsabilidade</a:t>
                      </a:r>
                      <a:endParaRPr lang="pt-BR" sz="1600" dirty="0"/>
                    </a:p>
                  </a:txBody>
                  <a:tcPr/>
                </a:tc>
                <a:extLst>
                  <a:ext uri="{0D108BD9-81ED-4DB2-BD59-A6C34878D82A}">
                    <a16:rowId xmlns:a16="http://schemas.microsoft.com/office/drawing/2014/main" xmlns="" val="174861242"/>
                  </a:ext>
                </a:extLst>
              </a:tr>
              <a:tr h="2540244">
                <a:tc>
                  <a:txBody>
                    <a:bodyPr/>
                    <a:lstStyle/>
                    <a:p>
                      <a:pPr algn="just"/>
                      <a:r>
                        <a:rPr lang="pt-BR" sz="1600" baseline="0" dirty="0" smtClean="0">
                          <a:solidFill>
                            <a:schemeClr val="tx1">
                              <a:lumMod val="75000"/>
                              <a:lumOff val="25000"/>
                            </a:schemeClr>
                          </a:solidFill>
                        </a:rPr>
                        <a:t>Instituição de Longa Permanência</a:t>
                      </a:r>
                    </a:p>
                  </a:txBody>
                  <a:tcPr/>
                </a:tc>
                <a:tc>
                  <a:txBody>
                    <a:bodyPr/>
                    <a:lstStyle/>
                    <a:p>
                      <a:pPr algn="just"/>
                      <a:r>
                        <a:rPr lang="pt-BR" sz="1600" baseline="0" dirty="0" smtClean="0">
                          <a:solidFill>
                            <a:schemeClr val="tx1">
                              <a:lumMod val="75000"/>
                              <a:lumOff val="25000"/>
                            </a:schemeClr>
                          </a:solidFill>
                        </a:rPr>
                        <a:t>Local onde os idosos estarão instalados;</a:t>
                      </a:r>
                    </a:p>
                  </a:txBody>
                  <a:tcPr/>
                </a:tc>
                <a:tc>
                  <a:txBody>
                    <a:bodyPr/>
                    <a:lstStyle/>
                    <a:p>
                      <a:pPr algn="just"/>
                      <a:r>
                        <a:rPr lang="pt-BR" sz="1600" baseline="0" dirty="0" smtClean="0">
                          <a:solidFill>
                            <a:schemeClr val="tx1">
                              <a:lumMod val="75000"/>
                              <a:lumOff val="25000"/>
                            </a:schemeClr>
                          </a:solidFill>
                        </a:rPr>
                        <a:t>Implementar e alimentar o sistema;</a:t>
                      </a:r>
                    </a:p>
                    <a:p>
                      <a:pPr algn="just"/>
                      <a:endParaRPr lang="pt-BR" sz="1600" b="0" dirty="0">
                        <a:solidFill>
                          <a:schemeClr val="tx1">
                            <a:lumMod val="75000"/>
                            <a:lumOff val="25000"/>
                          </a:schemeClr>
                        </a:solidFill>
                      </a:endParaRPr>
                    </a:p>
                  </a:txBody>
                  <a:tcPr/>
                </a:tc>
                <a:extLst>
                  <a:ext uri="{0D108BD9-81ED-4DB2-BD59-A6C34878D82A}">
                    <a16:rowId xmlns:a16="http://schemas.microsoft.com/office/drawing/2014/main" xmlns="" val="804210111"/>
                  </a:ext>
                </a:extLst>
              </a:tr>
            </a:tbl>
          </a:graphicData>
        </a:graphic>
      </p:graphicFrame>
    </p:spTree>
    <p:extLst>
      <p:ext uri="{BB962C8B-B14F-4D97-AF65-F5344CB8AC3E}">
        <p14:creationId xmlns:p14="http://schemas.microsoft.com/office/powerpoint/2010/main" val="19880086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fontScale="95500"/>
          </a:bodyPr>
          <a:lstStyle/>
          <a:p>
            <a:r>
              <a:rPr lang="pt-BR" dirty="0" smtClean="0"/>
              <a:t>Definição da Identidade Visual</a:t>
            </a:r>
            <a:endParaRPr lang="pt-BR" dirty="0"/>
          </a:p>
        </p:txBody>
      </p:sp>
      <p:sp>
        <p:nvSpPr>
          <p:cNvPr id="3" name="Espaço Reservado para Texto 2"/>
          <p:cNvSpPr>
            <a:spLocks noGrp="1"/>
          </p:cNvSpPr>
          <p:nvPr>
            <p:ph type="body" sz="quarter" idx="11"/>
          </p:nvPr>
        </p:nvSpPr>
        <p:spPr>
          <a:xfrm>
            <a:off x="359532" y="915566"/>
            <a:ext cx="8604956" cy="3816424"/>
          </a:xfrm>
        </p:spPr>
        <p:txBody>
          <a:bodyPr>
            <a:normAutofit fontScale="95500"/>
          </a:bodyPr>
          <a:lstStyle/>
          <a:p>
            <a:pPr algn="l"/>
            <a:r>
              <a:rPr lang="pt-BR" sz="1800" dirty="0"/>
              <a:t>Para a elaboração do logo os desenvolvedores subdividiram-se em três grupos </a:t>
            </a:r>
            <a:r>
              <a:rPr lang="pt-BR" sz="1800" dirty="0" smtClean="0"/>
              <a:t>de </a:t>
            </a:r>
            <a:r>
              <a:rPr lang="pt-BR" sz="1800" dirty="0"/>
              <a:t>acordo com as </a:t>
            </a:r>
            <a:r>
              <a:rPr lang="pt-BR" sz="1800" dirty="0" smtClean="0"/>
              <a:t>habilidades </a:t>
            </a:r>
            <a:r>
              <a:rPr lang="pt-BR" sz="1800" dirty="0"/>
              <a:t>de cada </a:t>
            </a:r>
            <a:r>
              <a:rPr lang="pt-BR" sz="1800" dirty="0" smtClean="0"/>
              <a:t>um.</a:t>
            </a:r>
          </a:p>
          <a:p>
            <a:pPr algn="l"/>
            <a:r>
              <a:rPr lang="pt-BR" sz="1800" b="1" dirty="0"/>
              <a:t>Grupo 1:</a:t>
            </a:r>
            <a:r>
              <a:rPr lang="pt-BR" sz="1800" dirty="0"/>
              <a:t> Arthur Lucas (A), Bruno (A), João (B), Matheus (A), Raquel (A), Vinícius F. (A), Vinícius P. (B);</a:t>
            </a:r>
          </a:p>
          <a:p>
            <a:pPr algn="l"/>
            <a:r>
              <a:rPr lang="pt-BR" sz="1800" b="1" dirty="0"/>
              <a:t>Grupo 2:</a:t>
            </a:r>
            <a:r>
              <a:rPr lang="pt-BR" sz="1800" dirty="0"/>
              <a:t> Antônio (B), Emanuel (A), </a:t>
            </a:r>
            <a:r>
              <a:rPr lang="pt-BR" sz="1800" dirty="0" err="1"/>
              <a:t>Kaique</a:t>
            </a:r>
            <a:r>
              <a:rPr lang="pt-BR" sz="1800" dirty="0"/>
              <a:t> (B), Lucas H. (A), Tatiane (B), Thiago (A), Wallace (B);</a:t>
            </a:r>
          </a:p>
          <a:p>
            <a:pPr algn="l"/>
            <a:r>
              <a:rPr lang="pt-BR" sz="1800" b="1" dirty="0"/>
              <a:t>Grupo 3:</a:t>
            </a:r>
            <a:r>
              <a:rPr lang="pt-BR" sz="1800" dirty="0"/>
              <a:t> </a:t>
            </a:r>
            <a:r>
              <a:rPr lang="pt-BR" sz="1800" dirty="0" err="1"/>
              <a:t>Andrieli</a:t>
            </a:r>
            <a:r>
              <a:rPr lang="pt-BR" sz="1800" dirty="0"/>
              <a:t> (B), Davi (A), Heloísa (B), Matheus G. (B), Pedro (A), Verônica (B</a:t>
            </a:r>
            <a:r>
              <a:rPr lang="pt-BR" sz="1800" dirty="0" smtClean="0"/>
              <a:t>).</a:t>
            </a:r>
            <a:endParaRPr lang="pt-BR" sz="1800" dirty="0"/>
          </a:p>
          <a:p>
            <a:pPr algn="l"/>
            <a:r>
              <a:rPr lang="pt-BR" sz="1800" dirty="0" smtClean="0"/>
              <a:t>Assim, </a:t>
            </a:r>
            <a:r>
              <a:rPr lang="pt-BR" sz="1800" dirty="0"/>
              <a:t>em cada grupo foi selecionado 5 logos para ser apresentados para </a:t>
            </a:r>
            <a:r>
              <a:rPr lang="pt-BR" sz="1800" dirty="0" smtClean="0"/>
              <a:t>a        </a:t>
            </a:r>
            <a:r>
              <a:rPr lang="pt-BR" sz="1800" dirty="0"/>
              <a:t>votação, dos quais seguem nos próximos slides.</a:t>
            </a:r>
          </a:p>
          <a:p>
            <a:pPr algn="l"/>
            <a:endParaRPr lang="pt-BR" sz="1800" dirty="0"/>
          </a:p>
        </p:txBody>
      </p:sp>
    </p:spTree>
    <p:extLst>
      <p:ext uri="{BB962C8B-B14F-4D97-AF65-F5344CB8AC3E}">
        <p14:creationId xmlns:p14="http://schemas.microsoft.com/office/powerpoint/2010/main" val="1434883092"/>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a:bodyPr>
          <a:lstStyle/>
          <a:p>
            <a:r>
              <a:rPr lang="pt-BR" sz="2700" dirty="0">
                <a:latin typeface="Arial" panose="020B0604020202020204" pitchFamily="34" charset="0"/>
              </a:rPr>
              <a:t>Documento de Visão</a:t>
            </a:r>
          </a:p>
        </p:txBody>
      </p:sp>
      <p:sp>
        <p:nvSpPr>
          <p:cNvPr id="3" name="Espaço Reservado para Texto 2"/>
          <p:cNvSpPr>
            <a:spLocks noGrp="1"/>
          </p:cNvSpPr>
          <p:nvPr>
            <p:ph type="body" sz="quarter" idx="11"/>
          </p:nvPr>
        </p:nvSpPr>
        <p:spPr>
          <a:xfrm>
            <a:off x="0" y="915567"/>
            <a:ext cx="9144000" cy="288032"/>
          </a:xfrm>
        </p:spPr>
        <p:txBody>
          <a:bodyPr>
            <a:noAutofit/>
          </a:bodyPr>
          <a:lstStyle/>
          <a:p>
            <a:r>
              <a:rPr lang="pt-BR" sz="1800" dirty="0">
                <a:latin typeface="Arial" panose="020B0604020202020204" pitchFamily="34" charset="0"/>
              </a:rPr>
              <a:t>Visão </a:t>
            </a:r>
            <a:r>
              <a:rPr lang="pt-BR" sz="1800" dirty="0" smtClean="0">
                <a:latin typeface="Arial" panose="020B0604020202020204" pitchFamily="34" charset="0"/>
              </a:rPr>
              <a:t>Geral (</a:t>
            </a:r>
            <a:r>
              <a:rPr lang="pt-BR" sz="1800" dirty="0">
                <a:latin typeface="Arial" panose="020B0604020202020204" pitchFamily="34" charset="0"/>
              </a:rPr>
              <a:t>imagem): </a:t>
            </a:r>
          </a:p>
        </p:txBody>
      </p:sp>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976" y="1419624"/>
            <a:ext cx="3360111" cy="3507113"/>
          </a:xfrm>
          <a:prstGeom prst="rect">
            <a:avLst/>
          </a:prstGeom>
        </p:spPr>
      </p:pic>
    </p:spTree>
    <p:extLst>
      <p:ext uri="{BB962C8B-B14F-4D97-AF65-F5344CB8AC3E}">
        <p14:creationId xmlns:p14="http://schemas.microsoft.com/office/powerpoint/2010/main" val="1215382080"/>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fontScale="95500"/>
          </a:bodyPr>
          <a:lstStyle/>
          <a:p>
            <a:r>
              <a:rPr lang="pt-BR" dirty="0"/>
              <a:t>Documentos de requisitos</a:t>
            </a:r>
          </a:p>
        </p:txBody>
      </p:sp>
      <p:sp>
        <p:nvSpPr>
          <p:cNvPr id="3" name="Espaço Reservado para Texto 2"/>
          <p:cNvSpPr>
            <a:spLocks noGrp="1"/>
          </p:cNvSpPr>
          <p:nvPr>
            <p:ph type="body" sz="quarter" idx="11"/>
          </p:nvPr>
        </p:nvSpPr>
        <p:spPr>
          <a:xfrm>
            <a:off x="0" y="915566"/>
            <a:ext cx="9144000" cy="288032"/>
          </a:xfrm>
        </p:spPr>
        <p:txBody>
          <a:bodyPr>
            <a:normAutofit fontScale="88000" lnSpcReduction="20000"/>
          </a:bodyPr>
          <a:lstStyle/>
          <a:p>
            <a:r>
              <a:rPr lang="pt-BR" sz="2700" dirty="0"/>
              <a:t>Funcionais</a:t>
            </a:r>
            <a:r>
              <a:rPr lang="pt-BR" sz="2400" dirty="0"/>
              <a:t>: </a:t>
            </a:r>
          </a:p>
        </p:txBody>
      </p:sp>
      <p:sp>
        <p:nvSpPr>
          <p:cNvPr id="4" name="CaixaDeTexto 3"/>
          <p:cNvSpPr txBox="1"/>
          <p:nvPr/>
        </p:nvSpPr>
        <p:spPr>
          <a:xfrm>
            <a:off x="107504" y="1306606"/>
            <a:ext cx="8928992" cy="3754874"/>
          </a:xfrm>
          <a:prstGeom prst="rect">
            <a:avLst/>
          </a:prstGeom>
          <a:noFill/>
        </p:spPr>
        <p:txBody>
          <a:bodyPr wrap="square" rtlCol="0">
            <a:spAutoFit/>
          </a:bodyPr>
          <a:lstStyle/>
          <a:p>
            <a:pPr algn="just"/>
            <a:r>
              <a:rPr lang="pt-BR" sz="1700" b="1" dirty="0" smtClean="0">
                <a:solidFill>
                  <a:schemeClr val="tx1">
                    <a:lumMod val="75000"/>
                    <a:lumOff val="25000"/>
                  </a:schemeClr>
                </a:solidFill>
              </a:rPr>
              <a:t>RF #03: </a:t>
            </a:r>
            <a:r>
              <a:rPr lang="pt-BR" sz="1700" dirty="0" smtClean="0"/>
              <a:t>O </a:t>
            </a:r>
            <a:r>
              <a:rPr lang="pt-BR" sz="1700" dirty="0"/>
              <a:t>sistema deverá permitir o cadastro dos medicamentos (qualquer substância que é aplicada para o tratamento de uma patologia) sendo necessário preencher os seguintes campos: o nome comercial, nome químico, laboratório, via (forma como o medicamento é aplicado), tipo (genérico, similar, original, manipulado), tarja (amarela, vermelha e preta) e função (antibiótico, antialérgico, antidepressivo, anti-inflamatório, analgésico etc.), sendo todos de preenchimento obrigatórios:</a:t>
            </a:r>
          </a:p>
          <a:p>
            <a:pPr marL="285750" lvl="0" indent="-285750" algn="just">
              <a:lnSpc>
                <a:spcPct val="100000"/>
              </a:lnSpc>
              <a:spcBef>
                <a:spcPts val="0"/>
              </a:spcBef>
              <a:spcAft>
                <a:spcPts val="0"/>
              </a:spcAft>
              <a:buFont typeface="Arial" panose="020B0604020202020204" pitchFamily="34" charset="0"/>
              <a:buChar char="•"/>
            </a:pPr>
            <a:r>
              <a:rPr lang="pt-BR" sz="1700" dirty="0"/>
              <a:t>Nome comercial – </a:t>
            </a:r>
            <a:r>
              <a:rPr lang="pt-BR" sz="1700" dirty="0" err="1"/>
              <a:t>varchar</a:t>
            </a:r>
            <a:r>
              <a:rPr lang="pt-BR" sz="1700" dirty="0"/>
              <a:t> (100)</a:t>
            </a:r>
          </a:p>
          <a:p>
            <a:pPr marL="285750" lvl="0" indent="-285750" algn="just">
              <a:lnSpc>
                <a:spcPct val="100000"/>
              </a:lnSpc>
              <a:spcBef>
                <a:spcPts val="0"/>
              </a:spcBef>
              <a:spcAft>
                <a:spcPts val="0"/>
              </a:spcAft>
              <a:buFont typeface="Arial" panose="020B0604020202020204" pitchFamily="34" charset="0"/>
              <a:buChar char="•"/>
            </a:pPr>
            <a:r>
              <a:rPr lang="pt-BR" sz="1700" dirty="0"/>
              <a:t>Nome químico – </a:t>
            </a:r>
            <a:r>
              <a:rPr lang="pt-BR" sz="1700" dirty="0" err="1"/>
              <a:t>varchar</a:t>
            </a:r>
            <a:r>
              <a:rPr lang="pt-BR" sz="1700" dirty="0"/>
              <a:t> (100)</a:t>
            </a:r>
          </a:p>
          <a:p>
            <a:pPr marL="285750" lvl="0" indent="-285750" algn="just">
              <a:lnSpc>
                <a:spcPct val="100000"/>
              </a:lnSpc>
              <a:spcBef>
                <a:spcPts val="0"/>
              </a:spcBef>
              <a:spcAft>
                <a:spcPts val="0"/>
              </a:spcAft>
              <a:buFont typeface="Arial" panose="020B0604020202020204" pitchFamily="34" charset="0"/>
              <a:buChar char="•"/>
            </a:pPr>
            <a:r>
              <a:rPr lang="pt-BR" sz="1700" dirty="0"/>
              <a:t>Laboratório – </a:t>
            </a:r>
            <a:r>
              <a:rPr lang="pt-BR" sz="1700" dirty="0" err="1"/>
              <a:t>varchar</a:t>
            </a:r>
            <a:r>
              <a:rPr lang="pt-BR" sz="1700" dirty="0"/>
              <a:t> (50)</a:t>
            </a:r>
          </a:p>
          <a:p>
            <a:pPr marL="285750" lvl="0" indent="-285750" algn="just">
              <a:lnSpc>
                <a:spcPct val="100000"/>
              </a:lnSpc>
              <a:spcBef>
                <a:spcPts val="0"/>
              </a:spcBef>
              <a:spcAft>
                <a:spcPts val="0"/>
              </a:spcAft>
              <a:buFont typeface="Arial" panose="020B0604020202020204" pitchFamily="34" charset="0"/>
              <a:buChar char="•"/>
            </a:pPr>
            <a:r>
              <a:rPr lang="pt-BR" sz="1700" dirty="0"/>
              <a:t>Via – Lista </a:t>
            </a:r>
            <a:r>
              <a:rPr lang="pt-BR" sz="1700" dirty="0" err="1"/>
              <a:t>pré</a:t>
            </a:r>
            <a:r>
              <a:rPr lang="pt-BR" sz="1700" dirty="0"/>
              <a:t>-cadastrada a ser selecionada via </a:t>
            </a:r>
            <a:r>
              <a:rPr lang="pt-BR" sz="1700" dirty="0" err="1"/>
              <a:t>Combobox</a:t>
            </a:r>
            <a:endParaRPr lang="pt-BR" sz="1700" dirty="0"/>
          </a:p>
          <a:p>
            <a:pPr marL="285750" lvl="0" indent="-285750" algn="just">
              <a:lnSpc>
                <a:spcPct val="100000"/>
              </a:lnSpc>
              <a:spcBef>
                <a:spcPts val="0"/>
              </a:spcBef>
              <a:spcAft>
                <a:spcPts val="0"/>
              </a:spcAft>
              <a:buFont typeface="Arial" panose="020B0604020202020204" pitchFamily="34" charset="0"/>
              <a:buChar char="•"/>
            </a:pPr>
            <a:r>
              <a:rPr lang="pt-BR" sz="1700" dirty="0"/>
              <a:t>Tipo – Lista </a:t>
            </a:r>
            <a:r>
              <a:rPr lang="pt-BR" sz="1700" dirty="0" err="1"/>
              <a:t>pré</a:t>
            </a:r>
            <a:r>
              <a:rPr lang="pt-BR" sz="1700" dirty="0"/>
              <a:t>-cadastrada a ser selecionada via </a:t>
            </a:r>
            <a:r>
              <a:rPr lang="pt-BR" sz="1700" dirty="0" err="1"/>
              <a:t>Combobox</a:t>
            </a:r>
            <a:endParaRPr lang="pt-BR" sz="1700" dirty="0"/>
          </a:p>
          <a:p>
            <a:pPr marL="285750" lvl="0" indent="-285750" algn="just">
              <a:lnSpc>
                <a:spcPct val="100000"/>
              </a:lnSpc>
              <a:spcBef>
                <a:spcPts val="0"/>
              </a:spcBef>
              <a:spcAft>
                <a:spcPts val="0"/>
              </a:spcAft>
              <a:buFont typeface="Arial" panose="020B0604020202020204" pitchFamily="34" charset="0"/>
              <a:buChar char="•"/>
            </a:pPr>
            <a:r>
              <a:rPr lang="pt-BR" sz="1700" dirty="0"/>
              <a:t>Tarja – Lista </a:t>
            </a:r>
            <a:r>
              <a:rPr lang="pt-BR" sz="1700" dirty="0" err="1"/>
              <a:t>pré</a:t>
            </a:r>
            <a:r>
              <a:rPr lang="pt-BR" sz="1700" dirty="0"/>
              <a:t>-cadastrada a ser selecionada via </a:t>
            </a:r>
            <a:r>
              <a:rPr lang="pt-BR" sz="1700" dirty="0" err="1"/>
              <a:t>Combobox</a:t>
            </a:r>
            <a:endParaRPr lang="pt-BR" sz="1700" dirty="0"/>
          </a:p>
          <a:p>
            <a:pPr marL="285750" lvl="0" indent="-285750" algn="just">
              <a:lnSpc>
                <a:spcPct val="100000"/>
              </a:lnSpc>
              <a:spcBef>
                <a:spcPts val="0"/>
              </a:spcBef>
              <a:spcAft>
                <a:spcPts val="0"/>
              </a:spcAft>
              <a:buFont typeface="Arial" panose="020B0604020202020204" pitchFamily="34" charset="0"/>
              <a:buChar char="•"/>
            </a:pPr>
            <a:r>
              <a:rPr lang="pt-BR" sz="1700" dirty="0"/>
              <a:t>Função – Lista </a:t>
            </a:r>
            <a:r>
              <a:rPr lang="pt-BR" sz="1700" dirty="0" err="1"/>
              <a:t>pré</a:t>
            </a:r>
            <a:r>
              <a:rPr lang="pt-BR" sz="1700" dirty="0"/>
              <a:t>-cadastrada a ser selecionada via </a:t>
            </a:r>
            <a:r>
              <a:rPr lang="pt-BR" sz="1700" dirty="0" err="1"/>
              <a:t>Combobox</a:t>
            </a:r>
            <a:endParaRPr lang="pt-BR" sz="1700" dirty="0"/>
          </a:p>
        </p:txBody>
      </p:sp>
    </p:spTree>
    <p:extLst>
      <p:ext uri="{BB962C8B-B14F-4D97-AF65-F5344CB8AC3E}">
        <p14:creationId xmlns:p14="http://schemas.microsoft.com/office/powerpoint/2010/main" val="62633605"/>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81443" y="392206"/>
            <a:ext cx="8928992" cy="4401205"/>
          </a:xfrm>
          <a:prstGeom prst="rect">
            <a:avLst/>
          </a:prstGeom>
          <a:noFill/>
        </p:spPr>
        <p:txBody>
          <a:bodyPr wrap="square" rtlCol="0">
            <a:spAutoFit/>
          </a:bodyPr>
          <a:lstStyle/>
          <a:p>
            <a:pPr lvl="0" algn="just">
              <a:lnSpc>
                <a:spcPct val="100000"/>
              </a:lnSpc>
              <a:spcBef>
                <a:spcPts val="0"/>
              </a:spcBef>
              <a:spcAft>
                <a:spcPts val="0"/>
              </a:spcAft>
              <a:buNone/>
            </a:pPr>
            <a:r>
              <a:rPr lang="pt-BR" sz="1400" b="1" dirty="0" smtClean="0">
                <a:solidFill>
                  <a:schemeClr val="tx1">
                    <a:lumMod val="75000"/>
                    <a:lumOff val="25000"/>
                  </a:schemeClr>
                </a:solidFill>
              </a:rPr>
              <a:t>RF #09: </a:t>
            </a:r>
            <a:r>
              <a:rPr lang="pt-BR" sz="1400" dirty="0" smtClean="0"/>
              <a:t>O </a:t>
            </a:r>
            <a:r>
              <a:rPr lang="pt-BR" sz="1400" dirty="0"/>
              <a:t>sistema deverá permitir o gerenciamento das patologias por idoso, permitindo o registro das patologias por idoso (isto é, associar determinada patologia previamente cadastrada, conforme o RF#01, com um idoso cadastrado no sistema pelo módulo 02). Para isso, o sistema deve efetuar uma pesquisa pelo idoso, através de dados que podem ser o nome (sendo que o texto inserido pode estar em qualquer parte do nome completo) ou o prontuário / campo de identificação. O sistema deve possibilitar então que o médico selecione o idoso entre os resultados encontrados, carregando o prontuário com os seus dados (campo identificador, nome completo, sexo, idade, peso, altura, alergias, medicamentos contínuos) bem como as patologias que já estão associadas a ele. A listagem das patologias será em formato de histórico, no qual, apresentará o nome, data de incidência da patologia, grau e observações inicias, a listagem será organizada pela data mais recente que foram associadas, em formato de tabela para melhor distinguir tais patologias. Após isso, o sistema deverá possibilitar a inserção de uma nova patologia para o idoso, através, primeiramente, da pesquisa com nome e seleção da patologia, previamente cadastrada no RF#01. Com o idoso e a patologia selecionados o sistema deverá registrar a data/hora da inserção, que deverá ser a data/hora do dispositivo do usuário no momento em que ela ocorrer. Além disso, deve-se preencher os seguintes campos, que especificam melhor a condição do idoso: Grau (terminal, inicial, avançado, intermediaria), status (se o paciente está fazendo uso do medicamento ou não) e observações iniciais, sendo todos de preenchimento obrigatórios.</a:t>
            </a:r>
          </a:p>
          <a:p>
            <a:pPr marL="171450" lvl="0" indent="-171450" algn="just">
              <a:lnSpc>
                <a:spcPct val="100000"/>
              </a:lnSpc>
              <a:spcBef>
                <a:spcPts val="0"/>
              </a:spcBef>
              <a:spcAft>
                <a:spcPts val="0"/>
              </a:spcAft>
              <a:buFont typeface="Arial" panose="020B0604020202020204" pitchFamily="34" charset="0"/>
              <a:buChar char="•"/>
            </a:pPr>
            <a:r>
              <a:rPr lang="pt-BR" sz="1400" dirty="0"/>
              <a:t>Data de incidência da patologia</a:t>
            </a:r>
          </a:p>
          <a:p>
            <a:pPr marL="171450" lvl="0" indent="-171450" algn="just">
              <a:lnSpc>
                <a:spcPct val="100000"/>
              </a:lnSpc>
              <a:spcBef>
                <a:spcPts val="0"/>
              </a:spcBef>
              <a:spcAft>
                <a:spcPts val="0"/>
              </a:spcAft>
              <a:buFont typeface="Arial" panose="020B0604020202020204" pitchFamily="34" charset="0"/>
              <a:buChar char="•"/>
            </a:pPr>
            <a:r>
              <a:rPr lang="pt-BR" sz="1400" dirty="0"/>
              <a:t>Grau – Lista </a:t>
            </a:r>
            <a:r>
              <a:rPr lang="pt-BR" sz="1400" dirty="0" err="1"/>
              <a:t>pré</a:t>
            </a:r>
            <a:r>
              <a:rPr lang="pt-BR" sz="1400" dirty="0"/>
              <a:t>-cadastrada a ser selecionada via </a:t>
            </a:r>
            <a:r>
              <a:rPr lang="pt-BR" sz="1400" dirty="0" err="1"/>
              <a:t>Combobox</a:t>
            </a:r>
            <a:endParaRPr lang="pt-BR" sz="1400" dirty="0"/>
          </a:p>
          <a:p>
            <a:pPr marL="171450" lvl="0" indent="-171450" algn="just">
              <a:lnSpc>
                <a:spcPct val="100000"/>
              </a:lnSpc>
              <a:spcBef>
                <a:spcPts val="0"/>
              </a:spcBef>
              <a:spcAft>
                <a:spcPts val="0"/>
              </a:spcAft>
              <a:buFont typeface="Arial" panose="020B0604020202020204" pitchFamily="34" charset="0"/>
              <a:buChar char="•"/>
            </a:pPr>
            <a:r>
              <a:rPr lang="pt-BR" sz="1400" dirty="0"/>
              <a:t>Observações Iniciais – </a:t>
            </a:r>
            <a:r>
              <a:rPr lang="pt-BR" sz="1400" dirty="0" err="1"/>
              <a:t>varchar</a:t>
            </a:r>
            <a:r>
              <a:rPr lang="pt-BR" sz="1400" dirty="0"/>
              <a:t> (500);</a:t>
            </a:r>
          </a:p>
        </p:txBody>
      </p:sp>
    </p:spTree>
    <p:extLst>
      <p:ext uri="{BB962C8B-B14F-4D97-AF65-F5344CB8AC3E}">
        <p14:creationId xmlns:p14="http://schemas.microsoft.com/office/powerpoint/2010/main" val="3496486547"/>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43000" y="577140"/>
            <a:ext cx="8579760" cy="4293483"/>
          </a:xfrm>
          <a:prstGeom prst="rect">
            <a:avLst/>
          </a:prstGeom>
        </p:spPr>
        <p:txBody>
          <a:bodyPr wrap="square">
            <a:spAutoFit/>
          </a:bodyPr>
          <a:lstStyle/>
          <a:p>
            <a:pPr lvl="0" algn="just">
              <a:lnSpc>
                <a:spcPct val="100000"/>
              </a:lnSpc>
              <a:spcBef>
                <a:spcPts val="0"/>
              </a:spcBef>
              <a:spcAft>
                <a:spcPts val="0"/>
              </a:spcAft>
              <a:buNone/>
            </a:pPr>
            <a:r>
              <a:rPr lang="pt-BR" sz="1300" b="1" dirty="0" smtClean="0">
                <a:solidFill>
                  <a:schemeClr val="tx1">
                    <a:lumMod val="75000"/>
                    <a:lumOff val="25000"/>
                  </a:schemeClr>
                </a:solidFill>
              </a:rPr>
              <a:t>RF#11: </a:t>
            </a:r>
            <a:r>
              <a:rPr lang="pt-BR" sz="1300" dirty="0"/>
              <a:t>O sistema deverá permitir o gerenciamento das Prescrições Médicas do Idoso, possibilitando, primeiramente, o cadastro de tais prescrições (isto é, associar uma prescrição com um idoso específico já cadastrado no sistema). Para isso, o sistema deve efetuar uma pesquisa pelo idoso, através de dados que podem ser o nome (texto inserido pode estar em qualquer parte do nome completo) ou o prontuário / campo de identificação. Após a seleção do idoso dentre uma lista de resultados apresentados, o sistema deve carregar um prontuário com os seus dados (campo identificador, nome completo, sexo, idade, peso, altura, alergias, medicamentos contínuos), bem como uma lista com as prescrições atuais (isto é, prescrições que já haviam sido feitas anteriormente). O Sistema deverá oferecer então a opção “inserir nova”, que ao ser acessada carregará um formulário para a inserção de uma nova prescrição. </a:t>
            </a:r>
            <a:r>
              <a:rPr lang="pt-BR" sz="1300" u="sng" dirty="0"/>
              <a:t>Toda prescrição poderá ter mais de um medicamento associado ao idoso, essa associação será feita pela inserção de um novo medicamento na “ficha” de prescrição médica do idoso naquela consulta. Esta associação será realizada pela pesquisa do medicamento no sistema, </a:t>
            </a:r>
            <a:r>
              <a:rPr lang="pt-BR" sz="1300" dirty="0"/>
              <a:t>através de dados que podem ser o nome comercial ou o nome químico (texto inserido pode estar em qualquer parte do nome completo), assim, o medicamento será selecionado dentre uma lista de resultados encontrados, organizada pela ordem alfabética dos nomes dos medicamentos sendo expresso na tela em formato de tabela dados referentes aquele medicamento que foi inserido (os dados serão nome comercial, nome químico, tipo e via). Para o cadastramento da prescrição do sistema, são necessários os dados: medicamento (nome), posologia, validade da prescrição e observações, sendo todos os campos de preenchimento obrigatório.</a:t>
            </a:r>
          </a:p>
          <a:p>
            <a:pPr marL="171450" lvl="0" indent="-171450" algn="just">
              <a:lnSpc>
                <a:spcPct val="100000"/>
              </a:lnSpc>
              <a:spcBef>
                <a:spcPts val="0"/>
              </a:spcBef>
              <a:spcAft>
                <a:spcPts val="0"/>
              </a:spcAft>
              <a:buFont typeface="Arial" panose="020B0604020202020204" pitchFamily="34" charset="0"/>
              <a:buChar char="•"/>
            </a:pPr>
            <a:r>
              <a:rPr lang="pt-BR" sz="1300" dirty="0"/>
              <a:t>Medicamento – </a:t>
            </a:r>
            <a:r>
              <a:rPr lang="pt-BR" sz="1300" dirty="0" err="1"/>
              <a:t>varchar</a:t>
            </a:r>
            <a:r>
              <a:rPr lang="pt-BR" sz="1300" dirty="0"/>
              <a:t> (100)</a:t>
            </a:r>
          </a:p>
          <a:p>
            <a:pPr marL="171450" lvl="0" indent="-171450" algn="just">
              <a:lnSpc>
                <a:spcPct val="100000"/>
              </a:lnSpc>
              <a:spcBef>
                <a:spcPts val="0"/>
              </a:spcBef>
              <a:spcAft>
                <a:spcPts val="0"/>
              </a:spcAft>
              <a:buFont typeface="Arial" panose="020B0604020202020204" pitchFamily="34" charset="0"/>
              <a:buChar char="•"/>
            </a:pPr>
            <a:r>
              <a:rPr lang="pt-BR" sz="1300" dirty="0"/>
              <a:t>Posologia – </a:t>
            </a:r>
            <a:r>
              <a:rPr lang="pt-BR" sz="1300" dirty="0" err="1"/>
              <a:t>varchar</a:t>
            </a:r>
            <a:r>
              <a:rPr lang="pt-BR" sz="1300" dirty="0"/>
              <a:t> (200)</a:t>
            </a:r>
          </a:p>
          <a:p>
            <a:pPr marL="171450" lvl="0" indent="-171450" algn="just">
              <a:lnSpc>
                <a:spcPct val="100000"/>
              </a:lnSpc>
              <a:spcBef>
                <a:spcPts val="0"/>
              </a:spcBef>
              <a:spcAft>
                <a:spcPts val="0"/>
              </a:spcAft>
              <a:buFont typeface="Arial" panose="020B0604020202020204" pitchFamily="34" charset="0"/>
              <a:buChar char="•"/>
            </a:pPr>
            <a:r>
              <a:rPr lang="pt-BR" sz="1300" dirty="0"/>
              <a:t>Validade da Prescrição – </a:t>
            </a:r>
            <a:r>
              <a:rPr lang="pt-BR" sz="1300" dirty="0" err="1"/>
              <a:t>varchar</a:t>
            </a:r>
            <a:r>
              <a:rPr lang="pt-BR" sz="1300" dirty="0"/>
              <a:t> (20)</a:t>
            </a:r>
          </a:p>
          <a:p>
            <a:pPr marL="171450" lvl="0" indent="-171450" algn="just">
              <a:lnSpc>
                <a:spcPct val="100000"/>
              </a:lnSpc>
              <a:spcBef>
                <a:spcPts val="0"/>
              </a:spcBef>
              <a:spcAft>
                <a:spcPts val="0"/>
              </a:spcAft>
              <a:buFont typeface="Arial" panose="020B0604020202020204" pitchFamily="34" charset="0"/>
              <a:buChar char="•"/>
            </a:pPr>
            <a:r>
              <a:rPr lang="pt-BR" sz="1300" dirty="0"/>
              <a:t>Observações – </a:t>
            </a:r>
            <a:r>
              <a:rPr lang="pt-BR" sz="1300" dirty="0" err="1"/>
              <a:t>varchar</a:t>
            </a:r>
            <a:r>
              <a:rPr lang="pt-BR" sz="1300" dirty="0"/>
              <a:t> (500</a:t>
            </a:r>
            <a:r>
              <a:rPr lang="pt-BR" sz="1300" dirty="0" smtClean="0"/>
              <a:t>)</a:t>
            </a:r>
            <a:endParaRPr lang="pt-BR" sz="1300" dirty="0"/>
          </a:p>
        </p:txBody>
      </p:sp>
    </p:spTree>
    <p:extLst>
      <p:ext uri="{BB962C8B-B14F-4D97-AF65-F5344CB8AC3E}">
        <p14:creationId xmlns:p14="http://schemas.microsoft.com/office/powerpoint/2010/main" val="1657907079"/>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91718" y="720806"/>
            <a:ext cx="8682412" cy="3970318"/>
          </a:xfrm>
          <a:prstGeom prst="rect">
            <a:avLst/>
          </a:prstGeom>
        </p:spPr>
        <p:txBody>
          <a:bodyPr wrap="square">
            <a:spAutoFit/>
          </a:bodyPr>
          <a:lstStyle/>
          <a:p>
            <a:pPr lvl="0" algn="just">
              <a:lnSpc>
                <a:spcPct val="100000"/>
              </a:lnSpc>
              <a:spcBef>
                <a:spcPts val="0"/>
              </a:spcBef>
              <a:spcAft>
                <a:spcPts val="0"/>
              </a:spcAft>
              <a:buNone/>
            </a:pPr>
            <a:r>
              <a:rPr lang="pt-BR" sz="1400" b="1" dirty="0" smtClean="0">
                <a:solidFill>
                  <a:schemeClr val="tx1">
                    <a:lumMod val="75000"/>
                    <a:lumOff val="25000"/>
                  </a:schemeClr>
                </a:solidFill>
              </a:rPr>
              <a:t>RF #13: </a:t>
            </a:r>
            <a:r>
              <a:rPr lang="pt-BR" sz="1400" dirty="0"/>
              <a:t>O sistema deverá permitir o gerenciamento das Análises Clínicas Periódica por Idoso. Para isso, o sistema deve efetuar uma pesquisa pelo idoso, através de dados que podem ser o nome (sendo que o texto inserido pode estar em qualquer parte do nome completo) ou o prontuário / campo de identificação. O sistema deve possibilitar então que o médico selecione o idoso entre os resultados encontrados, carregando o prontuário com os seus dados (campo identificador, nome completo, sexo, idade, peso, altura, alergias, medicamentos contínuos) bem como as análises clínicas periódicas que já foram realizadas anteriormente. </a:t>
            </a:r>
            <a:r>
              <a:rPr lang="pt-BR" sz="1400" u="sng" dirty="0"/>
              <a:t>Para registrar o histórico, o sistema deve replicar, quando a primeiro registro for realizado, os dados cadastrados no RF#12 para outra tabela na base de dados, que armazenará toda atualização realizada pelo usuário, criando um novo registro. </a:t>
            </a:r>
            <a:r>
              <a:rPr lang="pt-BR" sz="1400" dirty="0"/>
              <a:t>Com o idoso selecionado o sistema deverá possibilitar o registro de uma nova consulta periódica com a data/hora do novo requerimento dos exames periódicos atribuída ao idoso, e, posteriormente, são necessários os seguintes dados que especificam melhor a condição da consulta do idoso: O tipo (qual o tipo de doença o idoso tem, dentre as possibilidades daquela patologia), a descrição das patologias e observações, sendo todos os campos de preenchimento obrigatório.</a:t>
            </a:r>
          </a:p>
          <a:p>
            <a:pPr marL="171450" lvl="0" indent="-171450" algn="just">
              <a:lnSpc>
                <a:spcPct val="100000"/>
              </a:lnSpc>
              <a:spcBef>
                <a:spcPts val="0"/>
              </a:spcBef>
              <a:spcAft>
                <a:spcPts val="0"/>
              </a:spcAft>
              <a:buFont typeface="Arial" panose="020B0604020202020204" pitchFamily="34" charset="0"/>
              <a:buChar char="•"/>
            </a:pPr>
            <a:r>
              <a:rPr lang="pt-BR" sz="1400" dirty="0"/>
              <a:t>Data de requerimento da análise clínica periódica – </a:t>
            </a:r>
            <a:r>
              <a:rPr lang="pt-BR" sz="1400" dirty="0" err="1"/>
              <a:t>datetime</a:t>
            </a:r>
            <a:endParaRPr lang="pt-BR" sz="1400" dirty="0"/>
          </a:p>
          <a:p>
            <a:pPr marL="171450" lvl="0" indent="-171450" algn="just">
              <a:lnSpc>
                <a:spcPct val="100000"/>
              </a:lnSpc>
              <a:spcBef>
                <a:spcPts val="0"/>
              </a:spcBef>
              <a:spcAft>
                <a:spcPts val="0"/>
              </a:spcAft>
              <a:buFont typeface="Arial" panose="020B0604020202020204" pitchFamily="34" charset="0"/>
              <a:buChar char="•"/>
            </a:pPr>
            <a:r>
              <a:rPr lang="pt-BR" sz="1400" dirty="0"/>
              <a:t>Tipo – Lista </a:t>
            </a:r>
            <a:r>
              <a:rPr lang="pt-BR" sz="1400" dirty="0" err="1"/>
              <a:t>pré</a:t>
            </a:r>
            <a:r>
              <a:rPr lang="pt-BR" sz="1400" dirty="0"/>
              <a:t>-cadastrada a ser selecionada via </a:t>
            </a:r>
            <a:r>
              <a:rPr lang="pt-BR" sz="1400" dirty="0" err="1"/>
              <a:t>Combobox</a:t>
            </a:r>
            <a:endParaRPr lang="pt-BR" sz="1400" dirty="0"/>
          </a:p>
          <a:p>
            <a:pPr marL="171450" lvl="0" indent="-171450" algn="just">
              <a:lnSpc>
                <a:spcPct val="100000"/>
              </a:lnSpc>
              <a:spcBef>
                <a:spcPts val="0"/>
              </a:spcBef>
              <a:spcAft>
                <a:spcPts val="0"/>
              </a:spcAft>
              <a:buFont typeface="Arial" panose="020B0604020202020204" pitchFamily="34" charset="0"/>
              <a:buChar char="•"/>
            </a:pPr>
            <a:r>
              <a:rPr lang="pt-BR" sz="1400" dirty="0"/>
              <a:t>Descrição das patologias – </a:t>
            </a:r>
            <a:r>
              <a:rPr lang="pt-BR" sz="1400" dirty="0" err="1"/>
              <a:t>varchar</a:t>
            </a:r>
            <a:r>
              <a:rPr lang="pt-BR" sz="1400" dirty="0"/>
              <a:t> (500)</a:t>
            </a:r>
          </a:p>
          <a:p>
            <a:pPr marL="171450" lvl="0" indent="-171450" algn="just">
              <a:lnSpc>
                <a:spcPct val="100000"/>
              </a:lnSpc>
              <a:spcBef>
                <a:spcPts val="0"/>
              </a:spcBef>
              <a:spcAft>
                <a:spcPts val="0"/>
              </a:spcAft>
              <a:buFont typeface="Arial" panose="020B0604020202020204" pitchFamily="34" charset="0"/>
              <a:buChar char="•"/>
            </a:pPr>
            <a:r>
              <a:rPr lang="pt-BR" sz="1400" dirty="0"/>
              <a:t>Observações – </a:t>
            </a:r>
            <a:r>
              <a:rPr lang="pt-BR" sz="1400" dirty="0" err="1"/>
              <a:t>varchar</a:t>
            </a:r>
            <a:r>
              <a:rPr lang="pt-BR" sz="1400" dirty="0"/>
              <a:t> (500</a:t>
            </a:r>
            <a:r>
              <a:rPr lang="pt-BR" sz="1400" dirty="0" smtClean="0"/>
              <a:t>)</a:t>
            </a:r>
            <a:endParaRPr lang="pt-BR" sz="1400" dirty="0"/>
          </a:p>
        </p:txBody>
      </p:sp>
    </p:spTree>
    <p:extLst>
      <p:ext uri="{BB962C8B-B14F-4D97-AF65-F5344CB8AC3E}">
        <p14:creationId xmlns:p14="http://schemas.microsoft.com/office/powerpoint/2010/main" val="1613300158"/>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348573" y="393242"/>
            <a:ext cx="8497477" cy="4585871"/>
          </a:xfrm>
          <a:prstGeom prst="rect">
            <a:avLst/>
          </a:prstGeom>
        </p:spPr>
        <p:txBody>
          <a:bodyPr wrap="square">
            <a:spAutoFit/>
          </a:bodyPr>
          <a:lstStyle/>
          <a:p>
            <a:pPr lvl="0" algn="just">
              <a:lnSpc>
                <a:spcPct val="100000"/>
              </a:lnSpc>
              <a:spcBef>
                <a:spcPts val="0"/>
              </a:spcBef>
              <a:spcAft>
                <a:spcPts val="0"/>
              </a:spcAft>
              <a:buNone/>
            </a:pPr>
            <a:r>
              <a:rPr lang="pt-BR" sz="1600" b="1" dirty="0" smtClean="0">
                <a:solidFill>
                  <a:schemeClr val="tx1">
                    <a:lumMod val="75000"/>
                    <a:lumOff val="25000"/>
                  </a:schemeClr>
                </a:solidFill>
              </a:rPr>
              <a:t>RF#15: </a:t>
            </a:r>
            <a:r>
              <a:rPr lang="pt-BR" sz="1600" dirty="0"/>
              <a:t>O sistema deverá permitir o gerenciamento do Registro de Incidentes na Instituição. Para isso, o sistema deve efetuar uma pesquisa pelo idoso, através de dados que podem ser o nome (texto inserido pode estar em qualquer parte do nome completo) ou o prontuário / campo de identificação. Após a seleção do idoso dentre uma lista de resultados apresentados, o sistema deve carregar um prontuário com os seus dados (campo identificador, nome completo, sexo, idade, peso, altura, alergias, medicamentos contínuos), posteriormente, deverá ser registrado a data/hora do acontecimento do registro de incidente referente aquele idoso selecionado, imprimindo o formulário a ser preenchido para a conclusão do registro. Serão necessários preencher os seguintes campos para a realização do cadastro: o tipo do incidente, número de registros de incidente, descrição sobre o incidente, nome e prontuário do paciente, sendo todos de preenchimentos obrigatórios. </a:t>
            </a:r>
          </a:p>
          <a:p>
            <a:pPr marL="285750" lvl="0" indent="-285750" algn="just">
              <a:lnSpc>
                <a:spcPct val="100000"/>
              </a:lnSpc>
              <a:spcBef>
                <a:spcPts val="0"/>
              </a:spcBef>
              <a:spcAft>
                <a:spcPts val="0"/>
              </a:spcAft>
              <a:buFont typeface="Arial" panose="020B0604020202020204" pitchFamily="34" charset="0"/>
              <a:buChar char="•"/>
            </a:pPr>
            <a:r>
              <a:rPr lang="pt-BR" sz="1600" dirty="0"/>
              <a:t>Número de registro de incidente – </a:t>
            </a:r>
            <a:r>
              <a:rPr lang="pt-BR" sz="1600" dirty="0" err="1"/>
              <a:t>int</a:t>
            </a:r>
            <a:r>
              <a:rPr lang="pt-BR" sz="1600" dirty="0"/>
              <a:t> </a:t>
            </a:r>
          </a:p>
          <a:p>
            <a:pPr marL="285750" lvl="0" indent="-285750" algn="just">
              <a:lnSpc>
                <a:spcPct val="100000"/>
              </a:lnSpc>
              <a:spcBef>
                <a:spcPts val="0"/>
              </a:spcBef>
              <a:spcAft>
                <a:spcPts val="0"/>
              </a:spcAft>
              <a:buFont typeface="Arial" panose="020B0604020202020204" pitchFamily="34" charset="0"/>
              <a:buChar char="•"/>
            </a:pPr>
            <a:r>
              <a:rPr lang="pt-BR" sz="1600" dirty="0"/>
              <a:t>Tipo do incidente – Lista </a:t>
            </a:r>
            <a:r>
              <a:rPr lang="pt-BR" sz="1600" dirty="0" err="1"/>
              <a:t>pré</a:t>
            </a:r>
            <a:r>
              <a:rPr lang="pt-BR" sz="1600" dirty="0"/>
              <a:t>-cadastrada a ser selecionada via </a:t>
            </a:r>
            <a:r>
              <a:rPr lang="pt-BR" sz="1600" dirty="0" err="1"/>
              <a:t>Combobox</a:t>
            </a:r>
            <a:endParaRPr lang="pt-BR" sz="1600" dirty="0"/>
          </a:p>
          <a:p>
            <a:pPr marL="285750" lvl="0" indent="-285750" algn="just">
              <a:lnSpc>
                <a:spcPct val="100000"/>
              </a:lnSpc>
              <a:spcBef>
                <a:spcPts val="0"/>
              </a:spcBef>
              <a:spcAft>
                <a:spcPts val="0"/>
              </a:spcAft>
              <a:buFont typeface="Arial" panose="020B0604020202020204" pitchFamily="34" charset="0"/>
              <a:buChar char="•"/>
            </a:pPr>
            <a:r>
              <a:rPr lang="pt-BR" sz="1600" dirty="0"/>
              <a:t>Nome do paciente – Lista </a:t>
            </a:r>
            <a:r>
              <a:rPr lang="pt-BR" sz="1600" dirty="0" err="1"/>
              <a:t>pré</a:t>
            </a:r>
            <a:r>
              <a:rPr lang="pt-BR" sz="1600" dirty="0"/>
              <a:t>-cadastrada a ser selecionada via </a:t>
            </a:r>
            <a:r>
              <a:rPr lang="pt-BR" sz="1600" dirty="0" err="1"/>
              <a:t>Combobox</a:t>
            </a:r>
            <a:endParaRPr lang="pt-BR" sz="1600" dirty="0"/>
          </a:p>
          <a:p>
            <a:pPr marL="285750" lvl="0" indent="-285750" algn="just">
              <a:lnSpc>
                <a:spcPct val="100000"/>
              </a:lnSpc>
              <a:spcBef>
                <a:spcPts val="0"/>
              </a:spcBef>
              <a:spcAft>
                <a:spcPts val="0"/>
              </a:spcAft>
              <a:buFont typeface="Arial" panose="020B0604020202020204" pitchFamily="34" charset="0"/>
              <a:buChar char="•"/>
            </a:pPr>
            <a:r>
              <a:rPr lang="pt-BR" sz="1600" dirty="0"/>
              <a:t>Descrição sobre o incidente – </a:t>
            </a:r>
            <a:r>
              <a:rPr lang="pt-BR" sz="1600" dirty="0" err="1"/>
              <a:t>varchar</a:t>
            </a:r>
            <a:r>
              <a:rPr lang="pt-BR" sz="1600" dirty="0"/>
              <a:t> (500)</a:t>
            </a:r>
          </a:p>
          <a:p>
            <a:pPr marL="285750" lvl="0" indent="-285750" algn="just">
              <a:lnSpc>
                <a:spcPct val="100000"/>
              </a:lnSpc>
              <a:spcBef>
                <a:spcPts val="0"/>
              </a:spcBef>
              <a:spcAft>
                <a:spcPts val="0"/>
              </a:spcAft>
              <a:buFont typeface="Arial" panose="020B0604020202020204" pitchFamily="34" charset="0"/>
              <a:buChar char="•"/>
            </a:pPr>
            <a:r>
              <a:rPr lang="pt-BR" sz="1600" dirty="0"/>
              <a:t>Horário e data do incidente – </a:t>
            </a:r>
            <a:r>
              <a:rPr lang="pt-BR" sz="1600" dirty="0" err="1"/>
              <a:t>datetime</a:t>
            </a:r>
            <a:endParaRPr lang="pt-BR" sz="1600" dirty="0"/>
          </a:p>
          <a:p>
            <a:endParaRPr lang="pt-BR" sz="2000" dirty="0"/>
          </a:p>
        </p:txBody>
      </p:sp>
    </p:spTree>
    <p:extLst>
      <p:ext uri="{BB962C8B-B14F-4D97-AF65-F5344CB8AC3E}">
        <p14:creationId xmlns:p14="http://schemas.microsoft.com/office/powerpoint/2010/main" val="72183408"/>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a:bodyPr>
          <a:lstStyle/>
          <a:p>
            <a:r>
              <a:rPr lang="pt-BR" dirty="0">
                <a:latin typeface="Arial" panose="020B0604020202020204" pitchFamily="34" charset="0"/>
              </a:rPr>
              <a:t>Documentos de requisitos</a:t>
            </a:r>
          </a:p>
        </p:txBody>
      </p:sp>
      <p:sp>
        <p:nvSpPr>
          <p:cNvPr id="3" name="Espaço Reservado para Texto 2"/>
          <p:cNvSpPr>
            <a:spLocks noGrp="1"/>
          </p:cNvSpPr>
          <p:nvPr>
            <p:ph type="body" sz="quarter" idx="11"/>
          </p:nvPr>
        </p:nvSpPr>
        <p:spPr>
          <a:xfrm>
            <a:off x="-60417" y="749964"/>
            <a:ext cx="9144000" cy="288032"/>
          </a:xfrm>
        </p:spPr>
        <p:txBody>
          <a:bodyPr>
            <a:noAutofit/>
          </a:bodyPr>
          <a:lstStyle/>
          <a:p>
            <a:r>
              <a:rPr lang="pt-BR" sz="2400" dirty="0">
                <a:latin typeface="Arial" panose="020B0604020202020204" pitchFamily="34" charset="0"/>
              </a:rPr>
              <a:t>Não </a:t>
            </a:r>
            <a:r>
              <a:rPr lang="pt-BR" sz="2400" dirty="0" smtClean="0">
                <a:latin typeface="Arial" panose="020B0604020202020204" pitchFamily="34" charset="0"/>
              </a:rPr>
              <a:t>Funcionais: </a:t>
            </a:r>
            <a:endParaRPr lang="pt-BR" sz="2400" dirty="0">
              <a:latin typeface="Arial" panose="020B0604020202020204" pitchFamily="34" charset="0"/>
            </a:endParaRPr>
          </a:p>
        </p:txBody>
      </p:sp>
      <p:sp>
        <p:nvSpPr>
          <p:cNvPr id="4" name="CaixaDeTexto 3"/>
          <p:cNvSpPr txBox="1"/>
          <p:nvPr/>
        </p:nvSpPr>
        <p:spPr>
          <a:xfrm>
            <a:off x="804998" y="1203599"/>
            <a:ext cx="7473588" cy="646331"/>
          </a:xfrm>
          <a:prstGeom prst="rect">
            <a:avLst/>
          </a:prstGeom>
          <a:noFill/>
        </p:spPr>
        <p:txBody>
          <a:bodyPr wrap="square" rtlCol="0">
            <a:spAutoFit/>
          </a:bodyPr>
          <a:lstStyle/>
          <a:p>
            <a:pPr algn="just"/>
            <a:r>
              <a:rPr lang="pt-BR" b="1" dirty="0" smtClean="0">
                <a:solidFill>
                  <a:schemeClr val="tx1">
                    <a:lumMod val="75000"/>
                    <a:lumOff val="25000"/>
                  </a:schemeClr>
                </a:solidFill>
              </a:rPr>
              <a:t>RF#01: </a:t>
            </a:r>
            <a:r>
              <a:rPr lang="en-US" dirty="0" err="1" smtClean="0">
                <a:solidFill>
                  <a:schemeClr val="tx1">
                    <a:lumMod val="75000"/>
                    <a:lumOff val="25000"/>
                  </a:schemeClr>
                </a:solidFill>
                <a:latin typeface="Arial" panose="020B0604020202020204" pitchFamily="34" charset="0"/>
                <a:cs typeface="Arial" panose="020B0604020202020204" pitchFamily="34" charset="0"/>
              </a:rPr>
              <a:t>Todos</a:t>
            </a:r>
            <a:r>
              <a:rPr lang="en-US" dirty="0" smtClean="0">
                <a:solidFill>
                  <a:schemeClr val="tx1">
                    <a:lumMod val="75000"/>
                    <a:lumOff val="25000"/>
                  </a:schemeClr>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as </a:t>
            </a:r>
            <a:r>
              <a:rPr lang="en-US" dirty="0" err="1">
                <a:solidFill>
                  <a:schemeClr val="tx1">
                    <a:lumMod val="75000"/>
                    <a:lumOff val="25000"/>
                  </a:schemeClr>
                </a:solidFill>
                <a:latin typeface="Arial" panose="020B0604020202020204" pitchFamily="34" charset="0"/>
                <a:cs typeface="Arial" panose="020B0604020202020204" pitchFamily="34" charset="0"/>
              </a:rPr>
              <a:t>vacinas</a:t>
            </a:r>
            <a:r>
              <a:rPr lang="en-US" dirty="0">
                <a:solidFill>
                  <a:schemeClr val="tx1">
                    <a:lumMod val="75000"/>
                    <a:lumOff val="25000"/>
                  </a:schemeClr>
                </a:solidFill>
                <a:latin typeface="Arial" panose="020B0604020202020204" pitchFamily="34" charset="0"/>
                <a:cs typeface="Arial" panose="020B0604020202020204" pitchFamily="34" charset="0"/>
              </a:rPr>
              <a:t> </a:t>
            </a:r>
            <a:r>
              <a:rPr lang="en-US" dirty="0" err="1">
                <a:solidFill>
                  <a:schemeClr val="tx1">
                    <a:lumMod val="75000"/>
                    <a:lumOff val="25000"/>
                  </a:schemeClr>
                </a:solidFill>
                <a:latin typeface="Arial" panose="020B0604020202020204" pitchFamily="34" charset="0"/>
                <a:cs typeface="Arial" panose="020B0604020202020204" pitchFamily="34" charset="0"/>
              </a:rPr>
              <a:t>cadastradas</a:t>
            </a:r>
            <a:r>
              <a:rPr lang="en-US" dirty="0">
                <a:solidFill>
                  <a:schemeClr val="tx1">
                    <a:lumMod val="75000"/>
                    <a:lumOff val="25000"/>
                  </a:schemeClr>
                </a:solidFill>
                <a:latin typeface="Arial" panose="020B0604020202020204" pitchFamily="34" charset="0"/>
                <a:cs typeface="Arial" panose="020B0604020202020204" pitchFamily="34" charset="0"/>
              </a:rPr>
              <a:t> </a:t>
            </a:r>
            <a:r>
              <a:rPr lang="en-US" dirty="0" err="1">
                <a:solidFill>
                  <a:schemeClr val="tx1">
                    <a:lumMod val="75000"/>
                    <a:lumOff val="25000"/>
                  </a:schemeClr>
                </a:solidFill>
                <a:latin typeface="Arial" panose="020B0604020202020204" pitchFamily="34" charset="0"/>
                <a:cs typeface="Arial" panose="020B0604020202020204" pitchFamily="34" charset="0"/>
              </a:rPr>
              <a:t>devem</a:t>
            </a:r>
            <a:r>
              <a:rPr lang="en-US" dirty="0">
                <a:solidFill>
                  <a:schemeClr val="tx1">
                    <a:lumMod val="75000"/>
                    <a:lumOff val="25000"/>
                  </a:schemeClr>
                </a:solidFill>
                <a:latin typeface="Arial" panose="020B0604020202020204" pitchFamily="34" charset="0"/>
                <a:cs typeface="Arial" panose="020B0604020202020204" pitchFamily="34" charset="0"/>
              </a:rPr>
              <a:t> </a:t>
            </a:r>
            <a:r>
              <a:rPr lang="en-US" dirty="0" err="1">
                <a:solidFill>
                  <a:schemeClr val="tx1">
                    <a:lumMod val="75000"/>
                    <a:lumOff val="25000"/>
                  </a:schemeClr>
                </a:solidFill>
                <a:latin typeface="Arial" panose="020B0604020202020204" pitchFamily="34" charset="0"/>
                <a:cs typeface="Arial" panose="020B0604020202020204" pitchFamily="34" charset="0"/>
              </a:rPr>
              <a:t>ser</a:t>
            </a:r>
            <a:r>
              <a:rPr lang="en-US" dirty="0">
                <a:solidFill>
                  <a:schemeClr val="tx1">
                    <a:lumMod val="75000"/>
                    <a:lumOff val="25000"/>
                  </a:schemeClr>
                </a:solidFill>
                <a:latin typeface="Arial" panose="020B0604020202020204" pitchFamily="34" charset="0"/>
                <a:cs typeface="Arial" panose="020B0604020202020204" pitchFamily="34" charset="0"/>
              </a:rPr>
              <a:t> </a:t>
            </a:r>
            <a:r>
              <a:rPr lang="en-US" dirty="0" err="1">
                <a:solidFill>
                  <a:schemeClr val="tx1">
                    <a:lumMod val="75000"/>
                    <a:lumOff val="25000"/>
                  </a:schemeClr>
                </a:solidFill>
                <a:latin typeface="Arial" panose="020B0604020202020204" pitchFamily="34" charset="0"/>
                <a:cs typeface="Arial" panose="020B0604020202020204" pitchFamily="34" charset="0"/>
              </a:rPr>
              <a:t>regulamentados</a:t>
            </a:r>
            <a:r>
              <a:rPr lang="en-US" dirty="0">
                <a:solidFill>
                  <a:schemeClr val="tx1">
                    <a:lumMod val="75000"/>
                    <a:lumOff val="25000"/>
                  </a:schemeClr>
                </a:solidFill>
                <a:latin typeface="Arial" panose="020B0604020202020204" pitchFamily="34" charset="0"/>
                <a:cs typeface="Arial" panose="020B0604020202020204" pitchFamily="34" charset="0"/>
              </a:rPr>
              <a:t> pela </a:t>
            </a:r>
            <a:r>
              <a:rPr lang="en-US" dirty="0" err="1">
                <a:solidFill>
                  <a:schemeClr val="tx1">
                    <a:lumMod val="75000"/>
                    <a:lumOff val="25000"/>
                  </a:schemeClr>
                </a:solidFill>
                <a:latin typeface="Arial" panose="020B0604020202020204" pitchFamily="34" charset="0"/>
                <a:cs typeface="Arial" panose="020B0604020202020204" pitchFamily="34" charset="0"/>
              </a:rPr>
              <a:t>Agência</a:t>
            </a:r>
            <a:r>
              <a:rPr lang="en-US" dirty="0">
                <a:solidFill>
                  <a:schemeClr val="tx1">
                    <a:lumMod val="75000"/>
                    <a:lumOff val="25000"/>
                  </a:schemeClr>
                </a:solidFill>
                <a:latin typeface="Arial" panose="020B0604020202020204" pitchFamily="34" charset="0"/>
                <a:cs typeface="Arial" panose="020B0604020202020204" pitchFamily="34" charset="0"/>
              </a:rPr>
              <a:t> Nacional de </a:t>
            </a:r>
            <a:r>
              <a:rPr lang="en-US" dirty="0" err="1">
                <a:solidFill>
                  <a:schemeClr val="tx1">
                    <a:lumMod val="75000"/>
                    <a:lumOff val="25000"/>
                  </a:schemeClr>
                </a:solidFill>
                <a:latin typeface="Arial" panose="020B0604020202020204" pitchFamily="34" charset="0"/>
                <a:cs typeface="Arial" panose="020B0604020202020204" pitchFamily="34" charset="0"/>
              </a:rPr>
              <a:t>Vigilância</a:t>
            </a:r>
            <a:r>
              <a:rPr lang="en-US" dirty="0">
                <a:solidFill>
                  <a:schemeClr val="tx1">
                    <a:lumMod val="75000"/>
                    <a:lumOff val="25000"/>
                  </a:schemeClr>
                </a:solidFill>
                <a:latin typeface="Arial" panose="020B0604020202020204" pitchFamily="34" charset="0"/>
                <a:cs typeface="Arial" panose="020B0604020202020204" pitchFamily="34" charset="0"/>
              </a:rPr>
              <a:t> </a:t>
            </a:r>
            <a:r>
              <a:rPr lang="en-US" dirty="0" err="1">
                <a:solidFill>
                  <a:schemeClr val="tx1">
                    <a:lumMod val="75000"/>
                    <a:lumOff val="25000"/>
                  </a:schemeClr>
                </a:solidFill>
                <a:latin typeface="Arial" panose="020B0604020202020204" pitchFamily="34" charset="0"/>
                <a:cs typeface="Arial" panose="020B0604020202020204" pitchFamily="34" charset="0"/>
              </a:rPr>
              <a:t>Sanitária</a:t>
            </a:r>
            <a:r>
              <a:rPr lang="en-US" dirty="0">
                <a:solidFill>
                  <a:schemeClr val="tx1">
                    <a:lumMod val="75000"/>
                    <a:lumOff val="25000"/>
                  </a:schemeClr>
                </a:solidFill>
                <a:latin typeface="Arial" panose="020B0604020202020204" pitchFamily="34" charset="0"/>
                <a:cs typeface="Arial" panose="020B0604020202020204" pitchFamily="34" charset="0"/>
              </a:rPr>
              <a:t> (</a:t>
            </a:r>
            <a:r>
              <a:rPr lang="en-US" dirty="0" err="1">
                <a:solidFill>
                  <a:schemeClr val="tx1">
                    <a:lumMod val="75000"/>
                    <a:lumOff val="25000"/>
                  </a:schemeClr>
                </a:solidFill>
                <a:latin typeface="Arial" panose="020B0604020202020204" pitchFamily="34" charset="0"/>
                <a:cs typeface="Arial" panose="020B0604020202020204" pitchFamily="34" charset="0"/>
              </a:rPr>
              <a:t>Anvisa</a:t>
            </a:r>
            <a:r>
              <a:rPr lang="en-US" dirty="0">
                <a:solidFill>
                  <a:schemeClr val="tx1">
                    <a:lumMod val="75000"/>
                    <a:lumOff val="25000"/>
                  </a:schemeClr>
                </a:solidFill>
                <a:latin typeface="Arial" panose="020B0604020202020204" pitchFamily="34" charset="0"/>
                <a:cs typeface="Arial" panose="020B0604020202020204" pitchFamily="34" charset="0"/>
              </a:rPr>
              <a:t>);</a:t>
            </a:r>
            <a:endParaRPr lang="pt-B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5" name="CaixaDeTexto 4"/>
          <p:cNvSpPr txBox="1"/>
          <p:nvPr/>
        </p:nvSpPr>
        <p:spPr>
          <a:xfrm>
            <a:off x="804998" y="2015533"/>
            <a:ext cx="7534003" cy="646331"/>
          </a:xfrm>
          <a:prstGeom prst="rect">
            <a:avLst/>
          </a:prstGeom>
          <a:noFill/>
        </p:spPr>
        <p:txBody>
          <a:bodyPr wrap="square" rtlCol="0">
            <a:spAutoFit/>
          </a:bodyPr>
          <a:lstStyle/>
          <a:p>
            <a:pPr algn="just"/>
            <a:r>
              <a:rPr lang="pt-BR" b="1" dirty="0" smtClean="0">
                <a:solidFill>
                  <a:schemeClr val="tx1">
                    <a:lumMod val="75000"/>
                    <a:lumOff val="25000"/>
                  </a:schemeClr>
                </a:solidFill>
              </a:rPr>
              <a:t>RF#02: </a:t>
            </a:r>
            <a:r>
              <a:rPr lang="en-US" dirty="0" err="1" smtClean="0">
                <a:solidFill>
                  <a:schemeClr val="tx1">
                    <a:lumMod val="75000"/>
                    <a:lumOff val="25000"/>
                  </a:schemeClr>
                </a:solidFill>
                <a:latin typeface="Arial" panose="020B0604020202020204" pitchFamily="34" charset="0"/>
                <a:cs typeface="Arial" panose="020B0604020202020204" pitchFamily="34" charset="0"/>
              </a:rPr>
              <a:t>Todos</a:t>
            </a:r>
            <a:r>
              <a:rPr lang="en-US" dirty="0" smtClean="0">
                <a:solidFill>
                  <a:schemeClr val="tx1">
                    <a:lumMod val="75000"/>
                    <a:lumOff val="25000"/>
                  </a:schemeClr>
                </a:solidFill>
                <a:latin typeface="Arial" panose="020B0604020202020204" pitchFamily="34" charset="0"/>
                <a:cs typeface="Arial" panose="020B0604020202020204" pitchFamily="34" charset="0"/>
              </a:rPr>
              <a:t> </a:t>
            </a:r>
            <a:r>
              <a:rPr lang="en-US" dirty="0" err="1">
                <a:solidFill>
                  <a:schemeClr val="tx1">
                    <a:lumMod val="75000"/>
                    <a:lumOff val="25000"/>
                  </a:schemeClr>
                </a:solidFill>
                <a:latin typeface="Arial" panose="020B0604020202020204" pitchFamily="34" charset="0"/>
                <a:cs typeface="Arial" panose="020B0604020202020204" pitchFamily="34" charset="0"/>
              </a:rPr>
              <a:t>os</a:t>
            </a:r>
            <a:r>
              <a:rPr lang="en-US" dirty="0">
                <a:solidFill>
                  <a:schemeClr val="tx1">
                    <a:lumMod val="75000"/>
                    <a:lumOff val="25000"/>
                  </a:schemeClr>
                </a:solidFill>
                <a:latin typeface="Arial" panose="020B0604020202020204" pitchFamily="34" charset="0"/>
                <a:cs typeface="Arial" panose="020B0604020202020204" pitchFamily="34" charset="0"/>
              </a:rPr>
              <a:t> </a:t>
            </a:r>
            <a:r>
              <a:rPr lang="en-US" dirty="0" err="1">
                <a:solidFill>
                  <a:schemeClr val="tx1">
                    <a:lumMod val="75000"/>
                    <a:lumOff val="25000"/>
                  </a:schemeClr>
                </a:solidFill>
                <a:latin typeface="Arial" panose="020B0604020202020204" pitchFamily="34" charset="0"/>
                <a:cs typeface="Arial" panose="020B0604020202020204" pitchFamily="34" charset="0"/>
              </a:rPr>
              <a:t>medicamentos</a:t>
            </a:r>
            <a:r>
              <a:rPr lang="en-US" dirty="0">
                <a:solidFill>
                  <a:schemeClr val="tx1">
                    <a:lumMod val="75000"/>
                    <a:lumOff val="25000"/>
                  </a:schemeClr>
                </a:solidFill>
                <a:latin typeface="Arial" panose="020B0604020202020204" pitchFamily="34" charset="0"/>
                <a:cs typeface="Arial" panose="020B0604020202020204" pitchFamily="34" charset="0"/>
              </a:rPr>
              <a:t> </a:t>
            </a:r>
            <a:r>
              <a:rPr lang="en-US" dirty="0" err="1">
                <a:solidFill>
                  <a:schemeClr val="tx1">
                    <a:lumMod val="75000"/>
                    <a:lumOff val="25000"/>
                  </a:schemeClr>
                </a:solidFill>
                <a:latin typeface="Arial" panose="020B0604020202020204" pitchFamily="34" charset="0"/>
                <a:cs typeface="Arial" panose="020B0604020202020204" pitchFamily="34" charset="0"/>
              </a:rPr>
              <a:t>cadastrados</a:t>
            </a:r>
            <a:r>
              <a:rPr lang="en-US" dirty="0">
                <a:solidFill>
                  <a:schemeClr val="tx1">
                    <a:lumMod val="75000"/>
                    <a:lumOff val="25000"/>
                  </a:schemeClr>
                </a:solidFill>
                <a:latin typeface="Arial" panose="020B0604020202020204" pitchFamily="34" charset="0"/>
                <a:cs typeface="Arial" panose="020B0604020202020204" pitchFamily="34" charset="0"/>
              </a:rPr>
              <a:t> </a:t>
            </a:r>
            <a:r>
              <a:rPr lang="en-US" dirty="0" err="1">
                <a:solidFill>
                  <a:schemeClr val="tx1">
                    <a:lumMod val="75000"/>
                    <a:lumOff val="25000"/>
                  </a:schemeClr>
                </a:solidFill>
                <a:latin typeface="Arial" panose="020B0604020202020204" pitchFamily="34" charset="0"/>
                <a:cs typeface="Arial" panose="020B0604020202020204" pitchFamily="34" charset="0"/>
              </a:rPr>
              <a:t>devem</a:t>
            </a:r>
            <a:r>
              <a:rPr lang="en-US" dirty="0">
                <a:solidFill>
                  <a:schemeClr val="tx1">
                    <a:lumMod val="75000"/>
                    <a:lumOff val="25000"/>
                  </a:schemeClr>
                </a:solidFill>
                <a:latin typeface="Arial" panose="020B0604020202020204" pitchFamily="34" charset="0"/>
                <a:cs typeface="Arial" panose="020B0604020202020204" pitchFamily="34" charset="0"/>
              </a:rPr>
              <a:t> </a:t>
            </a:r>
            <a:r>
              <a:rPr lang="en-US" dirty="0" err="1">
                <a:solidFill>
                  <a:schemeClr val="tx1">
                    <a:lumMod val="75000"/>
                    <a:lumOff val="25000"/>
                  </a:schemeClr>
                </a:solidFill>
                <a:latin typeface="Arial" panose="020B0604020202020204" pitchFamily="34" charset="0"/>
                <a:cs typeface="Arial" panose="020B0604020202020204" pitchFamily="34" charset="0"/>
              </a:rPr>
              <a:t>ser</a:t>
            </a:r>
            <a:r>
              <a:rPr lang="en-US" dirty="0">
                <a:solidFill>
                  <a:schemeClr val="tx1">
                    <a:lumMod val="75000"/>
                    <a:lumOff val="25000"/>
                  </a:schemeClr>
                </a:solidFill>
                <a:latin typeface="Arial" panose="020B0604020202020204" pitchFamily="34" charset="0"/>
                <a:cs typeface="Arial" panose="020B0604020202020204" pitchFamily="34" charset="0"/>
              </a:rPr>
              <a:t> </a:t>
            </a:r>
            <a:r>
              <a:rPr lang="en-US" dirty="0" err="1">
                <a:solidFill>
                  <a:schemeClr val="tx1">
                    <a:lumMod val="75000"/>
                    <a:lumOff val="25000"/>
                  </a:schemeClr>
                </a:solidFill>
                <a:latin typeface="Arial" panose="020B0604020202020204" pitchFamily="34" charset="0"/>
                <a:cs typeface="Arial" panose="020B0604020202020204" pitchFamily="34" charset="0"/>
              </a:rPr>
              <a:t>regulamentados</a:t>
            </a:r>
            <a:r>
              <a:rPr lang="en-US" dirty="0">
                <a:solidFill>
                  <a:schemeClr val="tx1">
                    <a:lumMod val="75000"/>
                    <a:lumOff val="25000"/>
                  </a:schemeClr>
                </a:solidFill>
                <a:latin typeface="Arial" panose="020B0604020202020204" pitchFamily="34" charset="0"/>
                <a:cs typeface="Arial" panose="020B0604020202020204" pitchFamily="34" charset="0"/>
              </a:rPr>
              <a:t> pela </a:t>
            </a:r>
            <a:r>
              <a:rPr lang="en-US" dirty="0" err="1">
                <a:solidFill>
                  <a:schemeClr val="tx1">
                    <a:lumMod val="75000"/>
                    <a:lumOff val="25000"/>
                  </a:schemeClr>
                </a:solidFill>
                <a:latin typeface="Arial" panose="020B0604020202020204" pitchFamily="34" charset="0"/>
                <a:cs typeface="Arial" panose="020B0604020202020204" pitchFamily="34" charset="0"/>
              </a:rPr>
              <a:t>Agência</a:t>
            </a:r>
            <a:r>
              <a:rPr lang="en-US" dirty="0">
                <a:solidFill>
                  <a:schemeClr val="tx1">
                    <a:lumMod val="75000"/>
                    <a:lumOff val="25000"/>
                  </a:schemeClr>
                </a:solidFill>
                <a:latin typeface="Arial" panose="020B0604020202020204" pitchFamily="34" charset="0"/>
                <a:cs typeface="Arial" panose="020B0604020202020204" pitchFamily="34" charset="0"/>
              </a:rPr>
              <a:t> Nacional de </a:t>
            </a:r>
            <a:r>
              <a:rPr lang="en-US" dirty="0" err="1">
                <a:solidFill>
                  <a:schemeClr val="tx1">
                    <a:lumMod val="75000"/>
                    <a:lumOff val="25000"/>
                  </a:schemeClr>
                </a:solidFill>
                <a:latin typeface="Arial" panose="020B0604020202020204" pitchFamily="34" charset="0"/>
                <a:cs typeface="Arial" panose="020B0604020202020204" pitchFamily="34" charset="0"/>
              </a:rPr>
              <a:t>Vigilância</a:t>
            </a:r>
            <a:r>
              <a:rPr lang="en-US" dirty="0">
                <a:solidFill>
                  <a:schemeClr val="tx1">
                    <a:lumMod val="75000"/>
                    <a:lumOff val="25000"/>
                  </a:schemeClr>
                </a:solidFill>
                <a:latin typeface="Arial" panose="020B0604020202020204" pitchFamily="34" charset="0"/>
                <a:cs typeface="Arial" panose="020B0604020202020204" pitchFamily="34" charset="0"/>
              </a:rPr>
              <a:t> </a:t>
            </a:r>
            <a:r>
              <a:rPr lang="en-US" dirty="0" err="1">
                <a:solidFill>
                  <a:schemeClr val="tx1">
                    <a:lumMod val="75000"/>
                    <a:lumOff val="25000"/>
                  </a:schemeClr>
                </a:solidFill>
                <a:latin typeface="Arial" panose="020B0604020202020204" pitchFamily="34" charset="0"/>
                <a:cs typeface="Arial" panose="020B0604020202020204" pitchFamily="34" charset="0"/>
              </a:rPr>
              <a:t>Sanitária</a:t>
            </a:r>
            <a:r>
              <a:rPr lang="en-US" dirty="0">
                <a:solidFill>
                  <a:schemeClr val="tx1">
                    <a:lumMod val="75000"/>
                    <a:lumOff val="25000"/>
                  </a:schemeClr>
                </a:solidFill>
                <a:latin typeface="Arial" panose="020B0604020202020204" pitchFamily="34" charset="0"/>
                <a:cs typeface="Arial" panose="020B0604020202020204" pitchFamily="34" charset="0"/>
              </a:rPr>
              <a:t> (</a:t>
            </a:r>
            <a:r>
              <a:rPr lang="en-US" dirty="0" err="1">
                <a:solidFill>
                  <a:schemeClr val="tx1">
                    <a:lumMod val="75000"/>
                    <a:lumOff val="25000"/>
                  </a:schemeClr>
                </a:solidFill>
                <a:latin typeface="Arial" panose="020B0604020202020204" pitchFamily="34" charset="0"/>
                <a:cs typeface="Arial" panose="020B0604020202020204" pitchFamily="34" charset="0"/>
              </a:rPr>
              <a:t>Anvisa</a:t>
            </a:r>
            <a:r>
              <a:rPr lang="en-US" dirty="0">
                <a:solidFill>
                  <a:schemeClr val="tx1">
                    <a:lumMod val="75000"/>
                    <a:lumOff val="25000"/>
                  </a:schemeClr>
                </a:solidFill>
                <a:latin typeface="Arial" panose="020B0604020202020204" pitchFamily="34" charset="0"/>
                <a:cs typeface="Arial" panose="020B0604020202020204" pitchFamily="34" charset="0"/>
              </a:rPr>
              <a:t>);</a:t>
            </a:r>
            <a:endParaRPr lang="pt-B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6" name="CaixaDeTexto 5"/>
          <p:cNvSpPr txBox="1"/>
          <p:nvPr/>
        </p:nvSpPr>
        <p:spPr>
          <a:xfrm>
            <a:off x="804998" y="2827467"/>
            <a:ext cx="7534003" cy="646331"/>
          </a:xfrm>
          <a:prstGeom prst="rect">
            <a:avLst/>
          </a:prstGeom>
          <a:noFill/>
        </p:spPr>
        <p:txBody>
          <a:bodyPr wrap="square" rtlCol="0">
            <a:spAutoFit/>
          </a:bodyPr>
          <a:lstStyle/>
          <a:p>
            <a:pPr algn="just"/>
            <a:r>
              <a:rPr lang="pt-BR" b="1" dirty="0" smtClean="0">
                <a:solidFill>
                  <a:schemeClr val="tx1">
                    <a:lumMod val="75000"/>
                    <a:lumOff val="25000"/>
                  </a:schemeClr>
                </a:solidFill>
              </a:rPr>
              <a:t>RF#03: </a:t>
            </a:r>
            <a:r>
              <a:rPr lang="en-US" dirty="0" err="1" smtClean="0">
                <a:solidFill>
                  <a:schemeClr val="tx1">
                    <a:lumMod val="75000"/>
                    <a:lumOff val="25000"/>
                  </a:schemeClr>
                </a:solidFill>
                <a:latin typeface="Arial" panose="020B0604020202020204" pitchFamily="34" charset="0"/>
                <a:cs typeface="Arial" panose="020B0604020202020204" pitchFamily="34" charset="0"/>
              </a:rPr>
              <a:t>Todos</a:t>
            </a:r>
            <a:r>
              <a:rPr lang="en-US" dirty="0" smtClean="0">
                <a:solidFill>
                  <a:schemeClr val="tx1">
                    <a:lumMod val="75000"/>
                    <a:lumOff val="25000"/>
                  </a:schemeClr>
                </a:solidFill>
                <a:latin typeface="Arial" panose="020B0604020202020204" pitchFamily="34" charset="0"/>
                <a:cs typeface="Arial" panose="020B0604020202020204" pitchFamily="34" charset="0"/>
              </a:rPr>
              <a:t> </a:t>
            </a:r>
            <a:r>
              <a:rPr lang="en-US" dirty="0" err="1">
                <a:solidFill>
                  <a:schemeClr val="tx1">
                    <a:lumMod val="75000"/>
                    <a:lumOff val="25000"/>
                  </a:schemeClr>
                </a:solidFill>
                <a:latin typeface="Arial" panose="020B0604020202020204" pitchFamily="34" charset="0"/>
                <a:cs typeface="Arial" panose="020B0604020202020204" pitchFamily="34" charset="0"/>
              </a:rPr>
              <a:t>os</a:t>
            </a:r>
            <a:r>
              <a:rPr lang="en-US" dirty="0">
                <a:solidFill>
                  <a:schemeClr val="tx1">
                    <a:lumMod val="75000"/>
                    <a:lumOff val="25000"/>
                  </a:schemeClr>
                </a:solidFill>
                <a:latin typeface="Arial" panose="020B0604020202020204" pitchFamily="34" charset="0"/>
                <a:cs typeface="Arial" panose="020B0604020202020204" pitchFamily="34" charset="0"/>
              </a:rPr>
              <a:t> </a:t>
            </a:r>
            <a:r>
              <a:rPr lang="en-US" dirty="0" err="1">
                <a:solidFill>
                  <a:schemeClr val="tx1">
                    <a:lumMod val="75000"/>
                    <a:lumOff val="25000"/>
                  </a:schemeClr>
                </a:solidFill>
                <a:latin typeface="Arial" panose="020B0604020202020204" pitchFamily="34" charset="0"/>
                <a:cs typeface="Arial" panose="020B0604020202020204" pitchFamily="34" charset="0"/>
              </a:rPr>
              <a:t>médicos</a:t>
            </a:r>
            <a:r>
              <a:rPr lang="en-US" dirty="0">
                <a:solidFill>
                  <a:schemeClr val="tx1">
                    <a:lumMod val="75000"/>
                    <a:lumOff val="25000"/>
                  </a:schemeClr>
                </a:solidFill>
                <a:latin typeface="Arial" panose="020B0604020202020204" pitchFamily="34" charset="0"/>
                <a:cs typeface="Arial" panose="020B0604020202020204" pitchFamily="34" charset="0"/>
              </a:rPr>
              <a:t> </a:t>
            </a:r>
            <a:r>
              <a:rPr lang="en-US" dirty="0" err="1">
                <a:solidFill>
                  <a:schemeClr val="tx1">
                    <a:lumMod val="75000"/>
                    <a:lumOff val="25000"/>
                  </a:schemeClr>
                </a:solidFill>
                <a:latin typeface="Arial" panose="020B0604020202020204" pitchFamily="34" charset="0"/>
                <a:cs typeface="Arial" panose="020B0604020202020204" pitchFamily="34" charset="0"/>
              </a:rPr>
              <a:t>devem</a:t>
            </a:r>
            <a:r>
              <a:rPr lang="en-US" dirty="0">
                <a:solidFill>
                  <a:schemeClr val="tx1">
                    <a:lumMod val="75000"/>
                    <a:lumOff val="25000"/>
                  </a:schemeClr>
                </a:solidFill>
                <a:latin typeface="Arial" panose="020B0604020202020204" pitchFamily="34" charset="0"/>
                <a:cs typeface="Arial" panose="020B0604020202020204" pitchFamily="34" charset="0"/>
              </a:rPr>
              <a:t> </a:t>
            </a:r>
            <a:r>
              <a:rPr lang="en-US" dirty="0" err="1">
                <a:solidFill>
                  <a:schemeClr val="tx1">
                    <a:lumMod val="75000"/>
                    <a:lumOff val="25000"/>
                  </a:schemeClr>
                </a:solidFill>
                <a:latin typeface="Arial" panose="020B0604020202020204" pitchFamily="34" charset="0"/>
                <a:cs typeface="Arial" panose="020B0604020202020204" pitchFamily="34" charset="0"/>
              </a:rPr>
              <a:t>ser</a:t>
            </a:r>
            <a:r>
              <a:rPr lang="en-US" dirty="0">
                <a:solidFill>
                  <a:schemeClr val="tx1">
                    <a:lumMod val="75000"/>
                    <a:lumOff val="25000"/>
                  </a:schemeClr>
                </a:solidFill>
                <a:latin typeface="Arial" panose="020B0604020202020204" pitchFamily="34" charset="0"/>
                <a:cs typeface="Arial" panose="020B0604020202020204" pitchFamily="34" charset="0"/>
              </a:rPr>
              <a:t> </a:t>
            </a:r>
            <a:r>
              <a:rPr lang="en-US" dirty="0" err="1">
                <a:solidFill>
                  <a:schemeClr val="tx1">
                    <a:lumMod val="75000"/>
                    <a:lumOff val="25000"/>
                  </a:schemeClr>
                </a:solidFill>
                <a:latin typeface="Arial" panose="020B0604020202020204" pitchFamily="34" charset="0"/>
                <a:cs typeface="Arial" panose="020B0604020202020204" pitchFamily="34" charset="0"/>
              </a:rPr>
              <a:t>validados</a:t>
            </a:r>
            <a:r>
              <a:rPr lang="en-US" dirty="0">
                <a:solidFill>
                  <a:schemeClr val="tx1">
                    <a:lumMod val="75000"/>
                    <a:lumOff val="25000"/>
                  </a:schemeClr>
                </a:solidFill>
                <a:latin typeface="Arial" panose="020B0604020202020204" pitchFamily="34" charset="0"/>
                <a:cs typeface="Arial" panose="020B0604020202020204" pitchFamily="34" charset="0"/>
              </a:rPr>
              <a:t> </a:t>
            </a:r>
            <a:r>
              <a:rPr lang="en-US" dirty="0" err="1">
                <a:solidFill>
                  <a:schemeClr val="tx1">
                    <a:lumMod val="75000"/>
                    <a:lumOff val="25000"/>
                  </a:schemeClr>
                </a:solidFill>
                <a:latin typeface="Arial" panose="020B0604020202020204" pitchFamily="34" charset="0"/>
                <a:cs typeface="Arial" panose="020B0604020202020204" pitchFamily="34" charset="0"/>
              </a:rPr>
              <a:t>pelo</a:t>
            </a:r>
            <a:r>
              <a:rPr lang="en-US" dirty="0">
                <a:solidFill>
                  <a:schemeClr val="tx1">
                    <a:lumMod val="75000"/>
                    <a:lumOff val="25000"/>
                  </a:schemeClr>
                </a:solidFill>
                <a:latin typeface="Arial" panose="020B0604020202020204" pitchFamily="34" charset="0"/>
                <a:cs typeface="Arial" panose="020B0604020202020204" pitchFamily="34" charset="0"/>
              </a:rPr>
              <a:t> </a:t>
            </a:r>
            <a:r>
              <a:rPr lang="en-US" dirty="0" err="1">
                <a:solidFill>
                  <a:schemeClr val="tx1">
                    <a:lumMod val="75000"/>
                    <a:lumOff val="25000"/>
                  </a:schemeClr>
                </a:solidFill>
                <a:latin typeface="Arial" panose="020B0604020202020204" pitchFamily="34" charset="0"/>
                <a:cs typeface="Arial" panose="020B0604020202020204" pitchFamily="34" charset="0"/>
              </a:rPr>
              <a:t>Conselho</a:t>
            </a:r>
            <a:r>
              <a:rPr lang="en-US" dirty="0">
                <a:solidFill>
                  <a:schemeClr val="tx1">
                    <a:lumMod val="75000"/>
                    <a:lumOff val="25000"/>
                  </a:schemeClr>
                </a:solidFill>
                <a:latin typeface="Arial" panose="020B0604020202020204" pitchFamily="34" charset="0"/>
                <a:cs typeface="Arial" panose="020B0604020202020204" pitchFamily="34" charset="0"/>
              </a:rPr>
              <a:t> Regional de </a:t>
            </a:r>
            <a:r>
              <a:rPr lang="en-US" dirty="0" err="1">
                <a:solidFill>
                  <a:schemeClr val="tx1">
                    <a:lumMod val="75000"/>
                    <a:lumOff val="25000"/>
                  </a:schemeClr>
                </a:solidFill>
                <a:latin typeface="Arial" panose="020B0604020202020204" pitchFamily="34" charset="0"/>
                <a:cs typeface="Arial" panose="020B0604020202020204" pitchFamily="34" charset="0"/>
              </a:rPr>
              <a:t>Medicina</a:t>
            </a:r>
            <a:r>
              <a:rPr lang="en-US" dirty="0">
                <a:solidFill>
                  <a:schemeClr val="tx1">
                    <a:lumMod val="75000"/>
                    <a:lumOff val="25000"/>
                  </a:schemeClr>
                </a:solidFill>
                <a:latin typeface="Arial" panose="020B0604020202020204" pitchFamily="34" charset="0"/>
                <a:cs typeface="Arial" panose="020B0604020202020204" pitchFamily="34" charset="0"/>
              </a:rPr>
              <a:t> (CRM); </a:t>
            </a:r>
            <a:endParaRPr lang="pt-BR"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7" name="CaixaDeTexto 6"/>
          <p:cNvSpPr txBox="1"/>
          <p:nvPr/>
        </p:nvSpPr>
        <p:spPr>
          <a:xfrm>
            <a:off x="804998" y="3639401"/>
            <a:ext cx="7534003" cy="646331"/>
          </a:xfrm>
          <a:prstGeom prst="rect">
            <a:avLst/>
          </a:prstGeom>
          <a:noFill/>
        </p:spPr>
        <p:txBody>
          <a:bodyPr wrap="square" rtlCol="0">
            <a:spAutoFit/>
          </a:bodyPr>
          <a:lstStyle/>
          <a:p>
            <a:pPr algn="just"/>
            <a:r>
              <a:rPr lang="pt-BR" b="1" dirty="0" smtClean="0">
                <a:solidFill>
                  <a:schemeClr val="tx1">
                    <a:lumMod val="75000"/>
                    <a:lumOff val="25000"/>
                  </a:schemeClr>
                </a:solidFill>
              </a:rPr>
              <a:t>RF#04: </a:t>
            </a:r>
            <a:r>
              <a:rPr lang="en-US" dirty="0" err="1" smtClean="0">
                <a:solidFill>
                  <a:schemeClr val="tx1">
                    <a:lumMod val="75000"/>
                    <a:lumOff val="25000"/>
                  </a:schemeClr>
                </a:solidFill>
                <a:latin typeface="Arial" panose="020B0604020202020204" pitchFamily="34" charset="0"/>
                <a:cs typeface="Arial" panose="020B0604020202020204" pitchFamily="34" charset="0"/>
              </a:rPr>
              <a:t>Todos</a:t>
            </a:r>
            <a:r>
              <a:rPr lang="en-US" dirty="0" smtClean="0">
                <a:solidFill>
                  <a:schemeClr val="tx1">
                    <a:lumMod val="75000"/>
                    <a:lumOff val="25000"/>
                  </a:schemeClr>
                </a:solidFill>
                <a:latin typeface="Arial" panose="020B0604020202020204" pitchFamily="34" charset="0"/>
                <a:cs typeface="Arial" panose="020B0604020202020204" pitchFamily="34" charset="0"/>
              </a:rPr>
              <a:t> </a:t>
            </a:r>
            <a:r>
              <a:rPr lang="en-US" dirty="0" err="1">
                <a:solidFill>
                  <a:schemeClr val="tx1">
                    <a:lumMod val="75000"/>
                    <a:lumOff val="25000"/>
                  </a:schemeClr>
                </a:solidFill>
                <a:latin typeface="Arial" panose="020B0604020202020204" pitchFamily="34" charset="0"/>
                <a:cs typeface="Arial" panose="020B0604020202020204" pitchFamily="34" charset="0"/>
              </a:rPr>
              <a:t>os</a:t>
            </a:r>
            <a:r>
              <a:rPr lang="en-US" dirty="0">
                <a:solidFill>
                  <a:schemeClr val="tx1">
                    <a:lumMod val="75000"/>
                    <a:lumOff val="25000"/>
                  </a:schemeClr>
                </a:solidFill>
                <a:latin typeface="Arial" panose="020B0604020202020204" pitchFamily="34" charset="0"/>
                <a:cs typeface="Arial" panose="020B0604020202020204" pitchFamily="34" charset="0"/>
              </a:rPr>
              <a:t> </a:t>
            </a:r>
            <a:r>
              <a:rPr lang="en-US" dirty="0" err="1">
                <a:solidFill>
                  <a:schemeClr val="tx1">
                    <a:lumMod val="75000"/>
                    <a:lumOff val="25000"/>
                  </a:schemeClr>
                </a:solidFill>
                <a:latin typeface="Arial" panose="020B0604020202020204" pitchFamily="34" charset="0"/>
                <a:cs typeface="Arial" panose="020B0604020202020204" pitchFamily="34" charset="0"/>
              </a:rPr>
              <a:t>enfermeiros</a:t>
            </a:r>
            <a:r>
              <a:rPr lang="en-US" dirty="0">
                <a:solidFill>
                  <a:schemeClr val="tx1">
                    <a:lumMod val="75000"/>
                    <a:lumOff val="25000"/>
                  </a:schemeClr>
                </a:solidFill>
                <a:latin typeface="Arial" panose="020B0604020202020204" pitchFamily="34" charset="0"/>
                <a:cs typeface="Arial" panose="020B0604020202020204" pitchFamily="34" charset="0"/>
              </a:rPr>
              <a:t> </a:t>
            </a:r>
            <a:r>
              <a:rPr lang="en-US" dirty="0" err="1">
                <a:solidFill>
                  <a:schemeClr val="tx1">
                    <a:lumMod val="75000"/>
                    <a:lumOff val="25000"/>
                  </a:schemeClr>
                </a:solidFill>
                <a:latin typeface="Arial" panose="020B0604020202020204" pitchFamily="34" charset="0"/>
                <a:cs typeface="Arial" panose="020B0604020202020204" pitchFamily="34" charset="0"/>
              </a:rPr>
              <a:t>devem</a:t>
            </a:r>
            <a:r>
              <a:rPr lang="en-US" dirty="0">
                <a:solidFill>
                  <a:schemeClr val="tx1">
                    <a:lumMod val="75000"/>
                    <a:lumOff val="25000"/>
                  </a:schemeClr>
                </a:solidFill>
                <a:latin typeface="Arial" panose="020B0604020202020204" pitchFamily="34" charset="0"/>
                <a:cs typeface="Arial" panose="020B0604020202020204" pitchFamily="34" charset="0"/>
              </a:rPr>
              <a:t> </a:t>
            </a:r>
            <a:r>
              <a:rPr lang="en-US" dirty="0" err="1">
                <a:solidFill>
                  <a:schemeClr val="tx1">
                    <a:lumMod val="75000"/>
                    <a:lumOff val="25000"/>
                  </a:schemeClr>
                </a:solidFill>
                <a:latin typeface="Arial" panose="020B0604020202020204" pitchFamily="34" charset="0"/>
                <a:cs typeface="Arial" panose="020B0604020202020204" pitchFamily="34" charset="0"/>
              </a:rPr>
              <a:t>ser</a:t>
            </a:r>
            <a:r>
              <a:rPr lang="en-US" dirty="0">
                <a:solidFill>
                  <a:schemeClr val="tx1">
                    <a:lumMod val="75000"/>
                    <a:lumOff val="25000"/>
                  </a:schemeClr>
                </a:solidFill>
                <a:latin typeface="Arial" panose="020B0604020202020204" pitchFamily="34" charset="0"/>
                <a:cs typeface="Arial" panose="020B0604020202020204" pitchFamily="34" charset="0"/>
              </a:rPr>
              <a:t> </a:t>
            </a:r>
            <a:r>
              <a:rPr lang="en-US" dirty="0" err="1">
                <a:solidFill>
                  <a:schemeClr val="tx1">
                    <a:lumMod val="75000"/>
                    <a:lumOff val="25000"/>
                  </a:schemeClr>
                </a:solidFill>
                <a:latin typeface="Arial" panose="020B0604020202020204" pitchFamily="34" charset="0"/>
                <a:cs typeface="Arial" panose="020B0604020202020204" pitchFamily="34" charset="0"/>
              </a:rPr>
              <a:t>validados</a:t>
            </a:r>
            <a:r>
              <a:rPr lang="en-US" dirty="0">
                <a:solidFill>
                  <a:schemeClr val="tx1">
                    <a:lumMod val="75000"/>
                    <a:lumOff val="25000"/>
                  </a:schemeClr>
                </a:solidFill>
                <a:latin typeface="Arial" panose="020B0604020202020204" pitchFamily="34" charset="0"/>
                <a:cs typeface="Arial" panose="020B0604020202020204" pitchFamily="34" charset="0"/>
              </a:rPr>
              <a:t> </a:t>
            </a:r>
            <a:r>
              <a:rPr lang="en-US" dirty="0" err="1">
                <a:solidFill>
                  <a:schemeClr val="tx1">
                    <a:lumMod val="75000"/>
                    <a:lumOff val="25000"/>
                  </a:schemeClr>
                </a:solidFill>
                <a:latin typeface="Arial" panose="020B0604020202020204" pitchFamily="34" charset="0"/>
                <a:cs typeface="Arial" panose="020B0604020202020204" pitchFamily="34" charset="0"/>
              </a:rPr>
              <a:t>pelo</a:t>
            </a:r>
            <a:r>
              <a:rPr lang="en-US" dirty="0">
                <a:solidFill>
                  <a:schemeClr val="tx1">
                    <a:lumMod val="75000"/>
                    <a:lumOff val="25000"/>
                  </a:schemeClr>
                </a:solidFill>
                <a:latin typeface="Arial" panose="020B0604020202020204" pitchFamily="34" charset="0"/>
                <a:cs typeface="Arial" panose="020B0604020202020204" pitchFamily="34" charset="0"/>
              </a:rPr>
              <a:t> </a:t>
            </a:r>
            <a:r>
              <a:rPr lang="en-US" dirty="0" err="1">
                <a:solidFill>
                  <a:schemeClr val="tx1">
                    <a:lumMod val="75000"/>
                    <a:lumOff val="25000"/>
                  </a:schemeClr>
                </a:solidFill>
                <a:latin typeface="Arial" panose="020B0604020202020204" pitchFamily="34" charset="0"/>
                <a:cs typeface="Arial" panose="020B0604020202020204" pitchFamily="34" charset="0"/>
              </a:rPr>
              <a:t>Conselho</a:t>
            </a:r>
            <a:r>
              <a:rPr lang="en-US" dirty="0">
                <a:solidFill>
                  <a:schemeClr val="tx1">
                    <a:lumMod val="75000"/>
                    <a:lumOff val="25000"/>
                  </a:schemeClr>
                </a:solidFill>
                <a:latin typeface="Arial" panose="020B0604020202020204" pitchFamily="34" charset="0"/>
                <a:cs typeface="Arial" panose="020B0604020202020204" pitchFamily="34" charset="0"/>
              </a:rPr>
              <a:t> Federal de </a:t>
            </a:r>
            <a:r>
              <a:rPr lang="en-US" dirty="0" err="1">
                <a:solidFill>
                  <a:schemeClr val="tx1">
                    <a:lumMod val="75000"/>
                    <a:lumOff val="25000"/>
                  </a:schemeClr>
                </a:solidFill>
                <a:latin typeface="Arial" panose="020B0604020202020204" pitchFamily="34" charset="0"/>
                <a:cs typeface="Arial" panose="020B0604020202020204" pitchFamily="34" charset="0"/>
              </a:rPr>
              <a:t>Enfermagem</a:t>
            </a:r>
            <a:r>
              <a:rPr lang="en-US" dirty="0">
                <a:solidFill>
                  <a:schemeClr val="tx1">
                    <a:lumMod val="75000"/>
                    <a:lumOff val="25000"/>
                  </a:schemeClr>
                </a:solidFill>
                <a:latin typeface="Arial" panose="020B0604020202020204" pitchFamily="34" charset="0"/>
                <a:cs typeface="Arial" panose="020B0604020202020204" pitchFamily="34" charset="0"/>
              </a:rPr>
              <a:t> (</a:t>
            </a:r>
            <a:r>
              <a:rPr lang="en-US" dirty="0" err="1">
                <a:solidFill>
                  <a:schemeClr val="tx1">
                    <a:lumMod val="75000"/>
                    <a:lumOff val="25000"/>
                  </a:schemeClr>
                </a:solidFill>
                <a:latin typeface="Arial" panose="020B0604020202020204" pitchFamily="34" charset="0"/>
                <a:cs typeface="Arial" panose="020B0604020202020204" pitchFamily="34" charset="0"/>
              </a:rPr>
              <a:t>Cofen</a:t>
            </a:r>
            <a:r>
              <a:rPr lang="en-US" dirty="0">
                <a:solidFill>
                  <a:schemeClr val="tx1">
                    <a:lumMod val="75000"/>
                    <a:lumOff val="25000"/>
                  </a:schemeClr>
                </a:solidFill>
                <a:latin typeface="Arial" panose="020B0604020202020204" pitchFamily="34" charset="0"/>
                <a:cs typeface="Arial" panose="020B0604020202020204" pitchFamily="34" charset="0"/>
              </a:rPr>
              <a:t>);</a:t>
            </a:r>
            <a:endParaRPr lang="pt-BR"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25699224"/>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Autofit/>
          </a:bodyPr>
          <a:lstStyle/>
          <a:p>
            <a:endParaRPr lang="pt-BR" dirty="0" smtClean="0"/>
          </a:p>
          <a:p>
            <a:r>
              <a:rPr lang="pt-BR" dirty="0" smtClean="0"/>
              <a:t>Priorização </a:t>
            </a:r>
            <a:r>
              <a:rPr lang="pt-BR" dirty="0"/>
              <a:t>de requisitos</a:t>
            </a:r>
          </a:p>
          <a:p>
            <a:r>
              <a:rPr lang="pt-BR" dirty="0"/>
              <a:t>	</a:t>
            </a:r>
          </a:p>
        </p:txBody>
      </p:sp>
      <p:graphicFrame>
        <p:nvGraphicFramePr>
          <p:cNvPr id="5" name="Tabela 4"/>
          <p:cNvGraphicFramePr>
            <a:graphicFrameLocks noGrp="1"/>
          </p:cNvGraphicFramePr>
          <p:nvPr>
            <p:extLst>
              <p:ext uri="{D42A27DB-BD31-4B8C-83A1-F6EECF244321}">
                <p14:modId xmlns:p14="http://schemas.microsoft.com/office/powerpoint/2010/main" val="1845310882"/>
              </p:ext>
            </p:extLst>
          </p:nvPr>
        </p:nvGraphicFramePr>
        <p:xfrm>
          <a:off x="1691681" y="1423113"/>
          <a:ext cx="5760638" cy="2865120"/>
        </p:xfrm>
        <a:graphic>
          <a:graphicData uri="http://schemas.openxmlformats.org/drawingml/2006/table">
            <a:tbl>
              <a:tblPr firstRow="1" bandRow="1">
                <a:tableStyleId>{00A15C55-8517-42AA-B614-E9B94910E393}</a:tableStyleId>
              </a:tblPr>
              <a:tblGrid>
                <a:gridCol w="2880319">
                  <a:extLst>
                    <a:ext uri="{9D8B030D-6E8A-4147-A177-3AD203B41FA5}">
                      <a16:colId xmlns:a16="http://schemas.microsoft.com/office/drawing/2014/main" xmlns="" val="20000"/>
                    </a:ext>
                  </a:extLst>
                </a:gridCol>
                <a:gridCol w="2880319">
                  <a:extLst>
                    <a:ext uri="{9D8B030D-6E8A-4147-A177-3AD203B41FA5}">
                      <a16:colId xmlns:a16="http://schemas.microsoft.com/office/drawing/2014/main" xmlns="" val="20001"/>
                    </a:ext>
                  </a:extLst>
                </a:gridCol>
              </a:tblGrid>
              <a:tr h="37084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pt-BR" dirty="0" smtClean="0"/>
                        <a:t>Identificador</a:t>
                      </a:r>
                      <a:r>
                        <a:rPr lang="pt-BR" baseline="0" dirty="0" smtClean="0"/>
                        <a:t> de              Requisitos Funcionais</a:t>
                      </a:r>
                      <a:endParaRPr lang="pt-BR" dirty="0" smtClean="0"/>
                    </a:p>
                  </a:txBody>
                  <a:tcPr/>
                </a:tc>
                <a:tc>
                  <a:txBody>
                    <a:bodyPr/>
                    <a:lstStyle/>
                    <a:p>
                      <a:pPr algn="ctr"/>
                      <a:r>
                        <a:rPr lang="pt-BR" dirty="0" smtClean="0"/>
                        <a:t>Priorização</a:t>
                      </a:r>
                      <a:r>
                        <a:rPr lang="pt-BR" baseline="0" dirty="0" smtClean="0"/>
                        <a:t> Final</a:t>
                      </a:r>
                      <a:endParaRPr lang="pt-BR" dirty="0"/>
                    </a:p>
                  </a:txBody>
                  <a:tcPr/>
                </a:tc>
                <a:extLst>
                  <a:ext uri="{0D108BD9-81ED-4DB2-BD59-A6C34878D82A}">
                    <a16:rowId xmlns:a16="http://schemas.microsoft.com/office/drawing/2014/main" xmlns="" val="10000"/>
                  </a:ext>
                </a:extLst>
              </a:tr>
              <a:tr h="37084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pt-BR" sz="1800" dirty="0" smtClean="0"/>
                        <a:t>RF#01</a:t>
                      </a:r>
                    </a:p>
                  </a:txBody>
                  <a:tcPr/>
                </a:tc>
                <a:tc>
                  <a:txBody>
                    <a:bodyPr/>
                    <a:lstStyle/>
                    <a:p>
                      <a:pPr algn="ctr"/>
                      <a:r>
                        <a:rPr lang="pt-BR" dirty="0" smtClean="0"/>
                        <a:t>Deve ser feito</a:t>
                      </a:r>
                      <a:endParaRPr lang="pt-BR" dirty="0"/>
                    </a:p>
                  </a:txBody>
                  <a:tcPr/>
                </a:tc>
                <a:extLst>
                  <a:ext uri="{0D108BD9-81ED-4DB2-BD59-A6C34878D82A}">
                    <a16:rowId xmlns:a16="http://schemas.microsoft.com/office/drawing/2014/main" xmlns="" val="10001"/>
                  </a:ext>
                </a:extLst>
              </a:tr>
              <a:tr h="37084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pt-BR" sz="1800" dirty="0" smtClean="0"/>
                        <a:t>RF#03</a:t>
                      </a:r>
                    </a:p>
                  </a:txBody>
                  <a:tcPr/>
                </a:tc>
                <a:tc>
                  <a:txBody>
                    <a:bodyPr/>
                    <a:lstStyle/>
                    <a:p>
                      <a:pPr algn="ctr"/>
                      <a:r>
                        <a:rPr lang="pt-BR" dirty="0" smtClean="0"/>
                        <a:t>Deve ser feito</a:t>
                      </a:r>
                      <a:endParaRPr lang="pt-BR" dirty="0"/>
                    </a:p>
                  </a:txBody>
                  <a:tcPr/>
                </a:tc>
                <a:extLst>
                  <a:ext uri="{0D108BD9-81ED-4DB2-BD59-A6C34878D82A}">
                    <a16:rowId xmlns:a16="http://schemas.microsoft.com/office/drawing/2014/main" xmlns="" val="1016958691"/>
                  </a:ext>
                </a:extLst>
              </a:tr>
              <a:tr h="37084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pt-BR" sz="1800" dirty="0" smtClean="0"/>
                        <a:t>RF#05</a:t>
                      </a: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pt-BR" dirty="0" smtClean="0"/>
                        <a:t>Deve ser feito</a:t>
                      </a:r>
                    </a:p>
                  </a:txBody>
                  <a:tcPr/>
                </a:tc>
                <a:extLst>
                  <a:ext uri="{0D108BD9-81ED-4DB2-BD59-A6C34878D82A}">
                    <a16:rowId xmlns:a16="http://schemas.microsoft.com/office/drawing/2014/main" xmlns="" val="1726904791"/>
                  </a:ext>
                </a:extLst>
              </a:tr>
              <a:tr h="37084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pt-BR" sz="1800" dirty="0" smtClean="0"/>
                        <a:t>RF#06</a:t>
                      </a:r>
                    </a:p>
                  </a:txBody>
                  <a:tcPr/>
                </a:tc>
                <a:tc>
                  <a:txBody>
                    <a:bodyPr/>
                    <a:lstStyle/>
                    <a:p>
                      <a:pPr algn="ctr"/>
                      <a:r>
                        <a:rPr lang="pt-BR" dirty="0" smtClean="0"/>
                        <a:t>Indiferente</a:t>
                      </a:r>
                      <a:endParaRPr lang="pt-BR" dirty="0"/>
                    </a:p>
                  </a:txBody>
                  <a:tcPr/>
                </a:tc>
                <a:extLst>
                  <a:ext uri="{0D108BD9-81ED-4DB2-BD59-A6C34878D82A}">
                    <a16:rowId xmlns:a16="http://schemas.microsoft.com/office/drawing/2014/main" xmlns="" val="4166679663"/>
                  </a:ext>
                </a:extLst>
              </a:tr>
              <a:tr h="37084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pt-BR" sz="1800" dirty="0" smtClean="0"/>
                        <a:t>RF#07</a:t>
                      </a: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pt-BR" dirty="0" smtClean="0"/>
                        <a:t>Deve ser feito</a:t>
                      </a:r>
                    </a:p>
                  </a:txBody>
                  <a:tcPr/>
                </a:tc>
                <a:extLst>
                  <a:ext uri="{0D108BD9-81ED-4DB2-BD59-A6C34878D82A}">
                    <a16:rowId xmlns:a16="http://schemas.microsoft.com/office/drawing/2014/main" xmlns="" val="3128065880"/>
                  </a:ext>
                </a:extLst>
              </a:tr>
              <a:tr h="37084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pt-BR" sz="1800" dirty="0" smtClean="0"/>
                        <a:t>RF#09</a:t>
                      </a: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pt-BR" dirty="0" smtClean="0"/>
                        <a:t>Deve ser feito</a:t>
                      </a:r>
                    </a:p>
                  </a:txBody>
                  <a:tcPr/>
                </a:tc>
                <a:extLst>
                  <a:ext uri="{0D108BD9-81ED-4DB2-BD59-A6C34878D82A}">
                    <a16:rowId xmlns:a16="http://schemas.microsoft.com/office/drawing/2014/main" xmlns="" val="153081933"/>
                  </a:ext>
                </a:extLst>
              </a:tr>
            </a:tbl>
          </a:graphicData>
        </a:graphic>
      </p:graphicFrame>
    </p:spTree>
    <p:extLst>
      <p:ext uri="{BB962C8B-B14F-4D97-AF65-F5344CB8AC3E}">
        <p14:creationId xmlns:p14="http://schemas.microsoft.com/office/powerpoint/2010/main" val="2333444384"/>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a:xfrm>
            <a:off x="179512" y="268566"/>
            <a:ext cx="9144000" cy="576064"/>
          </a:xfrm>
        </p:spPr>
        <p:txBody>
          <a:bodyPr>
            <a:normAutofit fontScale="95500"/>
          </a:bodyPr>
          <a:lstStyle/>
          <a:p>
            <a:r>
              <a:rPr lang="pt-BR" dirty="0" smtClean="0">
                <a:solidFill>
                  <a:schemeClr val="tx1"/>
                </a:solidFill>
              </a:rPr>
              <a:t>Apresentação dos </a:t>
            </a:r>
            <a:r>
              <a:rPr lang="pt-BR" dirty="0">
                <a:solidFill>
                  <a:schemeClr val="tx1"/>
                </a:solidFill>
              </a:rPr>
              <a:t>i</a:t>
            </a:r>
            <a:r>
              <a:rPr lang="pt-BR" dirty="0" smtClean="0">
                <a:solidFill>
                  <a:schemeClr val="tx1"/>
                </a:solidFill>
              </a:rPr>
              <a:t>ntegrantes</a:t>
            </a:r>
            <a:r>
              <a:rPr lang="pt-BR" dirty="0">
                <a:solidFill>
                  <a:schemeClr val="tx1"/>
                </a:solidFill>
              </a:rPr>
              <a:t>	</a:t>
            </a:r>
          </a:p>
        </p:txBody>
      </p:sp>
      <p:sp>
        <p:nvSpPr>
          <p:cNvPr id="3" name="Espaço Reservado para Texto 2"/>
          <p:cNvSpPr>
            <a:spLocks noGrp="1"/>
          </p:cNvSpPr>
          <p:nvPr>
            <p:ph type="body" sz="quarter" idx="11"/>
          </p:nvPr>
        </p:nvSpPr>
        <p:spPr>
          <a:xfrm>
            <a:off x="179512" y="844630"/>
            <a:ext cx="8784976" cy="4103384"/>
          </a:xfrm>
        </p:spPr>
        <p:txBody>
          <a:bodyPr>
            <a:normAutofit fontScale="95500"/>
          </a:bodyPr>
          <a:lstStyle/>
          <a:p>
            <a:pPr algn="just"/>
            <a:r>
              <a:rPr lang="pt-BR" sz="2400" dirty="0"/>
              <a:t>Nome: Bruno Gomes </a:t>
            </a:r>
          </a:p>
          <a:p>
            <a:pPr algn="just"/>
            <a:r>
              <a:rPr lang="pt-BR" sz="2400" dirty="0"/>
              <a:t>Papel: Desenvolvedor</a:t>
            </a:r>
          </a:p>
          <a:p>
            <a:pPr algn="just"/>
            <a:r>
              <a:rPr lang="pt-BR" sz="2400" dirty="0"/>
              <a:t>Atividades que executou: Revisão dos </a:t>
            </a:r>
            <a:r>
              <a:rPr lang="pt-BR" sz="2400" dirty="0" err="1"/>
              <a:t>Macrorequisitos</a:t>
            </a:r>
            <a:r>
              <a:rPr lang="pt-BR" sz="2400" dirty="0"/>
              <a:t>, Documento de Visão, Definição da Identidade Visual (Logos), Elaboração do Documento de Requisitos, Definição do </a:t>
            </a:r>
            <a:r>
              <a:rPr lang="pt-BR" sz="2400" i="1" dirty="0" err="1"/>
              <a:t>Template</a:t>
            </a:r>
            <a:r>
              <a:rPr lang="pt-BR" sz="2400" dirty="0"/>
              <a:t> do Projeto.</a:t>
            </a:r>
          </a:p>
          <a:p>
            <a:pPr algn="l"/>
            <a:r>
              <a:rPr lang="pt-BR" sz="2400" dirty="0"/>
              <a:t>Dificuldades/Sugestões: Sobretudo na identificação e escrita dos requisitos (documento de requisitos) e em alguns aspectos da elaboração do </a:t>
            </a:r>
            <a:r>
              <a:rPr lang="pt-BR" sz="2400" i="1" dirty="0" err="1"/>
              <a:t>template</a:t>
            </a:r>
            <a:r>
              <a:rPr lang="pt-BR" sz="2400" dirty="0"/>
              <a:t> (conhecimento de conceitos de desenvolvimento </a:t>
            </a:r>
            <a:r>
              <a:rPr lang="pt-BR" sz="2400" i="1" dirty="0"/>
              <a:t>web</a:t>
            </a:r>
            <a:r>
              <a:rPr lang="pt-BR" sz="2400" dirty="0"/>
              <a:t>, no que se diz respeito à </a:t>
            </a:r>
            <a:r>
              <a:rPr lang="pt-BR" sz="2400" i="1" dirty="0"/>
              <a:t>front-</a:t>
            </a:r>
            <a:r>
              <a:rPr lang="pt-BR" sz="2400" i="1" dirty="0" err="1"/>
              <a:t>end</a:t>
            </a:r>
            <a:r>
              <a:rPr lang="pt-BR" sz="2400" dirty="0"/>
              <a:t>).</a:t>
            </a:r>
          </a:p>
        </p:txBody>
      </p:sp>
    </p:spTree>
    <p:extLst>
      <p:ext uri="{BB962C8B-B14F-4D97-AF65-F5344CB8AC3E}">
        <p14:creationId xmlns:p14="http://schemas.microsoft.com/office/powerpoint/2010/main" val="2883627145"/>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Texto 2"/>
          <p:cNvSpPr txBox="1">
            <a:spLocks/>
          </p:cNvSpPr>
          <p:nvPr/>
        </p:nvSpPr>
        <p:spPr>
          <a:xfrm>
            <a:off x="179512" y="699542"/>
            <a:ext cx="8856984" cy="4320480"/>
          </a:xfrm>
          <a:prstGeom prst="rect">
            <a:avLst/>
          </a:prstGeom>
        </p:spPr>
        <p:txBody>
          <a:bodyPr anchor="ctr"/>
          <a:lstStyle>
            <a:lvl1pPr marL="0" indent="0" algn="ctr" defTabSz="914400" rtl="0" eaLnBrk="1" latinLnBrk="1" hangingPunct="1">
              <a:spcBef>
                <a:spcPct val="20000"/>
              </a:spcBef>
              <a:buFont typeface="Arial" pitchFamily="34" charset="0"/>
              <a:buNone/>
              <a:defRPr sz="1400" b="0" kern="1200" baseline="0">
                <a:solidFill>
                  <a:schemeClr val="tx1">
                    <a:lumMod val="75000"/>
                    <a:lumOff val="25000"/>
                  </a:schemeClr>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pt-BR" sz="2400" dirty="0" smtClean="0"/>
              <a:t>Nome: João Octávio</a:t>
            </a:r>
          </a:p>
          <a:p>
            <a:pPr algn="just"/>
            <a:r>
              <a:rPr lang="pt-BR" sz="2400" dirty="0" smtClean="0"/>
              <a:t>Papel: Desenvolvedor</a:t>
            </a:r>
          </a:p>
          <a:p>
            <a:pPr algn="just"/>
            <a:r>
              <a:rPr lang="pt-BR" sz="2400" dirty="0"/>
              <a:t>Atividades que </a:t>
            </a:r>
            <a:r>
              <a:rPr lang="pt-BR" sz="2400" dirty="0" smtClean="0"/>
              <a:t>executou:</a:t>
            </a:r>
            <a:r>
              <a:rPr lang="pt-BR" sz="2400" dirty="0"/>
              <a:t> </a:t>
            </a:r>
            <a:r>
              <a:rPr lang="pt-BR" sz="2400" dirty="0" smtClean="0"/>
              <a:t>Nesse primeiro bimestre trabalhei principalmente no desenvolvimento e criação de logos e templates junto de uma equipe de desenvolvedores. O objetivo era criar os logos e templates os quais seriam adotados para o nosso projeto, gerações. Além disso, nesse primeiro bimestre também procurei ajudar os demais integrantes do meu grupo (Módulo 5 – Prescrições Médicas / Controle de Incidentes) na realização de atividades obrigatórias para o desenrolar do projeto.</a:t>
            </a:r>
          </a:p>
          <a:p>
            <a:pPr algn="just"/>
            <a:r>
              <a:rPr lang="pt-BR" sz="2400" dirty="0" smtClean="0"/>
              <a:t>Dificuldades/Sugestões</a:t>
            </a:r>
            <a:r>
              <a:rPr lang="pt-BR" sz="2400" dirty="0"/>
              <a:t>:</a:t>
            </a:r>
            <a:endParaRPr lang="pt-BR" sz="3200" dirty="0"/>
          </a:p>
        </p:txBody>
      </p:sp>
      <p:sp>
        <p:nvSpPr>
          <p:cNvPr id="7" name="Espaço Reservado para Texto 1"/>
          <p:cNvSpPr>
            <a:spLocks noGrp="1"/>
          </p:cNvSpPr>
          <p:nvPr>
            <p:ph type="body" sz="quarter" idx="10"/>
          </p:nvPr>
        </p:nvSpPr>
        <p:spPr>
          <a:xfrm>
            <a:off x="0" y="123478"/>
            <a:ext cx="9144000" cy="576064"/>
          </a:xfrm>
        </p:spPr>
        <p:txBody>
          <a:bodyPr>
            <a:normAutofit fontScale="95500"/>
          </a:bodyPr>
          <a:lstStyle/>
          <a:p>
            <a:r>
              <a:rPr lang="pt-BR" dirty="0">
                <a:solidFill>
                  <a:schemeClr val="tx1"/>
                </a:solidFill>
              </a:rPr>
              <a:t>Apresentação dos </a:t>
            </a:r>
            <a:r>
              <a:rPr lang="pt-BR" dirty="0" smtClean="0">
                <a:solidFill>
                  <a:schemeClr val="tx1"/>
                </a:solidFill>
              </a:rPr>
              <a:t>integrantes</a:t>
            </a:r>
            <a:r>
              <a:rPr lang="pt-BR" dirty="0">
                <a:solidFill>
                  <a:schemeClr val="tx1"/>
                </a:solidFill>
              </a:rPr>
              <a:t>	</a:t>
            </a:r>
          </a:p>
        </p:txBody>
      </p:sp>
    </p:spTree>
    <p:extLst>
      <p:ext uri="{BB962C8B-B14F-4D97-AF65-F5344CB8AC3E}">
        <p14:creationId xmlns:p14="http://schemas.microsoft.com/office/powerpoint/2010/main" val="33161926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p:nvPr/>
        </p:nvSpPr>
        <p:spPr>
          <a:xfrm>
            <a:off x="3131840" y="2350638"/>
            <a:ext cx="2783509" cy="584775"/>
          </a:xfrm>
          <a:prstGeom prst="rect">
            <a:avLst/>
          </a:prstGeom>
          <a:ln w="38100">
            <a:solidFill>
              <a:schemeClr val="accent1"/>
            </a:solidFill>
          </a:ln>
        </p:spPr>
        <p:txBody>
          <a:bodyPr wrap="square">
            <a:spAutoFit/>
          </a:bodyPr>
          <a:lstStyle/>
          <a:p>
            <a:pPr algn="ctr"/>
            <a:r>
              <a:rPr lang="en-US" altLang="ko-KR" sz="3200" b="1" dirty="0" smtClean="0">
                <a:solidFill>
                  <a:schemeClr val="accent1"/>
                </a:solidFill>
                <a:latin typeface="+mj-lt"/>
                <a:cs typeface="Arial" pitchFamily="34" charset="0"/>
              </a:rPr>
              <a:t>Grupo 1</a:t>
            </a:r>
            <a:endParaRPr lang="en-US" altLang="ko-KR" sz="3200" b="1" dirty="0">
              <a:solidFill>
                <a:schemeClr val="accent1"/>
              </a:solidFill>
              <a:latin typeface="+mj-lt"/>
              <a:cs typeface="Arial" pitchFamily="34" charset="0"/>
            </a:endParaRPr>
          </a:p>
        </p:txBody>
      </p:sp>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20489" y="2854952"/>
            <a:ext cx="2971906" cy="2228929"/>
          </a:xfrm>
          <a:prstGeom prst="rect">
            <a:avLst/>
          </a:prstGeom>
        </p:spPr>
      </p:pic>
      <p:pic>
        <p:nvPicPr>
          <p:cNvPr id="6" name="Imagem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9239" y="2797085"/>
            <a:ext cx="2874631" cy="2155973"/>
          </a:xfrm>
          <a:prstGeom prst="rect">
            <a:avLst/>
          </a:prstGeom>
        </p:spPr>
      </p:pic>
      <p:pic>
        <p:nvPicPr>
          <p:cNvPr id="7" name="Imagem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7990" y="1215223"/>
            <a:ext cx="2007318" cy="1858530"/>
          </a:xfrm>
          <a:prstGeom prst="rect">
            <a:avLst/>
          </a:prstGeom>
        </p:spPr>
      </p:pic>
      <p:pic>
        <p:nvPicPr>
          <p:cNvPr id="8" name="Imagem 7"/>
          <p:cNvPicPr>
            <a:picLocks noChangeAspect="1"/>
          </p:cNvPicPr>
          <p:nvPr/>
        </p:nvPicPr>
        <p:blipFill rotWithShape="1">
          <a:blip r:embed="rId5" cstate="print">
            <a:extLst>
              <a:ext uri="{28A0092B-C50C-407E-A947-70E740481C1C}">
                <a14:useLocalDpi xmlns:a14="http://schemas.microsoft.com/office/drawing/2010/main" val="0"/>
              </a:ext>
            </a:extLst>
          </a:blip>
          <a:srcRect l="7350" r="12924"/>
          <a:stretch/>
        </p:blipFill>
        <p:spPr>
          <a:xfrm>
            <a:off x="193718" y="996422"/>
            <a:ext cx="1656184" cy="2077331"/>
          </a:xfrm>
          <a:prstGeom prst="rect">
            <a:avLst/>
          </a:prstGeom>
          <a:ln w="19050">
            <a:noFill/>
            <a:prstDash val="lgDash"/>
          </a:ln>
        </p:spPr>
      </p:pic>
      <p:pic>
        <p:nvPicPr>
          <p:cNvPr id="9" name="Imagem 8"/>
          <p:cNvPicPr>
            <a:picLocks noChangeAspect="1"/>
          </p:cNvPicPr>
          <p:nvPr/>
        </p:nvPicPr>
        <p:blipFill rotWithShape="1">
          <a:blip r:embed="rId6" cstate="print">
            <a:extLst>
              <a:ext uri="{28A0092B-C50C-407E-A947-70E740481C1C}">
                <a14:useLocalDpi xmlns:a14="http://schemas.microsoft.com/office/drawing/2010/main" val="0"/>
              </a:ext>
            </a:extLst>
          </a:blip>
          <a:srcRect l="1663" t="7769" r="1799" b="8794"/>
          <a:stretch/>
        </p:blipFill>
        <p:spPr>
          <a:xfrm>
            <a:off x="1895340" y="-24469"/>
            <a:ext cx="4594110" cy="1584176"/>
          </a:xfrm>
          <a:prstGeom prst="rect">
            <a:avLst/>
          </a:prstGeom>
          <a:ln w="19050">
            <a:noFill/>
            <a:prstDash val="lgDash"/>
          </a:ln>
        </p:spPr>
      </p:pic>
    </p:spTree>
    <p:extLst>
      <p:ext uri="{BB962C8B-B14F-4D97-AF65-F5344CB8AC3E}">
        <p14:creationId xmlns:p14="http://schemas.microsoft.com/office/powerpoint/2010/main" val="1839067394"/>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fontScale="95500"/>
          </a:bodyPr>
          <a:lstStyle/>
          <a:p>
            <a:r>
              <a:rPr lang="pt-BR" dirty="0">
                <a:solidFill>
                  <a:schemeClr val="tx1"/>
                </a:solidFill>
              </a:rPr>
              <a:t>Apresentação dos integrantes	</a:t>
            </a:r>
          </a:p>
        </p:txBody>
      </p:sp>
      <p:sp>
        <p:nvSpPr>
          <p:cNvPr id="3" name="Espaço Reservado para Texto 2"/>
          <p:cNvSpPr>
            <a:spLocks noGrp="1"/>
          </p:cNvSpPr>
          <p:nvPr>
            <p:ph type="body" sz="quarter" idx="11"/>
          </p:nvPr>
        </p:nvSpPr>
        <p:spPr>
          <a:xfrm>
            <a:off x="179512" y="937097"/>
            <a:ext cx="8784976" cy="2545842"/>
          </a:xfrm>
        </p:spPr>
        <p:txBody>
          <a:bodyPr>
            <a:normAutofit fontScale="95500"/>
          </a:bodyPr>
          <a:lstStyle/>
          <a:p>
            <a:pPr lvl="0" algn="l">
              <a:spcBef>
                <a:spcPts val="479"/>
              </a:spcBef>
            </a:pPr>
            <a:r>
              <a:rPr lang="pt-BR" sz="2400" dirty="0"/>
              <a:t>Nome: </a:t>
            </a:r>
            <a:r>
              <a:rPr lang="pt-BR" altLang="ko-KR" sz="2400" dirty="0"/>
              <a:t>Brenda de Cássia</a:t>
            </a:r>
          </a:p>
          <a:p>
            <a:pPr lvl="0" algn="l">
              <a:spcBef>
                <a:spcPts val="479"/>
              </a:spcBef>
            </a:pPr>
            <a:r>
              <a:rPr lang="pt-BR" sz="2400" dirty="0" smtClean="0"/>
              <a:t>Papel</a:t>
            </a:r>
            <a:r>
              <a:rPr lang="pt-BR" sz="2400" dirty="0"/>
              <a:t>: </a:t>
            </a:r>
            <a:r>
              <a:rPr lang="pt-BR" altLang="ko-KR" sz="2400" dirty="0"/>
              <a:t>Analista</a:t>
            </a:r>
          </a:p>
          <a:p>
            <a:pPr lvl="0" algn="l">
              <a:spcBef>
                <a:spcPts val="479"/>
              </a:spcBef>
            </a:pPr>
            <a:r>
              <a:rPr lang="pt-BR" sz="2400" dirty="0" smtClean="0"/>
              <a:t>Atividades </a:t>
            </a:r>
            <a:r>
              <a:rPr lang="pt-BR" sz="2400" dirty="0"/>
              <a:t>que executou: </a:t>
            </a:r>
            <a:r>
              <a:rPr lang="pt-BR" altLang="ko-KR" sz="2400" dirty="0"/>
              <a:t>Revisão dos </a:t>
            </a:r>
            <a:r>
              <a:rPr lang="pt-BR" altLang="ko-KR" sz="2400" dirty="0" err="1"/>
              <a:t>macrorequisitos</a:t>
            </a:r>
            <a:r>
              <a:rPr lang="pt-BR" altLang="ko-KR" sz="2400" dirty="0"/>
              <a:t>, Termo de abertura e Documento de Especificação dos Principais envolvidos</a:t>
            </a:r>
          </a:p>
          <a:p>
            <a:pPr algn="l"/>
            <a:r>
              <a:rPr lang="pt-BR" sz="2400" dirty="0" smtClean="0"/>
              <a:t>Dificuldades/Sugestões</a:t>
            </a:r>
            <a:r>
              <a:rPr lang="pt-BR" sz="2400" dirty="0"/>
              <a:t>: </a:t>
            </a:r>
            <a:r>
              <a:rPr lang="pt-BR" altLang="ko-KR" sz="2400" dirty="0"/>
              <a:t>Dificuldade no levantamento dos requisitos</a:t>
            </a:r>
            <a:endParaRPr lang="pt-BR" sz="2400" dirty="0"/>
          </a:p>
        </p:txBody>
      </p:sp>
    </p:spTree>
    <p:extLst>
      <p:ext uri="{BB962C8B-B14F-4D97-AF65-F5344CB8AC3E}">
        <p14:creationId xmlns:p14="http://schemas.microsoft.com/office/powerpoint/2010/main" val="2343411558"/>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fontScale="95500"/>
          </a:bodyPr>
          <a:lstStyle/>
          <a:p>
            <a:r>
              <a:rPr lang="pt-BR" dirty="0">
                <a:solidFill>
                  <a:schemeClr val="tx1"/>
                </a:solidFill>
              </a:rPr>
              <a:t>Apresentação dos integrantes	</a:t>
            </a:r>
          </a:p>
        </p:txBody>
      </p:sp>
      <p:sp>
        <p:nvSpPr>
          <p:cNvPr id="3" name="Espaço Reservado para Texto 2"/>
          <p:cNvSpPr>
            <a:spLocks noGrp="1"/>
          </p:cNvSpPr>
          <p:nvPr>
            <p:ph type="body" sz="quarter" idx="11"/>
          </p:nvPr>
        </p:nvSpPr>
        <p:spPr>
          <a:xfrm>
            <a:off x="179513" y="915566"/>
            <a:ext cx="8856984" cy="2906421"/>
          </a:xfrm>
        </p:spPr>
        <p:txBody>
          <a:bodyPr>
            <a:normAutofit fontScale="95500"/>
          </a:bodyPr>
          <a:lstStyle/>
          <a:p>
            <a:pPr algn="just"/>
            <a:r>
              <a:rPr lang="pt-BR" sz="2400" dirty="0"/>
              <a:t>Nome: Renan Tavares da Silva </a:t>
            </a:r>
          </a:p>
          <a:p>
            <a:pPr algn="just"/>
            <a:r>
              <a:rPr lang="pt-BR" sz="2400" dirty="0"/>
              <a:t>Papel: Analista</a:t>
            </a:r>
          </a:p>
          <a:p>
            <a:pPr algn="just"/>
            <a:r>
              <a:rPr lang="pt-BR" sz="2400" dirty="0"/>
              <a:t>Atividades que executou: Documento de requisitos, Documento de visão, Apresentação bimestral.</a:t>
            </a:r>
          </a:p>
          <a:p>
            <a:pPr algn="just"/>
            <a:r>
              <a:rPr lang="pt-BR" sz="2400" dirty="0"/>
              <a:t>Dificuldades/Sugestões: D</a:t>
            </a:r>
            <a:r>
              <a:rPr lang="pt-BR" sz="2400" dirty="0" smtClean="0"/>
              <a:t>ificuldades </a:t>
            </a:r>
            <a:r>
              <a:rPr lang="pt-BR" sz="2400" dirty="0"/>
              <a:t>a respeito da comunicação entre os grupos e também da dificuldade de preencher requisitos, funcionais e não </a:t>
            </a:r>
            <a:r>
              <a:rPr lang="pt-BR" sz="2400" dirty="0" smtClean="0"/>
              <a:t>funcionais</a:t>
            </a:r>
            <a:endParaRPr lang="pt-BR" sz="2400" dirty="0"/>
          </a:p>
        </p:txBody>
      </p:sp>
    </p:spTree>
    <p:extLst>
      <p:ext uri="{BB962C8B-B14F-4D97-AF65-F5344CB8AC3E}">
        <p14:creationId xmlns:p14="http://schemas.microsoft.com/office/powerpoint/2010/main" val="1929445152"/>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a:xfrm>
            <a:off x="179512" y="123567"/>
            <a:ext cx="9144000" cy="576064"/>
          </a:xfrm>
        </p:spPr>
        <p:txBody>
          <a:bodyPr>
            <a:normAutofit fontScale="95500"/>
          </a:bodyPr>
          <a:lstStyle/>
          <a:p>
            <a:r>
              <a:rPr lang="pt-BR" dirty="0">
                <a:solidFill>
                  <a:schemeClr val="tx1"/>
                </a:solidFill>
              </a:rPr>
              <a:t>Apresentação dos </a:t>
            </a:r>
            <a:r>
              <a:rPr lang="pt-BR" dirty="0" smtClean="0">
                <a:solidFill>
                  <a:schemeClr val="tx1"/>
                </a:solidFill>
              </a:rPr>
              <a:t>integrantes</a:t>
            </a:r>
            <a:r>
              <a:rPr lang="pt-BR" dirty="0"/>
              <a:t>	</a:t>
            </a:r>
          </a:p>
        </p:txBody>
      </p:sp>
      <p:sp>
        <p:nvSpPr>
          <p:cNvPr id="3" name="Espaço Reservado para Texto 2"/>
          <p:cNvSpPr>
            <a:spLocks noGrp="1"/>
          </p:cNvSpPr>
          <p:nvPr>
            <p:ph type="body" sz="quarter" idx="11"/>
          </p:nvPr>
        </p:nvSpPr>
        <p:spPr>
          <a:xfrm>
            <a:off x="179512" y="771550"/>
            <a:ext cx="8712968" cy="4104456"/>
          </a:xfrm>
        </p:spPr>
        <p:txBody>
          <a:bodyPr>
            <a:normAutofit fontScale="95500"/>
          </a:bodyPr>
          <a:lstStyle/>
          <a:p>
            <a:pPr algn="l"/>
            <a:r>
              <a:rPr lang="pt-BR" sz="2400" dirty="0">
                <a:cs typeface="Arial"/>
              </a:rPr>
              <a:t>Nome: Caroline </a:t>
            </a:r>
            <a:r>
              <a:rPr lang="pt-BR" sz="2400" dirty="0" err="1">
                <a:cs typeface="Arial"/>
              </a:rPr>
              <a:t>Manzotti</a:t>
            </a:r>
            <a:r>
              <a:rPr lang="pt-BR" sz="2400" dirty="0">
                <a:cs typeface="Arial"/>
              </a:rPr>
              <a:t> Rabello</a:t>
            </a:r>
            <a:endParaRPr lang="pt-BR" sz="2400" dirty="0"/>
          </a:p>
          <a:p>
            <a:pPr algn="l"/>
            <a:r>
              <a:rPr lang="pt-BR" sz="2400" dirty="0">
                <a:cs typeface="Arial"/>
              </a:rPr>
              <a:t>Papel: DBA</a:t>
            </a:r>
            <a:endParaRPr lang="pt-BR" sz="2400" dirty="0"/>
          </a:p>
          <a:p>
            <a:pPr algn="l"/>
            <a:r>
              <a:rPr lang="pt-BR" sz="2400" dirty="0">
                <a:cs typeface="Arial"/>
              </a:rPr>
              <a:t>Atividades que executou: Revisão dos </a:t>
            </a:r>
            <a:r>
              <a:rPr lang="pt-BR" sz="2400" dirty="0" err="1">
                <a:cs typeface="Arial"/>
              </a:rPr>
              <a:t>Macrorequisitos</a:t>
            </a:r>
            <a:r>
              <a:rPr lang="pt-BR" sz="2400" dirty="0">
                <a:cs typeface="Arial"/>
              </a:rPr>
              <a:t>, Documento de Visão e Documento de Especificação dos Principais Envolvidos</a:t>
            </a:r>
            <a:endParaRPr lang="pt-BR" sz="2400" dirty="0"/>
          </a:p>
          <a:p>
            <a:pPr algn="l"/>
            <a:r>
              <a:rPr lang="pt-BR" sz="2400" dirty="0">
                <a:cs typeface="Arial"/>
              </a:rPr>
              <a:t>Dificuldades/Sugestões: desenvolver de forma coerente com o que estava sendo proposto os requisitos funcionais, assim como saber qual o limite de um requisito e a partir de que ponto já se torna outro.</a:t>
            </a:r>
            <a:endParaRPr lang="pt-BR" sz="2400" dirty="0"/>
          </a:p>
        </p:txBody>
      </p:sp>
    </p:spTree>
    <p:extLst>
      <p:ext uri="{BB962C8B-B14F-4D97-AF65-F5344CB8AC3E}">
        <p14:creationId xmlns:p14="http://schemas.microsoft.com/office/powerpoint/2010/main" val="439362493"/>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Autofit/>
          </a:bodyPr>
          <a:lstStyle/>
          <a:p>
            <a:r>
              <a:rPr lang="pt-BR" dirty="0">
                <a:solidFill>
                  <a:schemeClr val="tx1"/>
                </a:solidFill>
              </a:rPr>
              <a:t>Apresentação dos </a:t>
            </a:r>
            <a:r>
              <a:rPr lang="pt-BR" dirty="0" smtClean="0">
                <a:solidFill>
                  <a:schemeClr val="tx1"/>
                </a:solidFill>
              </a:rPr>
              <a:t>integrantes</a:t>
            </a:r>
            <a:r>
              <a:rPr lang="pt-BR" dirty="0">
                <a:latin typeface="Arial" panose="020B0604020202020204" pitchFamily="34" charset="0"/>
              </a:rPr>
              <a:t>	</a:t>
            </a:r>
          </a:p>
        </p:txBody>
      </p:sp>
      <p:sp>
        <p:nvSpPr>
          <p:cNvPr id="3" name="Espaço Reservado para Texto 2"/>
          <p:cNvSpPr>
            <a:spLocks noGrp="1"/>
          </p:cNvSpPr>
          <p:nvPr>
            <p:ph type="body" sz="quarter" idx="11"/>
          </p:nvPr>
        </p:nvSpPr>
        <p:spPr>
          <a:xfrm>
            <a:off x="179512" y="987574"/>
            <a:ext cx="8784976" cy="3960440"/>
          </a:xfrm>
        </p:spPr>
        <p:txBody>
          <a:bodyPr>
            <a:noAutofit/>
          </a:bodyPr>
          <a:lstStyle/>
          <a:p>
            <a:pPr algn="just"/>
            <a:r>
              <a:rPr lang="pt-BR" sz="2400" dirty="0">
                <a:latin typeface="Arial" panose="020B0604020202020204" pitchFamily="34" charset="0"/>
              </a:rPr>
              <a:t>Nome: Julia Vidal Fonseca</a:t>
            </a:r>
          </a:p>
          <a:p>
            <a:pPr algn="just"/>
            <a:r>
              <a:rPr lang="pt-BR" sz="2400" dirty="0">
                <a:latin typeface="Arial" panose="020B0604020202020204" pitchFamily="34" charset="0"/>
              </a:rPr>
              <a:t>Papel: DBA</a:t>
            </a:r>
          </a:p>
          <a:p>
            <a:pPr algn="just"/>
            <a:r>
              <a:rPr lang="pt-BR" sz="2400" dirty="0">
                <a:latin typeface="Arial" panose="020B0604020202020204" pitchFamily="34" charset="0"/>
              </a:rPr>
              <a:t>Atividades que executou: Revisão dos Macrorequisitos, Documento de </a:t>
            </a:r>
            <a:r>
              <a:rPr lang="pt-BR" sz="2400" dirty="0" smtClean="0">
                <a:latin typeface="Arial" panose="020B0604020202020204" pitchFamily="34" charset="0"/>
              </a:rPr>
              <a:t>Visão, </a:t>
            </a:r>
            <a:r>
              <a:rPr lang="pt-BR" sz="2400" dirty="0">
                <a:latin typeface="Arial" panose="020B0604020202020204" pitchFamily="34" charset="0"/>
              </a:rPr>
              <a:t>Documento de Especificação dos Principais Envolvidos </a:t>
            </a:r>
            <a:r>
              <a:rPr lang="pt-BR" sz="2400" dirty="0" smtClean="0">
                <a:latin typeface="Arial" panose="020B0604020202020204" pitchFamily="34" charset="0"/>
              </a:rPr>
              <a:t>e Integração dos slides dos módulos.</a:t>
            </a:r>
          </a:p>
          <a:p>
            <a:pPr algn="just"/>
            <a:r>
              <a:rPr lang="pt-BR" sz="2400" dirty="0" smtClean="0">
                <a:latin typeface="Arial" panose="020B0604020202020204" pitchFamily="34" charset="0"/>
              </a:rPr>
              <a:t>Dificuldades/Sugestões: Dificuldades no levantamento de requisitos devido a relação com atividades na área da saúde, (como parte da medicina e enfermagem), por não ter conhecimento sobre as áreas, dificultou na elaboração das funções do módulo.</a:t>
            </a:r>
            <a:endParaRPr lang="pt-BR" sz="2400" dirty="0">
              <a:latin typeface="Arial" panose="020B0604020202020204" pitchFamily="34" charset="0"/>
            </a:endParaRPr>
          </a:p>
        </p:txBody>
      </p:sp>
    </p:spTree>
    <p:extLst>
      <p:ext uri="{BB962C8B-B14F-4D97-AF65-F5344CB8AC3E}">
        <p14:creationId xmlns:p14="http://schemas.microsoft.com/office/powerpoint/2010/main" val="656286597"/>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a:xfrm>
            <a:off x="-102741" y="215946"/>
            <a:ext cx="9144000" cy="576064"/>
          </a:xfrm>
        </p:spPr>
        <p:txBody>
          <a:bodyPr>
            <a:normAutofit fontScale="95500"/>
          </a:bodyPr>
          <a:lstStyle/>
          <a:p>
            <a:r>
              <a:rPr lang="pt-BR" dirty="0" smtClean="0"/>
              <a:t>Notas</a:t>
            </a:r>
            <a:r>
              <a:rPr lang="pt-BR" dirty="0"/>
              <a:t>	</a:t>
            </a:r>
          </a:p>
        </p:txBody>
      </p:sp>
      <p:graphicFrame>
        <p:nvGraphicFramePr>
          <p:cNvPr id="4" name="Tabela 3"/>
          <p:cNvGraphicFramePr>
            <a:graphicFrameLocks noGrp="1"/>
          </p:cNvGraphicFramePr>
          <p:nvPr>
            <p:extLst>
              <p:ext uri="{D42A27DB-BD31-4B8C-83A1-F6EECF244321}">
                <p14:modId xmlns:p14="http://schemas.microsoft.com/office/powerpoint/2010/main" val="3196658009"/>
              </p:ext>
            </p:extLst>
          </p:nvPr>
        </p:nvGraphicFramePr>
        <p:xfrm>
          <a:off x="1475656" y="1347614"/>
          <a:ext cx="6096000" cy="2595880"/>
        </p:xfrm>
        <a:graphic>
          <a:graphicData uri="http://schemas.openxmlformats.org/drawingml/2006/table">
            <a:tbl>
              <a:tblPr firstRow="1" bandRow="1">
                <a:tableStyleId>{F2DE63D5-997A-4646-A377-4702673A728D}</a:tableStyleId>
              </a:tblPr>
              <a:tblGrid>
                <a:gridCol w="3048000">
                  <a:extLst>
                    <a:ext uri="{9D8B030D-6E8A-4147-A177-3AD203B41FA5}">
                      <a16:colId xmlns:a16="http://schemas.microsoft.com/office/drawing/2014/main" xmlns="" val="20000"/>
                    </a:ext>
                  </a:extLst>
                </a:gridCol>
                <a:gridCol w="3048000">
                  <a:extLst>
                    <a:ext uri="{9D8B030D-6E8A-4147-A177-3AD203B41FA5}">
                      <a16:colId xmlns:a16="http://schemas.microsoft.com/office/drawing/2014/main" xmlns="" val="20001"/>
                    </a:ext>
                  </a:extLst>
                </a:gridCol>
              </a:tblGrid>
              <a:tr h="370840">
                <a:tc>
                  <a:txBody>
                    <a:bodyPr/>
                    <a:lstStyle/>
                    <a:p>
                      <a:pPr algn="ctr"/>
                      <a:r>
                        <a:rPr lang="pt-BR" dirty="0" smtClean="0"/>
                        <a:t>Nomes</a:t>
                      </a:r>
                      <a:endParaRPr lang="pt-BR" dirty="0"/>
                    </a:p>
                  </a:txBody>
                  <a:tcPr/>
                </a:tc>
                <a:tc>
                  <a:txBody>
                    <a:bodyPr/>
                    <a:lstStyle/>
                    <a:p>
                      <a:pPr algn="ctr"/>
                      <a:r>
                        <a:rPr lang="pt-BR" dirty="0" smtClean="0"/>
                        <a:t> Notas</a:t>
                      </a:r>
                      <a:endParaRPr lang="pt-BR" dirty="0"/>
                    </a:p>
                  </a:txBody>
                  <a:tcPr/>
                </a:tc>
                <a:extLst>
                  <a:ext uri="{0D108BD9-81ED-4DB2-BD59-A6C34878D82A}">
                    <a16:rowId xmlns:a16="http://schemas.microsoft.com/office/drawing/2014/main" xmlns="" val="10000"/>
                  </a:ext>
                </a:extLst>
              </a:tr>
              <a:tr h="370840">
                <a:tc>
                  <a:txBody>
                    <a:bodyPr/>
                    <a:lstStyle/>
                    <a:p>
                      <a:pPr algn="ctr"/>
                      <a:r>
                        <a:rPr lang="pt-BR" dirty="0" smtClean="0"/>
                        <a:t>Brenda</a:t>
                      </a:r>
                      <a:endParaRPr lang="pt-BR" dirty="0"/>
                    </a:p>
                  </a:txBody>
                  <a:tcPr/>
                </a:tc>
                <a:tc>
                  <a:txBody>
                    <a:bodyPr/>
                    <a:lstStyle/>
                    <a:p>
                      <a:pPr algn="ctr"/>
                      <a:r>
                        <a:rPr lang="pt-BR" dirty="0" smtClean="0"/>
                        <a:t>7,7</a:t>
                      </a:r>
                      <a:endParaRPr lang="pt-BR" dirty="0"/>
                    </a:p>
                  </a:txBody>
                  <a:tcPr/>
                </a:tc>
                <a:extLst>
                  <a:ext uri="{0D108BD9-81ED-4DB2-BD59-A6C34878D82A}">
                    <a16:rowId xmlns:a16="http://schemas.microsoft.com/office/drawing/2014/main" xmlns="" val="10001"/>
                  </a:ext>
                </a:extLst>
              </a:tr>
              <a:tr h="370840">
                <a:tc>
                  <a:txBody>
                    <a:bodyPr/>
                    <a:lstStyle/>
                    <a:p>
                      <a:pPr algn="ctr"/>
                      <a:r>
                        <a:rPr lang="pt-BR" dirty="0" smtClean="0"/>
                        <a:t>Bruno</a:t>
                      </a:r>
                    </a:p>
                  </a:txBody>
                  <a:tcPr/>
                </a:tc>
                <a:tc>
                  <a:txBody>
                    <a:bodyPr/>
                    <a:lstStyle/>
                    <a:p>
                      <a:pPr algn="ctr"/>
                      <a:r>
                        <a:rPr lang="pt-BR" dirty="0" smtClean="0"/>
                        <a:t>9,7</a:t>
                      </a:r>
                      <a:endParaRPr lang="pt-BR" dirty="0"/>
                    </a:p>
                  </a:txBody>
                  <a:tcPr/>
                </a:tc>
                <a:extLst>
                  <a:ext uri="{0D108BD9-81ED-4DB2-BD59-A6C34878D82A}">
                    <a16:rowId xmlns:a16="http://schemas.microsoft.com/office/drawing/2014/main" xmlns="" val="10002"/>
                  </a:ext>
                </a:extLst>
              </a:tr>
              <a:tr h="370840">
                <a:tc>
                  <a:txBody>
                    <a:bodyPr/>
                    <a:lstStyle/>
                    <a:p>
                      <a:pPr algn="ctr"/>
                      <a:r>
                        <a:rPr lang="pt-BR" dirty="0" smtClean="0"/>
                        <a:t>Caroline</a:t>
                      </a:r>
                      <a:endParaRPr lang="pt-BR" dirty="0"/>
                    </a:p>
                  </a:txBody>
                  <a:tcPr/>
                </a:tc>
                <a:tc>
                  <a:txBody>
                    <a:bodyPr/>
                    <a:lstStyle/>
                    <a:p>
                      <a:pPr algn="ctr"/>
                      <a:r>
                        <a:rPr lang="pt-BR" dirty="0" smtClean="0"/>
                        <a:t>9,4</a:t>
                      </a:r>
                      <a:endParaRPr lang="pt-BR" dirty="0"/>
                    </a:p>
                  </a:txBody>
                  <a:tcPr/>
                </a:tc>
                <a:extLst>
                  <a:ext uri="{0D108BD9-81ED-4DB2-BD59-A6C34878D82A}">
                    <a16:rowId xmlns:a16="http://schemas.microsoft.com/office/drawing/2014/main" xmlns="" val="10003"/>
                  </a:ext>
                </a:extLst>
              </a:tr>
              <a:tr h="370840">
                <a:tc>
                  <a:txBody>
                    <a:bodyPr/>
                    <a:lstStyle/>
                    <a:p>
                      <a:pPr algn="ctr"/>
                      <a:r>
                        <a:rPr lang="pt-BR" dirty="0" smtClean="0"/>
                        <a:t>João</a:t>
                      </a:r>
                      <a:endParaRPr lang="pt-BR" dirty="0"/>
                    </a:p>
                  </a:txBody>
                  <a:tcPr/>
                </a:tc>
                <a:tc>
                  <a:txBody>
                    <a:bodyPr/>
                    <a:lstStyle/>
                    <a:p>
                      <a:pPr algn="ctr"/>
                      <a:r>
                        <a:rPr lang="pt-BR" dirty="0" smtClean="0"/>
                        <a:t>8,6</a:t>
                      </a:r>
                      <a:endParaRPr lang="pt-BR" dirty="0"/>
                    </a:p>
                  </a:txBody>
                  <a:tcPr/>
                </a:tc>
                <a:extLst>
                  <a:ext uri="{0D108BD9-81ED-4DB2-BD59-A6C34878D82A}">
                    <a16:rowId xmlns:a16="http://schemas.microsoft.com/office/drawing/2014/main" xmlns="" val="10004"/>
                  </a:ext>
                </a:extLst>
              </a:tr>
              <a:tr h="370840">
                <a:tc>
                  <a:txBody>
                    <a:bodyPr/>
                    <a:lstStyle/>
                    <a:p>
                      <a:pPr algn="ctr"/>
                      <a:r>
                        <a:rPr lang="pt-BR" dirty="0" smtClean="0"/>
                        <a:t>Julia</a:t>
                      </a:r>
                      <a:endParaRPr lang="pt-BR" dirty="0"/>
                    </a:p>
                  </a:txBody>
                  <a:tcPr/>
                </a:tc>
                <a:tc>
                  <a:txBody>
                    <a:bodyPr/>
                    <a:lstStyle/>
                    <a:p>
                      <a:pPr algn="ctr"/>
                      <a:r>
                        <a:rPr lang="pt-BR" dirty="0" smtClean="0"/>
                        <a:t>9,7</a:t>
                      </a:r>
                      <a:endParaRPr lang="pt-BR" dirty="0"/>
                    </a:p>
                  </a:txBody>
                  <a:tcPr/>
                </a:tc>
                <a:extLst>
                  <a:ext uri="{0D108BD9-81ED-4DB2-BD59-A6C34878D82A}">
                    <a16:rowId xmlns:a16="http://schemas.microsoft.com/office/drawing/2014/main" xmlns="" val="10005"/>
                  </a:ext>
                </a:extLst>
              </a:tr>
              <a:tr h="370840">
                <a:tc>
                  <a:txBody>
                    <a:bodyPr/>
                    <a:lstStyle/>
                    <a:p>
                      <a:pPr algn="ctr"/>
                      <a:r>
                        <a:rPr lang="pt-BR" dirty="0" smtClean="0"/>
                        <a:t>Renan</a:t>
                      </a:r>
                      <a:endParaRPr lang="pt-BR" dirty="0"/>
                    </a:p>
                  </a:txBody>
                  <a:tcPr/>
                </a:tc>
                <a:tc>
                  <a:txBody>
                    <a:bodyPr/>
                    <a:lstStyle/>
                    <a:p>
                      <a:pPr algn="ctr"/>
                      <a:r>
                        <a:rPr lang="pt-BR" dirty="0" smtClean="0"/>
                        <a:t>7,2</a:t>
                      </a:r>
                      <a:endParaRPr lang="pt-BR" dirty="0"/>
                    </a:p>
                  </a:txBody>
                  <a:tcPr/>
                </a:tc>
                <a:extLst>
                  <a:ext uri="{0D108BD9-81ED-4DB2-BD59-A6C34878D82A}">
                    <a16:rowId xmlns:a16="http://schemas.microsoft.com/office/drawing/2014/main" xmlns="" val="641299213"/>
                  </a:ext>
                </a:extLst>
              </a:tr>
            </a:tbl>
          </a:graphicData>
        </a:graphic>
      </p:graphicFrame>
      <p:graphicFrame>
        <p:nvGraphicFramePr>
          <p:cNvPr id="5" name="Tabela 4"/>
          <p:cNvGraphicFramePr>
            <a:graphicFrameLocks noGrp="1"/>
          </p:cNvGraphicFramePr>
          <p:nvPr>
            <p:extLst>
              <p:ext uri="{D42A27DB-BD31-4B8C-83A1-F6EECF244321}">
                <p14:modId xmlns:p14="http://schemas.microsoft.com/office/powerpoint/2010/main" val="3211273356"/>
              </p:ext>
            </p:extLst>
          </p:nvPr>
        </p:nvGraphicFramePr>
        <p:xfrm>
          <a:off x="1475656" y="4201696"/>
          <a:ext cx="6096000" cy="370840"/>
        </p:xfrm>
        <a:graphic>
          <a:graphicData uri="http://schemas.openxmlformats.org/drawingml/2006/table">
            <a:tbl>
              <a:tblPr firstRow="1" bandRow="1">
                <a:tableStyleId>{F5AB1C69-6EDB-4FF4-983F-18BD219EF322}</a:tableStyleId>
              </a:tblPr>
              <a:tblGrid>
                <a:gridCol w="3048000">
                  <a:extLst>
                    <a:ext uri="{9D8B030D-6E8A-4147-A177-3AD203B41FA5}">
                      <a16:colId xmlns:a16="http://schemas.microsoft.com/office/drawing/2014/main" xmlns="" val="20000"/>
                    </a:ext>
                  </a:extLst>
                </a:gridCol>
                <a:gridCol w="3048000">
                  <a:extLst>
                    <a:ext uri="{9D8B030D-6E8A-4147-A177-3AD203B41FA5}">
                      <a16:colId xmlns:a16="http://schemas.microsoft.com/office/drawing/2014/main" xmlns="" val="20001"/>
                    </a:ext>
                  </a:extLst>
                </a:gridCol>
              </a:tblGrid>
              <a:tr h="370840">
                <a:tc>
                  <a:txBody>
                    <a:bodyPr/>
                    <a:lstStyle/>
                    <a:p>
                      <a:r>
                        <a:rPr lang="pt-BR" dirty="0" smtClean="0"/>
                        <a:t> Nota do grupo:</a:t>
                      </a:r>
                      <a:endParaRPr lang="pt-BR" dirty="0">
                        <a:solidFill>
                          <a:srgbClr val="F8B2A3"/>
                        </a:solidFill>
                      </a:endParaRPr>
                    </a:p>
                  </a:txBody>
                  <a:tcPr/>
                </a:tc>
                <a:tc>
                  <a:txBody>
                    <a:bodyPr/>
                    <a:lstStyle/>
                    <a:p>
                      <a:pPr algn="ctr"/>
                      <a:r>
                        <a:rPr lang="pt-BR" dirty="0" smtClean="0"/>
                        <a:t> 9,5</a:t>
                      </a:r>
                      <a:endParaRPr lang="pt-BR" dirty="0"/>
                    </a:p>
                  </a:txBody>
                  <a:tcPr/>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val="790450554"/>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5500"/>
          </a:bodyPr>
          <a:lstStyle/>
          <a:p>
            <a:r>
              <a:rPr lang="pt-BR" altLang="ko-KR" dirty="0"/>
              <a:t>Módulo 6</a:t>
            </a:r>
            <a:endParaRPr lang="ko-KR" altLang="en-US" dirty="0"/>
          </a:p>
        </p:txBody>
      </p:sp>
      <p:sp>
        <p:nvSpPr>
          <p:cNvPr id="3" name="Text Placeholder 2"/>
          <p:cNvSpPr>
            <a:spLocks noGrp="1"/>
          </p:cNvSpPr>
          <p:nvPr>
            <p:ph type="body" sz="quarter" idx="11"/>
          </p:nvPr>
        </p:nvSpPr>
        <p:spPr/>
        <p:txBody>
          <a:bodyPr>
            <a:normAutofit fontScale="95500"/>
          </a:bodyPr>
          <a:lstStyle/>
          <a:p>
            <a:pPr lvl="0"/>
            <a:r>
              <a:rPr lang="en-US" altLang="ko-KR" sz="2400" dirty="0"/>
              <a:t>Nutrição</a:t>
            </a:r>
          </a:p>
        </p:txBody>
      </p:sp>
      <p:sp>
        <p:nvSpPr>
          <p:cNvPr id="4" name="Elipse 3"/>
          <p:cNvSpPr/>
          <p:nvPr/>
        </p:nvSpPr>
        <p:spPr>
          <a:xfrm>
            <a:off x="199162" y="4272265"/>
            <a:ext cx="671391" cy="657075"/>
          </a:xfrm>
          <a:prstGeom prst="ellipse">
            <a:avLst/>
          </a:prstGeom>
          <a:solidFill>
            <a:srgbClr val="F8B2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Oval 26">
            <a:extLst>
              <a:ext uri="{FF2B5EF4-FFF2-40B4-BE49-F238E27FC236}">
                <a16:creationId xmlns="" xmlns:a16="http://schemas.microsoft.com/office/drawing/2014/main" id="{A8611118-4553-45C9-837B-A5EA5C617D63}"/>
              </a:ext>
            </a:extLst>
          </p:cNvPr>
          <p:cNvSpPr/>
          <p:nvPr/>
        </p:nvSpPr>
        <p:spPr>
          <a:xfrm>
            <a:off x="309685" y="4337156"/>
            <a:ext cx="425042" cy="475665"/>
          </a:xfrm>
          <a:custGeom>
            <a:avLst/>
            <a:gdLst/>
            <a:ahLst/>
            <a:cxnLst/>
            <a:rect l="l" t="t" r="r" b="b"/>
            <a:pathLst>
              <a:path w="2543357" h="3035197">
                <a:moveTo>
                  <a:pt x="1932497" y="885460"/>
                </a:moveTo>
                <a:lnTo>
                  <a:pt x="1858608" y="981586"/>
                </a:lnTo>
                <a:cubicBezTo>
                  <a:pt x="2087948" y="1157874"/>
                  <a:pt x="2221364" y="1431493"/>
                  <a:pt x="2219022" y="1720748"/>
                </a:cubicBezTo>
                <a:lnTo>
                  <a:pt x="2340261" y="1721729"/>
                </a:lnTo>
                <a:cubicBezTo>
                  <a:pt x="2342911" y="1394473"/>
                  <a:pt x="2191967" y="1084907"/>
                  <a:pt x="1932497" y="885460"/>
                </a:cubicBezTo>
                <a:close/>
                <a:moveTo>
                  <a:pt x="1028922" y="281987"/>
                </a:moveTo>
                <a:cubicBezTo>
                  <a:pt x="1157068" y="321344"/>
                  <a:pt x="1128134" y="299573"/>
                  <a:pt x="1193247" y="332230"/>
                </a:cubicBezTo>
                <a:cubicBezTo>
                  <a:pt x="1269854" y="451410"/>
                  <a:pt x="1301375" y="602654"/>
                  <a:pt x="1295736" y="739575"/>
                </a:cubicBezTo>
                <a:cubicBezTo>
                  <a:pt x="1418781" y="730097"/>
                  <a:pt x="1391656" y="622269"/>
                  <a:pt x="1842154" y="674175"/>
                </a:cubicBezTo>
                <a:cubicBezTo>
                  <a:pt x="2251963" y="725703"/>
                  <a:pt x="2543357" y="1202505"/>
                  <a:pt x="2543357" y="1911138"/>
                </a:cubicBezTo>
                <a:cubicBezTo>
                  <a:pt x="2543357" y="2619771"/>
                  <a:pt x="2228290" y="3174439"/>
                  <a:pt x="1189012" y="3004227"/>
                </a:cubicBezTo>
                <a:cubicBezTo>
                  <a:pt x="266689" y="3142266"/>
                  <a:pt x="99973" y="2479414"/>
                  <a:pt x="24671" y="2089269"/>
                </a:cubicBezTo>
                <a:cubicBezTo>
                  <a:pt x="-50631" y="1699124"/>
                  <a:pt x="9514" y="922425"/>
                  <a:pt x="737199" y="663358"/>
                </a:cubicBezTo>
                <a:cubicBezTo>
                  <a:pt x="1021153" y="585721"/>
                  <a:pt x="1093645" y="690425"/>
                  <a:pt x="1216376" y="728497"/>
                </a:cubicBezTo>
                <a:cubicBezTo>
                  <a:pt x="1183268" y="569368"/>
                  <a:pt x="1135766" y="458984"/>
                  <a:pt x="1028922" y="281987"/>
                </a:cubicBezTo>
                <a:close/>
                <a:moveTo>
                  <a:pt x="1919942" y="47"/>
                </a:moveTo>
                <a:cubicBezTo>
                  <a:pt x="2086542" y="1491"/>
                  <a:pt x="2263938" y="35583"/>
                  <a:pt x="2350876" y="60453"/>
                </a:cubicBezTo>
                <a:cubicBezTo>
                  <a:pt x="2672784" y="174000"/>
                  <a:pt x="2321773" y="213881"/>
                  <a:pt x="2220060" y="345654"/>
                </a:cubicBezTo>
                <a:cubicBezTo>
                  <a:pt x="2118347" y="477427"/>
                  <a:pt x="2005019" y="609932"/>
                  <a:pt x="1770740" y="609932"/>
                </a:cubicBezTo>
                <a:lnTo>
                  <a:pt x="1326444" y="614956"/>
                </a:lnTo>
                <a:lnTo>
                  <a:pt x="1346541" y="320533"/>
                </a:lnTo>
                <a:cubicBezTo>
                  <a:pt x="1401807" y="115484"/>
                  <a:pt x="1563158" y="44336"/>
                  <a:pt x="1760692" y="11037"/>
                </a:cubicBezTo>
                <a:cubicBezTo>
                  <a:pt x="1810076" y="2712"/>
                  <a:pt x="1864409" y="-434"/>
                  <a:pt x="1919942" y="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5216966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a:xfrm>
            <a:off x="179512" y="51470"/>
            <a:ext cx="9144000" cy="576064"/>
          </a:xfrm>
        </p:spPr>
        <p:txBody>
          <a:bodyPr>
            <a:normAutofit fontScale="95500"/>
          </a:bodyPr>
          <a:lstStyle/>
          <a:p>
            <a:r>
              <a:rPr lang="pt-BR" dirty="0"/>
              <a:t>Documento de Visão</a:t>
            </a:r>
          </a:p>
        </p:txBody>
      </p:sp>
      <p:sp>
        <p:nvSpPr>
          <p:cNvPr id="6" name="CaixaDeTexto 5">
            <a:extLst>
              <a:ext uri="{FF2B5EF4-FFF2-40B4-BE49-F238E27FC236}">
                <a16:creationId xmlns:a16="http://schemas.microsoft.com/office/drawing/2014/main" xmlns="" id="{FB832857-00B0-401B-B8CF-173516CFA6AE}"/>
              </a:ext>
            </a:extLst>
          </p:cNvPr>
          <p:cNvSpPr txBox="1"/>
          <p:nvPr/>
        </p:nvSpPr>
        <p:spPr>
          <a:xfrm>
            <a:off x="3010973" y="2429508"/>
            <a:ext cx="190493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400" b="1" dirty="0"/>
          </a:p>
        </p:txBody>
      </p:sp>
      <p:sp>
        <p:nvSpPr>
          <p:cNvPr id="4" name="CaixaDeTexto 3">
            <a:extLst>
              <a:ext uri="{FF2B5EF4-FFF2-40B4-BE49-F238E27FC236}">
                <a16:creationId xmlns:a16="http://schemas.microsoft.com/office/drawing/2014/main" xmlns="" id="{DE6D1D5E-BED9-4817-B100-D7C95920BC74}"/>
              </a:ext>
            </a:extLst>
          </p:cNvPr>
          <p:cNvSpPr txBox="1"/>
          <p:nvPr/>
        </p:nvSpPr>
        <p:spPr>
          <a:xfrm>
            <a:off x="0" y="485386"/>
            <a:ext cx="8810931" cy="4503797"/>
          </a:xfrm>
          <a:prstGeom prst="rect">
            <a:avLst/>
          </a:prstGeom>
          <a:noFill/>
        </p:spPr>
        <p:txBody>
          <a:bodyPr wrap="square" rtlCol="0">
            <a:spAutoFit/>
          </a:bodyPr>
          <a:lstStyle/>
          <a:p>
            <a:pPr algn="just"/>
            <a:r>
              <a:rPr lang="pt-BR" b="1" dirty="0" smtClean="0">
                <a:solidFill>
                  <a:schemeClr val="tx1">
                    <a:lumMod val="75000"/>
                    <a:lumOff val="25000"/>
                  </a:schemeClr>
                </a:solidFill>
              </a:rPr>
              <a:t>O problema</a:t>
            </a:r>
          </a:p>
          <a:p>
            <a:pPr algn="just"/>
            <a:r>
              <a:rPr lang="pt-BR" dirty="0" smtClean="0">
                <a:solidFill>
                  <a:schemeClr val="tx1">
                    <a:lumMod val="75000"/>
                    <a:lumOff val="25000"/>
                  </a:schemeClr>
                </a:solidFill>
              </a:rPr>
              <a:t>Falta </a:t>
            </a:r>
            <a:r>
              <a:rPr lang="pt-BR" dirty="0">
                <a:solidFill>
                  <a:schemeClr val="tx1">
                    <a:lumMod val="75000"/>
                    <a:lumOff val="25000"/>
                  </a:schemeClr>
                </a:solidFill>
              </a:rPr>
              <a:t>de um monitoramento na alimentação dos idosos e do </a:t>
            </a:r>
            <a:r>
              <a:rPr lang="pt-BR" dirty="0" smtClean="0">
                <a:solidFill>
                  <a:schemeClr val="tx1">
                    <a:lumMod val="75000"/>
                    <a:lumOff val="25000"/>
                  </a:schemeClr>
                </a:solidFill>
              </a:rPr>
              <a:t>gerenciamento </a:t>
            </a:r>
            <a:r>
              <a:rPr lang="pt-BR" dirty="0">
                <a:solidFill>
                  <a:schemeClr val="tx1">
                    <a:lumMod val="75000"/>
                    <a:lumOff val="25000"/>
                  </a:schemeClr>
                </a:solidFill>
              </a:rPr>
              <a:t>dos alimentos que estão sendo consumidos no </a:t>
            </a:r>
            <a:r>
              <a:rPr lang="pt-BR" dirty="0" smtClean="0">
                <a:solidFill>
                  <a:schemeClr val="tx1">
                    <a:lumMod val="75000"/>
                    <a:lumOff val="25000"/>
                  </a:schemeClr>
                </a:solidFill>
              </a:rPr>
              <a:t>estabelecimento</a:t>
            </a:r>
            <a:endParaRPr lang="pt-BR" dirty="0">
              <a:solidFill>
                <a:schemeClr val="tx1">
                  <a:lumMod val="75000"/>
                  <a:lumOff val="25000"/>
                </a:schemeClr>
              </a:solidFill>
            </a:endParaRPr>
          </a:p>
          <a:p>
            <a:pPr algn="just">
              <a:spcBef>
                <a:spcPts val="1000"/>
              </a:spcBef>
            </a:pPr>
            <a:r>
              <a:rPr lang="pt-BR" b="1" dirty="0" smtClean="0">
                <a:solidFill>
                  <a:schemeClr val="tx1">
                    <a:lumMod val="75000"/>
                    <a:lumOff val="25000"/>
                  </a:schemeClr>
                </a:solidFill>
              </a:rPr>
              <a:t>Quem afeta</a:t>
            </a:r>
          </a:p>
          <a:p>
            <a:pPr algn="just">
              <a:spcAft>
                <a:spcPts val="1000"/>
              </a:spcAft>
            </a:pPr>
            <a:r>
              <a:rPr lang="pt-BR" dirty="0" smtClean="0">
                <a:solidFill>
                  <a:schemeClr val="tx1">
                    <a:lumMod val="75000"/>
                    <a:lumOff val="25000"/>
                  </a:schemeClr>
                </a:solidFill>
              </a:rPr>
              <a:t>Primeiramente </a:t>
            </a:r>
            <a:r>
              <a:rPr lang="pt-BR" dirty="0">
                <a:solidFill>
                  <a:schemeClr val="tx1">
                    <a:lumMod val="75000"/>
                    <a:lumOff val="25000"/>
                  </a:schemeClr>
                </a:solidFill>
              </a:rPr>
              <a:t>a equipe Módulo 03 – Acompanhamento pelos familiares já que eles necessitaram de um feedback imediato sobre a situação alimentar do idoso e logo em seguida, as outras equipes relacionadas com o </a:t>
            </a:r>
            <a:r>
              <a:rPr lang="pt-BR" dirty="0" smtClean="0">
                <a:solidFill>
                  <a:schemeClr val="tx1">
                    <a:lumMod val="75000"/>
                    <a:lumOff val="25000"/>
                  </a:schemeClr>
                </a:solidFill>
              </a:rPr>
              <a:t>Projeto</a:t>
            </a:r>
            <a:endParaRPr lang="pt-BR" dirty="0">
              <a:solidFill>
                <a:schemeClr val="tx1">
                  <a:lumMod val="75000"/>
                  <a:lumOff val="25000"/>
                </a:schemeClr>
              </a:solidFill>
            </a:endParaRPr>
          </a:p>
          <a:p>
            <a:pPr algn="just"/>
            <a:r>
              <a:rPr lang="pt-BR" b="1" dirty="0" smtClean="0">
                <a:solidFill>
                  <a:schemeClr val="tx1">
                    <a:lumMod val="75000"/>
                    <a:lumOff val="25000"/>
                  </a:schemeClr>
                </a:solidFill>
              </a:rPr>
              <a:t>Qual seu impacto</a:t>
            </a:r>
          </a:p>
          <a:p>
            <a:pPr algn="just"/>
            <a:r>
              <a:rPr lang="pt-BR" dirty="0" smtClean="0">
                <a:solidFill>
                  <a:schemeClr val="tx1">
                    <a:lumMod val="75000"/>
                    <a:lumOff val="25000"/>
                  </a:schemeClr>
                </a:solidFill>
              </a:rPr>
              <a:t>Elaboração </a:t>
            </a:r>
            <a:r>
              <a:rPr lang="pt-BR" dirty="0">
                <a:solidFill>
                  <a:schemeClr val="tx1">
                    <a:lumMod val="75000"/>
                    <a:lumOff val="25000"/>
                  </a:schemeClr>
                </a:solidFill>
              </a:rPr>
              <a:t>de um cardápio que esteja de acordo com as restrições  alimentares do idoso e uma interface que irá gerenciar o controle de entrada e </a:t>
            </a:r>
            <a:r>
              <a:rPr lang="pt-BR" dirty="0" smtClean="0">
                <a:solidFill>
                  <a:schemeClr val="tx1">
                    <a:lumMod val="75000"/>
                    <a:lumOff val="25000"/>
                  </a:schemeClr>
                </a:solidFill>
              </a:rPr>
              <a:t>saída </a:t>
            </a:r>
            <a:r>
              <a:rPr lang="pt-BR" dirty="0">
                <a:solidFill>
                  <a:schemeClr val="tx1">
                    <a:lumMod val="75000"/>
                    <a:lumOff val="25000"/>
                  </a:schemeClr>
                </a:solidFill>
              </a:rPr>
              <a:t>dos alimentos e as consultas periódicas </a:t>
            </a:r>
            <a:r>
              <a:rPr lang="pt-BR" dirty="0" smtClean="0">
                <a:solidFill>
                  <a:schemeClr val="tx1">
                    <a:lumMod val="75000"/>
                    <a:lumOff val="25000"/>
                  </a:schemeClr>
                </a:solidFill>
              </a:rPr>
              <a:t>nutricionais</a:t>
            </a:r>
            <a:endParaRPr lang="pt-BR" dirty="0">
              <a:solidFill>
                <a:schemeClr val="tx1">
                  <a:lumMod val="75000"/>
                  <a:lumOff val="25000"/>
                </a:schemeClr>
              </a:solidFill>
            </a:endParaRPr>
          </a:p>
          <a:p>
            <a:pPr algn="just"/>
            <a:endParaRPr lang="pt-BR" b="1" dirty="0" smtClean="0">
              <a:solidFill>
                <a:schemeClr val="tx1">
                  <a:lumMod val="75000"/>
                  <a:lumOff val="25000"/>
                </a:schemeClr>
              </a:solidFill>
            </a:endParaRPr>
          </a:p>
          <a:p>
            <a:pPr algn="just"/>
            <a:r>
              <a:rPr lang="pt-BR" b="1" dirty="0" smtClean="0">
                <a:solidFill>
                  <a:schemeClr val="tx1">
                    <a:lumMod val="75000"/>
                    <a:lumOff val="25000"/>
                  </a:schemeClr>
                </a:solidFill>
              </a:rPr>
              <a:t>Qual seria uma boa solução</a:t>
            </a:r>
          </a:p>
          <a:p>
            <a:pPr algn="just"/>
            <a:r>
              <a:rPr lang="pt-BR" dirty="0" smtClean="0">
                <a:solidFill>
                  <a:schemeClr val="tx1">
                    <a:lumMod val="75000"/>
                    <a:lumOff val="25000"/>
                  </a:schemeClr>
                </a:solidFill>
              </a:rPr>
              <a:t>Desenvolver </a:t>
            </a:r>
            <a:r>
              <a:rPr lang="pt-BR" dirty="0">
                <a:solidFill>
                  <a:schemeClr val="tx1">
                    <a:lumMod val="75000"/>
                    <a:lumOff val="25000"/>
                  </a:schemeClr>
                </a:solidFill>
              </a:rPr>
              <a:t>e implementar um Módulo de Nutrição, que atenda às necessidades alimentares dos idosos, até o final do 2º semestre de </a:t>
            </a:r>
            <a:r>
              <a:rPr lang="pt-BR" dirty="0" smtClean="0">
                <a:solidFill>
                  <a:schemeClr val="tx1">
                    <a:lumMod val="75000"/>
                    <a:lumOff val="25000"/>
                  </a:schemeClr>
                </a:solidFill>
              </a:rPr>
              <a:t>2019</a:t>
            </a:r>
            <a:endParaRPr lang="pt-BR" dirty="0">
              <a:solidFill>
                <a:schemeClr val="tx1">
                  <a:lumMod val="75000"/>
                  <a:lumOff val="25000"/>
                </a:schemeClr>
              </a:solidFill>
            </a:endParaRPr>
          </a:p>
        </p:txBody>
      </p:sp>
    </p:spTree>
    <p:extLst>
      <p:ext uri="{BB962C8B-B14F-4D97-AF65-F5344CB8AC3E}">
        <p14:creationId xmlns:p14="http://schemas.microsoft.com/office/powerpoint/2010/main" val="416451840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fontScale="95500"/>
          </a:bodyPr>
          <a:lstStyle/>
          <a:p>
            <a:r>
              <a:rPr lang="pt-BR" dirty="0"/>
              <a:t>Documento de Visão</a:t>
            </a:r>
          </a:p>
        </p:txBody>
      </p:sp>
      <p:graphicFrame>
        <p:nvGraphicFramePr>
          <p:cNvPr id="7" name="Tabela 6"/>
          <p:cNvGraphicFramePr>
            <a:graphicFrameLocks noGrp="1"/>
          </p:cNvGraphicFramePr>
          <p:nvPr>
            <p:extLst/>
          </p:nvPr>
        </p:nvGraphicFramePr>
        <p:xfrm>
          <a:off x="359532" y="1203598"/>
          <a:ext cx="8424936" cy="2658176"/>
        </p:xfrm>
        <a:graphic>
          <a:graphicData uri="http://schemas.openxmlformats.org/drawingml/2006/table">
            <a:tbl>
              <a:tblPr firstRow="1" bandRow="1">
                <a:tableStyleId>{5C22544A-7EE6-4342-B048-85BDC9FD1C3A}</a:tableStyleId>
              </a:tblPr>
              <a:tblGrid>
                <a:gridCol w="2808312">
                  <a:extLst>
                    <a:ext uri="{9D8B030D-6E8A-4147-A177-3AD203B41FA5}">
                      <a16:colId xmlns:a16="http://schemas.microsoft.com/office/drawing/2014/main" xmlns="" val="607197806"/>
                    </a:ext>
                  </a:extLst>
                </a:gridCol>
                <a:gridCol w="2808312">
                  <a:extLst>
                    <a:ext uri="{9D8B030D-6E8A-4147-A177-3AD203B41FA5}">
                      <a16:colId xmlns:a16="http://schemas.microsoft.com/office/drawing/2014/main" xmlns="" val="2701040469"/>
                    </a:ext>
                  </a:extLst>
                </a:gridCol>
                <a:gridCol w="2808312">
                  <a:extLst>
                    <a:ext uri="{9D8B030D-6E8A-4147-A177-3AD203B41FA5}">
                      <a16:colId xmlns:a16="http://schemas.microsoft.com/office/drawing/2014/main" xmlns="" val="3200824249"/>
                    </a:ext>
                  </a:extLst>
                </a:gridCol>
              </a:tblGrid>
              <a:tr h="360040">
                <a:tc>
                  <a:txBody>
                    <a:bodyPr/>
                    <a:lstStyle/>
                    <a:p>
                      <a:r>
                        <a:rPr lang="pt-BR" dirty="0" smtClean="0"/>
                        <a:t>Nome</a:t>
                      </a:r>
                      <a:endParaRPr lang="pt-BR" dirty="0"/>
                    </a:p>
                  </a:txBody>
                  <a:tcPr/>
                </a:tc>
                <a:tc>
                  <a:txBody>
                    <a:bodyPr/>
                    <a:lstStyle/>
                    <a:p>
                      <a:r>
                        <a:rPr lang="pt-BR" dirty="0" smtClean="0"/>
                        <a:t>Descrição</a:t>
                      </a:r>
                      <a:endParaRPr lang="pt-BR" dirty="0"/>
                    </a:p>
                  </a:txBody>
                  <a:tcPr/>
                </a:tc>
                <a:tc>
                  <a:txBody>
                    <a:bodyPr/>
                    <a:lstStyle/>
                    <a:p>
                      <a:r>
                        <a:rPr lang="pt-BR" dirty="0" smtClean="0"/>
                        <a:t>Responsabilidade</a:t>
                      </a:r>
                      <a:endParaRPr lang="pt-BR" dirty="0"/>
                    </a:p>
                  </a:txBody>
                  <a:tcPr/>
                </a:tc>
                <a:extLst>
                  <a:ext uri="{0D108BD9-81ED-4DB2-BD59-A6C34878D82A}">
                    <a16:rowId xmlns:a16="http://schemas.microsoft.com/office/drawing/2014/main" xmlns="" val="174861242"/>
                  </a:ext>
                </a:extLst>
              </a:tr>
              <a:tr h="2292416">
                <a:tc>
                  <a:txBody>
                    <a:bodyPr/>
                    <a:lstStyle/>
                    <a:p>
                      <a:pPr lvl="0" algn="just">
                        <a:buNone/>
                      </a:pPr>
                      <a:r>
                        <a:rPr lang="fr-FR" sz="1800" u="none" strike="noStrike" noProof="0" dirty="0" smtClean="0"/>
                        <a:t>Módulo de Usuários</a:t>
                      </a:r>
                      <a:endParaRPr lang="pt-BR" sz="1800" b="0" i="0" u="none" strike="noStrike" noProof="0" dirty="0">
                        <a:solidFill>
                          <a:schemeClr val="tx1">
                            <a:lumMod val="75000"/>
                            <a:lumOff val="25000"/>
                          </a:schemeClr>
                        </a:solidFill>
                        <a:latin typeface="+mn-lt"/>
                      </a:endParaRPr>
                    </a:p>
                  </a:txBody>
                  <a:tcPr/>
                </a:tc>
                <a:tc>
                  <a:txBody>
                    <a:bodyPr/>
                    <a:lstStyle/>
                    <a:p>
                      <a:pPr lvl="0" algn="just">
                        <a:buNone/>
                      </a:pPr>
                      <a:r>
                        <a:rPr lang="en-US" sz="1800" u="none" strike="noStrike" noProof="0" dirty="0" smtClean="0"/>
                        <a:t>O </a:t>
                      </a:r>
                      <a:r>
                        <a:rPr lang="en-US" sz="1800" u="none" strike="noStrike" noProof="0" dirty="0" err="1" smtClean="0"/>
                        <a:t>módulo</a:t>
                      </a:r>
                      <a:r>
                        <a:rPr lang="en-US" sz="1800" u="none" strike="noStrike" noProof="0" dirty="0" smtClean="0"/>
                        <a:t> 01 </a:t>
                      </a:r>
                      <a:r>
                        <a:rPr lang="en-US" sz="1800" u="none" strike="noStrike" noProof="0" dirty="0" err="1" smtClean="0"/>
                        <a:t>será</a:t>
                      </a:r>
                      <a:r>
                        <a:rPr lang="en-US" sz="1800" u="none" strike="noStrike" noProof="0" dirty="0" smtClean="0"/>
                        <a:t> </a:t>
                      </a:r>
                      <a:r>
                        <a:rPr lang="en-US" sz="1800" u="none" strike="noStrike" noProof="0" dirty="0" err="1" smtClean="0"/>
                        <a:t>responsável</a:t>
                      </a:r>
                      <a:r>
                        <a:rPr lang="en-US" sz="1800" u="none" strike="noStrike" noProof="0" dirty="0" smtClean="0"/>
                        <a:t> </a:t>
                      </a:r>
                      <a:r>
                        <a:rPr lang="en-US" sz="1800" u="none" strike="noStrike" noProof="0" dirty="0" err="1" smtClean="0"/>
                        <a:t>por</a:t>
                      </a:r>
                      <a:r>
                        <a:rPr lang="en-US" sz="1800" u="none" strike="noStrike" noProof="0" dirty="0" smtClean="0"/>
                        <a:t> </a:t>
                      </a:r>
                      <a:r>
                        <a:rPr lang="en-US" sz="1800" u="none" strike="noStrike" noProof="0" dirty="0" err="1" smtClean="0"/>
                        <a:t>todos</a:t>
                      </a:r>
                      <a:r>
                        <a:rPr lang="en-US" sz="1800" u="none" strike="noStrike" noProof="0" dirty="0" smtClean="0"/>
                        <a:t> </a:t>
                      </a:r>
                      <a:r>
                        <a:rPr lang="en-US" sz="1800" u="none" strike="noStrike" noProof="0" dirty="0" err="1" smtClean="0"/>
                        <a:t>os</a:t>
                      </a:r>
                      <a:r>
                        <a:rPr lang="en-US" sz="1800" u="none" strike="noStrike" noProof="0" dirty="0" smtClean="0"/>
                        <a:t> </a:t>
                      </a:r>
                      <a:r>
                        <a:rPr lang="en-US" sz="1800" u="none" strike="noStrike" noProof="0" dirty="0" err="1" smtClean="0"/>
                        <a:t>cadastros</a:t>
                      </a:r>
                      <a:r>
                        <a:rPr lang="en-US" sz="1800" u="none" strike="noStrike" noProof="0" dirty="0" smtClean="0"/>
                        <a:t> dos </a:t>
                      </a:r>
                      <a:r>
                        <a:rPr lang="en-US" sz="1800" u="none" strike="noStrike" noProof="0" dirty="0" err="1" smtClean="0"/>
                        <a:t>usuários</a:t>
                      </a:r>
                      <a:r>
                        <a:rPr lang="en-US" sz="1800" u="none" strike="noStrike" noProof="0" dirty="0" smtClean="0"/>
                        <a:t> que </a:t>
                      </a:r>
                      <a:r>
                        <a:rPr lang="en-US" sz="1800" u="none" strike="noStrike" noProof="0" dirty="0" err="1" smtClean="0"/>
                        <a:t>serão</a:t>
                      </a:r>
                      <a:r>
                        <a:rPr lang="en-US" sz="1800" u="none" strike="noStrike" noProof="0" dirty="0" smtClean="0"/>
                        <a:t> </a:t>
                      </a:r>
                      <a:r>
                        <a:rPr lang="en-US" sz="1800" u="none" strike="noStrike" noProof="0" dirty="0" err="1" smtClean="0"/>
                        <a:t>inseridos</a:t>
                      </a:r>
                      <a:r>
                        <a:rPr lang="en-US" sz="1800" u="none" strike="noStrike" noProof="0" dirty="0" smtClean="0"/>
                        <a:t> e </a:t>
                      </a:r>
                      <a:r>
                        <a:rPr lang="en-US" sz="1800" u="none" strike="noStrike" noProof="0" dirty="0" err="1" smtClean="0"/>
                        <a:t>pelo</a:t>
                      </a:r>
                      <a:r>
                        <a:rPr lang="en-US" sz="1800" u="none" strike="noStrike" noProof="0" dirty="0" smtClean="0"/>
                        <a:t> </a:t>
                      </a:r>
                      <a:r>
                        <a:rPr lang="en-US" sz="1800" u="none" strike="noStrike" noProof="0" dirty="0" err="1" smtClean="0"/>
                        <a:t>acesso</a:t>
                      </a:r>
                      <a:r>
                        <a:rPr lang="en-US" sz="1800" u="none" strike="noStrike" noProof="0" dirty="0" smtClean="0"/>
                        <a:t> no </a:t>
                      </a:r>
                      <a:r>
                        <a:rPr lang="en-US" sz="1800" u="none" strike="noStrike" noProof="0" dirty="0" err="1" smtClean="0"/>
                        <a:t>sistema</a:t>
                      </a:r>
                      <a:r>
                        <a:rPr lang="en-US" sz="1800" u="none" strike="noStrike" noProof="0" dirty="0" smtClean="0"/>
                        <a:t> </a:t>
                      </a:r>
                      <a:r>
                        <a:rPr lang="en-US" sz="1800" u="none" strike="noStrike" noProof="0" dirty="0" err="1" smtClean="0"/>
                        <a:t>através</a:t>
                      </a:r>
                      <a:r>
                        <a:rPr lang="en-US" sz="1800" u="none" strike="noStrike" noProof="0" dirty="0" smtClean="0"/>
                        <a:t> da </a:t>
                      </a:r>
                      <a:r>
                        <a:rPr lang="en-US" sz="1800" u="none" strike="noStrike" noProof="0" dirty="0" err="1" smtClean="0"/>
                        <a:t>tela</a:t>
                      </a:r>
                      <a:r>
                        <a:rPr lang="en-US" sz="1800" u="none" strike="noStrike" noProof="0" dirty="0" smtClean="0"/>
                        <a:t> principal</a:t>
                      </a:r>
                      <a:endParaRPr lang="pt-BR" sz="1800" b="0" i="0" u="none" strike="noStrike" noProof="0" dirty="0">
                        <a:solidFill>
                          <a:schemeClr val="tx1">
                            <a:lumMod val="75000"/>
                            <a:lumOff val="25000"/>
                          </a:schemeClr>
                        </a:solidFill>
                        <a:latin typeface="+mn-lt"/>
                      </a:endParaRPr>
                    </a:p>
                  </a:txBody>
                  <a:tcPr/>
                </a:tc>
                <a:tc>
                  <a:txBody>
                    <a:bodyPr/>
                    <a:lstStyle/>
                    <a:p>
                      <a:pPr lvl="0" algn="just">
                        <a:buNone/>
                      </a:pPr>
                      <a:r>
                        <a:rPr lang="fr-FR" sz="1800" u="none" strike="noStrike" noProof="0" dirty="0" smtClean="0"/>
                        <a:t>Gerencia o perfil de acesso dos nutricionistas e enfermeiros no portal. Existe uma dependência do módulo 6 para com as funcionalidades do modulo 1</a:t>
                      </a:r>
                      <a:endParaRPr lang="pt-BR" sz="1800" b="0" i="0" u="none" strike="noStrike" noProof="0" dirty="0" smtClean="0">
                        <a:solidFill>
                          <a:schemeClr val="tx1">
                            <a:lumMod val="75000"/>
                            <a:lumOff val="25000"/>
                          </a:schemeClr>
                        </a:solidFill>
                        <a:latin typeface="+mn-lt"/>
                      </a:endParaRPr>
                    </a:p>
                  </a:txBody>
                  <a:tcPr/>
                </a:tc>
                <a:extLst>
                  <a:ext uri="{0D108BD9-81ED-4DB2-BD59-A6C34878D82A}">
                    <a16:rowId xmlns:a16="http://schemas.microsoft.com/office/drawing/2014/main" xmlns="" val="804210111"/>
                  </a:ext>
                </a:extLst>
              </a:tr>
            </a:tbl>
          </a:graphicData>
        </a:graphic>
      </p:graphicFrame>
      <p:sp>
        <p:nvSpPr>
          <p:cNvPr id="3" name="Espaço Reservado para Texto 2"/>
          <p:cNvSpPr>
            <a:spLocks noGrp="1"/>
          </p:cNvSpPr>
          <p:nvPr>
            <p:ph type="body" sz="quarter" idx="11"/>
          </p:nvPr>
        </p:nvSpPr>
        <p:spPr/>
        <p:txBody>
          <a:bodyPr>
            <a:normAutofit fontScale="88000" lnSpcReduction="10000"/>
          </a:bodyPr>
          <a:lstStyle/>
          <a:p>
            <a:r>
              <a:rPr lang="pt-BR" sz="2400" dirty="0" err="1" smtClean="0"/>
              <a:t>Stakeholder</a:t>
            </a:r>
            <a:r>
              <a:rPr lang="pt-BR" sz="2400" dirty="0" smtClean="0"/>
              <a:t>:</a:t>
            </a:r>
            <a:endParaRPr lang="pt-BR" sz="2400" dirty="0"/>
          </a:p>
        </p:txBody>
      </p:sp>
    </p:spTree>
    <p:extLst>
      <p:ext uri="{BB962C8B-B14F-4D97-AF65-F5344CB8AC3E}">
        <p14:creationId xmlns:p14="http://schemas.microsoft.com/office/powerpoint/2010/main" val="275232307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fontScale="95500"/>
          </a:bodyPr>
          <a:lstStyle/>
          <a:p>
            <a:r>
              <a:rPr lang="pt-BR" dirty="0"/>
              <a:t>Documento de Visão</a:t>
            </a:r>
          </a:p>
        </p:txBody>
      </p:sp>
      <p:graphicFrame>
        <p:nvGraphicFramePr>
          <p:cNvPr id="7" name="Tabela 6"/>
          <p:cNvGraphicFramePr>
            <a:graphicFrameLocks noGrp="1"/>
          </p:cNvGraphicFramePr>
          <p:nvPr>
            <p:extLst/>
          </p:nvPr>
        </p:nvGraphicFramePr>
        <p:xfrm>
          <a:off x="359532" y="1203598"/>
          <a:ext cx="8424936" cy="2926080"/>
        </p:xfrm>
        <a:graphic>
          <a:graphicData uri="http://schemas.openxmlformats.org/drawingml/2006/table">
            <a:tbl>
              <a:tblPr firstRow="1" bandRow="1">
                <a:tableStyleId>{21E4AEA4-8DFA-4A89-87EB-49C32662AFE0}</a:tableStyleId>
              </a:tblPr>
              <a:tblGrid>
                <a:gridCol w="2808312">
                  <a:extLst>
                    <a:ext uri="{9D8B030D-6E8A-4147-A177-3AD203B41FA5}">
                      <a16:colId xmlns:a16="http://schemas.microsoft.com/office/drawing/2014/main" xmlns="" val="607197806"/>
                    </a:ext>
                  </a:extLst>
                </a:gridCol>
                <a:gridCol w="2808312">
                  <a:extLst>
                    <a:ext uri="{9D8B030D-6E8A-4147-A177-3AD203B41FA5}">
                      <a16:colId xmlns:a16="http://schemas.microsoft.com/office/drawing/2014/main" xmlns="" val="2701040469"/>
                    </a:ext>
                  </a:extLst>
                </a:gridCol>
                <a:gridCol w="2808312">
                  <a:extLst>
                    <a:ext uri="{9D8B030D-6E8A-4147-A177-3AD203B41FA5}">
                      <a16:colId xmlns:a16="http://schemas.microsoft.com/office/drawing/2014/main" xmlns="" val="3200824249"/>
                    </a:ext>
                  </a:extLst>
                </a:gridCol>
              </a:tblGrid>
              <a:tr h="360040">
                <a:tc>
                  <a:txBody>
                    <a:bodyPr/>
                    <a:lstStyle/>
                    <a:p>
                      <a:r>
                        <a:rPr lang="pt-BR" dirty="0" smtClean="0"/>
                        <a:t>Nome</a:t>
                      </a:r>
                      <a:endParaRPr lang="pt-BR" dirty="0"/>
                    </a:p>
                  </a:txBody>
                  <a:tcPr/>
                </a:tc>
                <a:tc>
                  <a:txBody>
                    <a:bodyPr/>
                    <a:lstStyle/>
                    <a:p>
                      <a:r>
                        <a:rPr lang="pt-BR" dirty="0" smtClean="0"/>
                        <a:t>Descrição</a:t>
                      </a:r>
                      <a:endParaRPr lang="pt-BR" dirty="0"/>
                    </a:p>
                  </a:txBody>
                  <a:tcPr/>
                </a:tc>
                <a:tc>
                  <a:txBody>
                    <a:bodyPr/>
                    <a:lstStyle/>
                    <a:p>
                      <a:r>
                        <a:rPr lang="pt-BR" dirty="0" smtClean="0"/>
                        <a:t>Responsabilidade</a:t>
                      </a:r>
                      <a:endParaRPr lang="pt-BR" dirty="0"/>
                    </a:p>
                  </a:txBody>
                  <a:tcPr/>
                </a:tc>
                <a:extLst>
                  <a:ext uri="{0D108BD9-81ED-4DB2-BD59-A6C34878D82A}">
                    <a16:rowId xmlns:a16="http://schemas.microsoft.com/office/drawing/2014/main" xmlns="" val="174861242"/>
                  </a:ext>
                </a:extLst>
              </a:tr>
              <a:tr h="2292416">
                <a:tc>
                  <a:txBody>
                    <a:bodyPr/>
                    <a:lstStyle/>
                    <a:p>
                      <a:pPr lvl="0" algn="just">
                        <a:buNone/>
                      </a:pPr>
                      <a:r>
                        <a:rPr lang="fr-FR" sz="1800" u="none" strike="noStrike" noProof="0" dirty="0" smtClean="0"/>
                        <a:t>Módulo de Prontuário dos idosos</a:t>
                      </a:r>
                      <a:endParaRPr lang="pt-BR" sz="1800" b="0" i="0" u="none" strike="noStrike" noProof="0" dirty="0">
                        <a:solidFill>
                          <a:schemeClr val="tx1">
                            <a:lumMod val="75000"/>
                            <a:lumOff val="25000"/>
                          </a:schemeClr>
                        </a:solidFill>
                        <a:latin typeface="+mn-lt"/>
                      </a:endParaRPr>
                    </a:p>
                  </a:txBody>
                  <a:tcPr/>
                </a:tc>
                <a:tc>
                  <a:txBody>
                    <a:bodyPr/>
                    <a:lstStyle/>
                    <a:p>
                      <a:pPr lvl="0" algn="just">
                        <a:buNone/>
                      </a:pPr>
                      <a:r>
                        <a:rPr lang="pt-BR" sz="1800" u="none" strike="noStrike" noProof="0" dirty="0" smtClean="0"/>
                        <a:t>O módulo 02 será responsável pelo gerenciamento dos dados pessoais de cada idoso</a:t>
                      </a:r>
                      <a:endParaRPr lang="pt-BR" sz="1800" b="0" i="0" u="none" strike="noStrike" noProof="0" dirty="0">
                        <a:solidFill>
                          <a:schemeClr val="tx1">
                            <a:lumMod val="75000"/>
                            <a:lumOff val="25000"/>
                          </a:schemeClr>
                        </a:solidFill>
                        <a:latin typeface="+mn-lt"/>
                      </a:endParaRPr>
                    </a:p>
                  </a:txBody>
                  <a:tcPr/>
                </a:tc>
                <a:tc>
                  <a:txBody>
                    <a:bodyPr/>
                    <a:lstStyle/>
                    <a:p>
                      <a:pPr lvl="0" algn="just">
                        <a:buNone/>
                      </a:pPr>
                      <a:r>
                        <a:rPr lang="pt-BR" sz="1800" u="none" strike="noStrike" noProof="0" dirty="0" smtClean="0"/>
                        <a:t>Irá conter informações de </a:t>
                      </a:r>
                    </a:p>
                    <a:p>
                      <a:pPr lvl="0" algn="just">
                        <a:buNone/>
                      </a:pPr>
                      <a:r>
                        <a:rPr lang="pt-BR" sz="1800" u="none" strike="noStrike" noProof="0" dirty="0" smtClean="0"/>
                        <a:t>restrições alimentares, </a:t>
                      </a:r>
                    </a:p>
                    <a:p>
                      <a:pPr lvl="0" algn="just">
                        <a:buNone/>
                      </a:pPr>
                      <a:r>
                        <a:rPr lang="pt-BR" sz="1800" u="none" strike="noStrike" noProof="0" dirty="0" smtClean="0"/>
                        <a:t>onde a partir disso o </a:t>
                      </a:r>
                    </a:p>
                    <a:p>
                      <a:pPr lvl="0" algn="just">
                        <a:buNone/>
                      </a:pPr>
                      <a:r>
                        <a:rPr lang="pt-BR" sz="1800" u="none" strike="noStrike" noProof="0" dirty="0" smtClean="0"/>
                        <a:t>nutricionista determinará o cardápio referente a cada idoso. O módulo 2 contém dados importantes para o módulo 6</a:t>
                      </a:r>
                      <a:endParaRPr lang="fr-FR" sz="1800" b="0" i="0" u="none" strike="noStrike" noProof="0" dirty="0">
                        <a:solidFill>
                          <a:schemeClr val="tx1">
                            <a:lumMod val="75000"/>
                            <a:lumOff val="25000"/>
                          </a:schemeClr>
                        </a:solidFill>
                        <a:latin typeface="+mn-lt"/>
                      </a:endParaRPr>
                    </a:p>
                  </a:txBody>
                  <a:tcPr/>
                </a:tc>
                <a:extLst>
                  <a:ext uri="{0D108BD9-81ED-4DB2-BD59-A6C34878D82A}">
                    <a16:rowId xmlns:a16="http://schemas.microsoft.com/office/drawing/2014/main" xmlns="" val="804210111"/>
                  </a:ext>
                </a:extLst>
              </a:tr>
            </a:tbl>
          </a:graphicData>
        </a:graphic>
      </p:graphicFrame>
      <p:sp>
        <p:nvSpPr>
          <p:cNvPr id="5" name="Espaço Reservado para Texto 2"/>
          <p:cNvSpPr>
            <a:spLocks noGrp="1"/>
          </p:cNvSpPr>
          <p:nvPr>
            <p:ph type="body" sz="quarter" idx="11"/>
          </p:nvPr>
        </p:nvSpPr>
        <p:spPr/>
        <p:txBody>
          <a:bodyPr>
            <a:normAutofit fontScale="88000" lnSpcReduction="10000"/>
          </a:bodyPr>
          <a:lstStyle/>
          <a:p>
            <a:r>
              <a:rPr lang="pt-BR" sz="2400" dirty="0" err="1" smtClean="0"/>
              <a:t>Stakeholder</a:t>
            </a:r>
            <a:r>
              <a:rPr lang="pt-BR" sz="2400" dirty="0" smtClean="0"/>
              <a:t>:</a:t>
            </a:r>
            <a:endParaRPr lang="pt-BR" sz="2400" dirty="0"/>
          </a:p>
        </p:txBody>
      </p:sp>
    </p:spTree>
    <p:extLst>
      <p:ext uri="{BB962C8B-B14F-4D97-AF65-F5344CB8AC3E}">
        <p14:creationId xmlns:p14="http://schemas.microsoft.com/office/powerpoint/2010/main" val="189361879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fontScale="95500"/>
          </a:bodyPr>
          <a:lstStyle/>
          <a:p>
            <a:r>
              <a:rPr lang="pt-BR" dirty="0"/>
              <a:t>Documento de Visão</a:t>
            </a:r>
          </a:p>
        </p:txBody>
      </p:sp>
      <p:graphicFrame>
        <p:nvGraphicFramePr>
          <p:cNvPr id="7" name="Tabela 6"/>
          <p:cNvGraphicFramePr>
            <a:graphicFrameLocks noGrp="1"/>
          </p:cNvGraphicFramePr>
          <p:nvPr>
            <p:extLst/>
          </p:nvPr>
        </p:nvGraphicFramePr>
        <p:xfrm>
          <a:off x="359532" y="1203598"/>
          <a:ext cx="8424936" cy="3749040"/>
        </p:xfrm>
        <a:graphic>
          <a:graphicData uri="http://schemas.openxmlformats.org/drawingml/2006/table">
            <a:tbl>
              <a:tblPr firstRow="1" bandRow="1">
                <a:tableStyleId>{F5AB1C69-6EDB-4FF4-983F-18BD219EF322}</a:tableStyleId>
              </a:tblPr>
              <a:tblGrid>
                <a:gridCol w="2808312">
                  <a:extLst>
                    <a:ext uri="{9D8B030D-6E8A-4147-A177-3AD203B41FA5}">
                      <a16:colId xmlns:a16="http://schemas.microsoft.com/office/drawing/2014/main" xmlns="" val="607197806"/>
                    </a:ext>
                  </a:extLst>
                </a:gridCol>
                <a:gridCol w="2808312">
                  <a:extLst>
                    <a:ext uri="{9D8B030D-6E8A-4147-A177-3AD203B41FA5}">
                      <a16:colId xmlns:a16="http://schemas.microsoft.com/office/drawing/2014/main" xmlns="" val="2701040469"/>
                    </a:ext>
                  </a:extLst>
                </a:gridCol>
                <a:gridCol w="2808312">
                  <a:extLst>
                    <a:ext uri="{9D8B030D-6E8A-4147-A177-3AD203B41FA5}">
                      <a16:colId xmlns:a16="http://schemas.microsoft.com/office/drawing/2014/main" xmlns="" val="3200824249"/>
                    </a:ext>
                  </a:extLst>
                </a:gridCol>
              </a:tblGrid>
              <a:tr h="360040">
                <a:tc>
                  <a:txBody>
                    <a:bodyPr/>
                    <a:lstStyle/>
                    <a:p>
                      <a:r>
                        <a:rPr lang="pt-BR" dirty="0" smtClean="0"/>
                        <a:t>Nome</a:t>
                      </a:r>
                      <a:endParaRPr lang="pt-BR" dirty="0"/>
                    </a:p>
                  </a:txBody>
                  <a:tcPr/>
                </a:tc>
                <a:tc>
                  <a:txBody>
                    <a:bodyPr/>
                    <a:lstStyle/>
                    <a:p>
                      <a:r>
                        <a:rPr lang="pt-BR" dirty="0" smtClean="0"/>
                        <a:t>Descrição</a:t>
                      </a:r>
                      <a:endParaRPr lang="pt-BR" dirty="0"/>
                    </a:p>
                  </a:txBody>
                  <a:tcPr/>
                </a:tc>
                <a:tc>
                  <a:txBody>
                    <a:bodyPr/>
                    <a:lstStyle/>
                    <a:p>
                      <a:r>
                        <a:rPr lang="pt-BR" dirty="0" smtClean="0"/>
                        <a:t>Responsabilidade</a:t>
                      </a:r>
                      <a:endParaRPr lang="pt-BR" dirty="0"/>
                    </a:p>
                  </a:txBody>
                  <a:tcPr/>
                </a:tc>
                <a:extLst>
                  <a:ext uri="{0D108BD9-81ED-4DB2-BD59-A6C34878D82A}">
                    <a16:rowId xmlns:a16="http://schemas.microsoft.com/office/drawing/2014/main" xmlns="" val="174861242"/>
                  </a:ext>
                </a:extLst>
              </a:tr>
              <a:tr h="2292416">
                <a:tc>
                  <a:txBody>
                    <a:bodyPr/>
                    <a:lstStyle/>
                    <a:p>
                      <a:pPr lvl="0" algn="just">
                        <a:buNone/>
                      </a:pPr>
                      <a:r>
                        <a:rPr lang="fr-FR" sz="1800" u="none" strike="noStrike" noProof="0" dirty="0" smtClean="0"/>
                        <a:t>Módulo prescrições médicas/controle de incidentes</a:t>
                      </a:r>
                      <a:endParaRPr lang="fr-FR" sz="1800" b="0" i="0" u="none" strike="noStrike" noProof="0" dirty="0">
                        <a:solidFill>
                          <a:schemeClr val="tx1">
                            <a:lumMod val="75000"/>
                            <a:lumOff val="25000"/>
                          </a:schemeClr>
                        </a:solidFill>
                        <a:latin typeface="+mn-lt"/>
                      </a:endParaRPr>
                    </a:p>
                  </a:txBody>
                  <a:tcPr/>
                </a:tc>
                <a:tc>
                  <a:txBody>
                    <a:bodyPr/>
                    <a:lstStyle/>
                    <a:p>
                      <a:pPr lvl="0" algn="just">
                        <a:buNone/>
                      </a:pPr>
                      <a:r>
                        <a:rPr lang="fr-FR" sz="1800" u="none" strike="noStrike" noProof="0" dirty="0" smtClean="0"/>
                        <a:t>Módulo prescrições médicas/controle de incidentes</a:t>
                      </a:r>
                      <a:endParaRPr lang="fr-FR" sz="1800" b="0" i="0" u="none" strike="noStrike" noProof="0" dirty="0">
                        <a:solidFill>
                          <a:schemeClr val="tx1">
                            <a:lumMod val="75000"/>
                            <a:lumOff val="25000"/>
                          </a:schemeClr>
                        </a:solidFill>
                        <a:latin typeface="+mn-lt"/>
                      </a:endParaRPr>
                    </a:p>
                  </a:txBody>
                  <a:tcPr/>
                </a:tc>
                <a:tc>
                  <a:txBody>
                    <a:bodyPr/>
                    <a:lstStyle/>
                    <a:p>
                      <a:pPr lvl="0" algn="just">
                        <a:buNone/>
                      </a:pPr>
                      <a:r>
                        <a:rPr lang="fr-FR" sz="1800" u="none" strike="noStrike" noProof="0" dirty="0" smtClean="0"/>
                        <a:t>O módulo 6 deverá ter</a:t>
                      </a:r>
                      <a:r>
                        <a:rPr lang="fr-FR" sz="1800" u="none" strike="noStrike" baseline="0" noProof="0" dirty="0" smtClean="0"/>
                        <a:t> </a:t>
                      </a:r>
                      <a:r>
                        <a:rPr lang="fr-FR" sz="1800" u="none" strike="noStrike" noProof="0" dirty="0" smtClean="0"/>
                        <a:t>acesso as informações que estarão contidas no módulo 5 em relação aos incidentes da instituição para saber se o idoso está desidratado ou desnutrido para assim gerar o cardápio. </a:t>
                      </a:r>
                      <a:r>
                        <a:rPr lang="pt-BR" sz="1800" u="none" strike="noStrike" noProof="0" dirty="0" smtClean="0"/>
                        <a:t>Haverá uma dependência do módulo 6 em relação ao módulo 5</a:t>
                      </a:r>
                      <a:endParaRPr lang="pt-BR" sz="1800" b="0" i="0" u="none" strike="noStrike" noProof="0" dirty="0">
                        <a:solidFill>
                          <a:schemeClr val="tx1">
                            <a:lumMod val="75000"/>
                            <a:lumOff val="25000"/>
                          </a:schemeClr>
                        </a:solidFill>
                        <a:latin typeface="+mn-lt"/>
                      </a:endParaRPr>
                    </a:p>
                  </a:txBody>
                  <a:tcPr/>
                </a:tc>
                <a:extLst>
                  <a:ext uri="{0D108BD9-81ED-4DB2-BD59-A6C34878D82A}">
                    <a16:rowId xmlns:a16="http://schemas.microsoft.com/office/drawing/2014/main" xmlns="" val="804210111"/>
                  </a:ext>
                </a:extLst>
              </a:tr>
            </a:tbl>
          </a:graphicData>
        </a:graphic>
      </p:graphicFrame>
      <p:sp>
        <p:nvSpPr>
          <p:cNvPr id="5" name="Espaço Reservado para Texto 2"/>
          <p:cNvSpPr>
            <a:spLocks noGrp="1"/>
          </p:cNvSpPr>
          <p:nvPr>
            <p:ph type="body" sz="quarter" idx="11"/>
          </p:nvPr>
        </p:nvSpPr>
        <p:spPr/>
        <p:txBody>
          <a:bodyPr>
            <a:normAutofit fontScale="88000" lnSpcReduction="10000"/>
          </a:bodyPr>
          <a:lstStyle/>
          <a:p>
            <a:r>
              <a:rPr lang="pt-BR" sz="2400" dirty="0" err="1" smtClean="0"/>
              <a:t>Stakeholder</a:t>
            </a:r>
            <a:r>
              <a:rPr lang="pt-BR" sz="2400" dirty="0" smtClean="0"/>
              <a:t>:</a:t>
            </a:r>
            <a:endParaRPr lang="pt-BR" sz="2400" dirty="0"/>
          </a:p>
        </p:txBody>
      </p:sp>
    </p:spTree>
    <p:extLst>
      <p:ext uri="{BB962C8B-B14F-4D97-AF65-F5344CB8AC3E}">
        <p14:creationId xmlns:p14="http://schemas.microsoft.com/office/powerpoint/2010/main" val="29941833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m 11"/>
          <p:cNvPicPr>
            <a:picLocks noChangeAspect="1"/>
          </p:cNvPicPr>
          <p:nvPr/>
        </p:nvPicPr>
        <p:blipFill rotWithShape="1">
          <a:blip r:embed="rId3" cstate="print">
            <a:extLst>
              <a:ext uri="{28A0092B-C50C-407E-A947-70E740481C1C}">
                <a14:useLocalDpi xmlns:a14="http://schemas.microsoft.com/office/drawing/2010/main" val="0"/>
              </a:ext>
            </a:extLst>
          </a:blip>
          <a:srcRect l="25818"/>
          <a:stretch/>
        </p:blipFill>
        <p:spPr>
          <a:xfrm>
            <a:off x="6012160" y="2676961"/>
            <a:ext cx="2621299" cy="1450091"/>
          </a:xfrm>
          <a:prstGeom prst="rect">
            <a:avLst/>
          </a:prstGeom>
        </p:spPr>
      </p:pic>
      <p:pic>
        <p:nvPicPr>
          <p:cNvPr id="11" name="Imagem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59832" y="3219822"/>
            <a:ext cx="2147986" cy="1945770"/>
          </a:xfrm>
          <a:prstGeom prst="rect">
            <a:avLst/>
          </a:prstGeom>
        </p:spPr>
      </p:pic>
      <p:sp>
        <p:nvSpPr>
          <p:cNvPr id="4" name="Rectangle 6"/>
          <p:cNvSpPr/>
          <p:nvPr/>
        </p:nvSpPr>
        <p:spPr>
          <a:xfrm>
            <a:off x="2826480" y="2483457"/>
            <a:ext cx="2783509" cy="584775"/>
          </a:xfrm>
          <a:prstGeom prst="rect">
            <a:avLst/>
          </a:prstGeom>
          <a:ln w="38100">
            <a:solidFill>
              <a:schemeClr val="accent1"/>
            </a:solidFill>
          </a:ln>
        </p:spPr>
        <p:txBody>
          <a:bodyPr wrap="square">
            <a:spAutoFit/>
          </a:bodyPr>
          <a:lstStyle/>
          <a:p>
            <a:pPr algn="ctr"/>
            <a:r>
              <a:rPr lang="en-US" altLang="ko-KR" sz="3200" b="1" dirty="0" smtClean="0">
                <a:solidFill>
                  <a:schemeClr val="accent1"/>
                </a:solidFill>
                <a:latin typeface="+mj-lt"/>
                <a:cs typeface="Arial" pitchFamily="34" charset="0"/>
              </a:rPr>
              <a:t>Grupo 2</a:t>
            </a:r>
            <a:endParaRPr lang="en-US" altLang="ko-KR" sz="3200" b="1" dirty="0">
              <a:solidFill>
                <a:schemeClr val="accent1"/>
              </a:solidFill>
              <a:latin typeface="+mj-lt"/>
              <a:cs typeface="Arial" pitchFamily="34" charset="0"/>
            </a:endParaRPr>
          </a:p>
        </p:txBody>
      </p:sp>
      <p:pic>
        <p:nvPicPr>
          <p:cNvPr id="2" name="Imagem 1"/>
          <p:cNvPicPr>
            <a:picLocks noChangeAspect="1"/>
          </p:cNvPicPr>
          <p:nvPr/>
        </p:nvPicPr>
        <p:blipFill rotWithShape="1">
          <a:blip r:embed="rId5">
            <a:extLst>
              <a:ext uri="{28A0092B-C50C-407E-A947-70E740481C1C}">
                <a14:useLocalDpi xmlns:a14="http://schemas.microsoft.com/office/drawing/2010/main" val="0"/>
              </a:ext>
            </a:extLst>
          </a:blip>
          <a:srcRect l="1847" t="9139" r="4730"/>
          <a:stretch/>
        </p:blipFill>
        <p:spPr>
          <a:xfrm>
            <a:off x="151137" y="2405625"/>
            <a:ext cx="2474257" cy="2194125"/>
          </a:xfrm>
          <a:prstGeom prst="rect">
            <a:avLst/>
          </a:prstGeom>
          <a:ln w="28575">
            <a:noFill/>
            <a:prstDash val="dash"/>
          </a:ln>
        </p:spPr>
      </p:pic>
      <p:pic>
        <p:nvPicPr>
          <p:cNvPr id="3" name="Imagem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07818" y="239423"/>
            <a:ext cx="1917419" cy="1917419"/>
          </a:xfrm>
          <a:prstGeom prst="rect">
            <a:avLst/>
          </a:prstGeom>
        </p:spPr>
      </p:pic>
      <p:pic>
        <p:nvPicPr>
          <p:cNvPr id="10" name="Imagem 9"/>
          <p:cNvPicPr>
            <a:picLocks noChangeAspect="1"/>
          </p:cNvPicPr>
          <p:nvPr/>
        </p:nvPicPr>
        <p:blipFill rotWithShape="1">
          <a:blip r:embed="rId7">
            <a:extLst>
              <a:ext uri="{28A0092B-C50C-407E-A947-70E740481C1C}">
                <a14:useLocalDpi xmlns:a14="http://schemas.microsoft.com/office/drawing/2010/main" val="0"/>
              </a:ext>
            </a:extLst>
          </a:blip>
          <a:srcRect l="12501" t="3736" r="6249" b="2220"/>
          <a:stretch/>
        </p:blipFill>
        <p:spPr>
          <a:xfrm>
            <a:off x="2015716" y="-30388"/>
            <a:ext cx="2088232" cy="2436013"/>
          </a:xfrm>
          <a:prstGeom prst="rect">
            <a:avLst/>
          </a:prstGeom>
          <a:ln w="28575">
            <a:noFill/>
            <a:prstDash val="dash"/>
          </a:ln>
        </p:spPr>
      </p:pic>
    </p:spTree>
    <p:extLst>
      <p:ext uri="{BB962C8B-B14F-4D97-AF65-F5344CB8AC3E}">
        <p14:creationId xmlns:p14="http://schemas.microsoft.com/office/powerpoint/2010/main" val="4125840631"/>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fontScale="95500"/>
          </a:bodyPr>
          <a:lstStyle/>
          <a:p>
            <a:r>
              <a:rPr lang="pt-BR" dirty="0"/>
              <a:t>Documento de Visão</a:t>
            </a:r>
          </a:p>
        </p:txBody>
      </p:sp>
      <p:graphicFrame>
        <p:nvGraphicFramePr>
          <p:cNvPr id="7" name="Tabela 6"/>
          <p:cNvGraphicFramePr>
            <a:graphicFrameLocks noGrp="1"/>
          </p:cNvGraphicFramePr>
          <p:nvPr>
            <p:extLst/>
          </p:nvPr>
        </p:nvGraphicFramePr>
        <p:xfrm>
          <a:off x="359532" y="1203598"/>
          <a:ext cx="8424936" cy="3200400"/>
        </p:xfrm>
        <a:graphic>
          <a:graphicData uri="http://schemas.openxmlformats.org/drawingml/2006/table">
            <a:tbl>
              <a:tblPr firstRow="1" bandRow="1">
                <a:tableStyleId>{00A15C55-8517-42AA-B614-E9B94910E393}</a:tableStyleId>
              </a:tblPr>
              <a:tblGrid>
                <a:gridCol w="2808312">
                  <a:extLst>
                    <a:ext uri="{9D8B030D-6E8A-4147-A177-3AD203B41FA5}">
                      <a16:colId xmlns:a16="http://schemas.microsoft.com/office/drawing/2014/main" xmlns="" val="607197806"/>
                    </a:ext>
                  </a:extLst>
                </a:gridCol>
                <a:gridCol w="2808312">
                  <a:extLst>
                    <a:ext uri="{9D8B030D-6E8A-4147-A177-3AD203B41FA5}">
                      <a16:colId xmlns:a16="http://schemas.microsoft.com/office/drawing/2014/main" xmlns="" val="2701040469"/>
                    </a:ext>
                  </a:extLst>
                </a:gridCol>
                <a:gridCol w="2808312">
                  <a:extLst>
                    <a:ext uri="{9D8B030D-6E8A-4147-A177-3AD203B41FA5}">
                      <a16:colId xmlns:a16="http://schemas.microsoft.com/office/drawing/2014/main" xmlns="" val="3200824249"/>
                    </a:ext>
                  </a:extLst>
                </a:gridCol>
              </a:tblGrid>
              <a:tr h="360040">
                <a:tc>
                  <a:txBody>
                    <a:bodyPr/>
                    <a:lstStyle/>
                    <a:p>
                      <a:r>
                        <a:rPr lang="pt-BR" dirty="0" smtClean="0"/>
                        <a:t>Nome</a:t>
                      </a:r>
                      <a:endParaRPr lang="pt-BR" dirty="0"/>
                    </a:p>
                  </a:txBody>
                  <a:tcPr/>
                </a:tc>
                <a:tc>
                  <a:txBody>
                    <a:bodyPr/>
                    <a:lstStyle/>
                    <a:p>
                      <a:r>
                        <a:rPr lang="pt-BR" dirty="0" smtClean="0"/>
                        <a:t>Descrição</a:t>
                      </a:r>
                      <a:endParaRPr lang="pt-BR" dirty="0"/>
                    </a:p>
                  </a:txBody>
                  <a:tcPr/>
                </a:tc>
                <a:tc>
                  <a:txBody>
                    <a:bodyPr/>
                    <a:lstStyle/>
                    <a:p>
                      <a:r>
                        <a:rPr lang="pt-BR" dirty="0" smtClean="0"/>
                        <a:t>Responsabilidade</a:t>
                      </a:r>
                      <a:endParaRPr lang="pt-BR" dirty="0"/>
                    </a:p>
                  </a:txBody>
                  <a:tcPr/>
                </a:tc>
                <a:extLst>
                  <a:ext uri="{0D108BD9-81ED-4DB2-BD59-A6C34878D82A}">
                    <a16:rowId xmlns:a16="http://schemas.microsoft.com/office/drawing/2014/main" xmlns="" val="174861242"/>
                  </a:ext>
                </a:extLst>
              </a:tr>
              <a:tr h="2292416">
                <a:tc>
                  <a:txBody>
                    <a:bodyPr/>
                    <a:lstStyle/>
                    <a:p>
                      <a:pPr lvl="0" algn="just">
                        <a:buNone/>
                      </a:pPr>
                      <a:r>
                        <a:rPr lang="fr-FR" sz="1800" u="none" strike="noStrike" noProof="0" dirty="0" smtClean="0"/>
                        <a:t>Enfermeiro</a:t>
                      </a:r>
                      <a:endParaRPr lang="fr-FR" sz="1800" b="0" i="0" u="none" strike="noStrike" noProof="0" dirty="0">
                        <a:solidFill>
                          <a:schemeClr val="tx1">
                            <a:lumMod val="75000"/>
                            <a:lumOff val="25000"/>
                          </a:schemeClr>
                        </a:solidFill>
                        <a:latin typeface="+mn-lt"/>
                      </a:endParaRPr>
                    </a:p>
                  </a:txBody>
                  <a:tcPr/>
                </a:tc>
                <a:tc>
                  <a:txBody>
                    <a:bodyPr/>
                    <a:lstStyle/>
                    <a:p>
                      <a:pPr lvl="0" algn="just">
                        <a:buNone/>
                      </a:pPr>
                      <a:r>
                        <a:rPr lang="pt-BR" sz="1800" u="none" strike="noStrike" noProof="0" dirty="0" smtClean="0"/>
                        <a:t>Terá acesso as informações dos idosos inseridas pelos nutricionistas</a:t>
                      </a:r>
                      <a:endParaRPr lang="pt-BR" sz="1800" b="0" i="0" u="none" strike="noStrike" noProof="0" dirty="0">
                        <a:solidFill>
                          <a:schemeClr val="tx1">
                            <a:lumMod val="75000"/>
                            <a:lumOff val="25000"/>
                          </a:schemeClr>
                        </a:solidFill>
                        <a:latin typeface="+mn-lt"/>
                      </a:endParaRPr>
                    </a:p>
                  </a:txBody>
                  <a:tcPr/>
                </a:tc>
                <a:tc>
                  <a:txBody>
                    <a:bodyPr/>
                    <a:lstStyle/>
                    <a:p>
                      <a:pPr lvl="0" algn="just">
                        <a:buNone/>
                      </a:pPr>
                      <a:r>
                        <a:rPr lang="fr-FR" sz="1800" u="none" strike="noStrike" noProof="0" dirty="0" smtClean="0"/>
                        <a:t>Irá realizar todas as prescrições do nutricionista em relação a alimentação, controlará as amostras dos alimentos e também terá acesso ao portal de maneira a descrever como o idoso se </a:t>
                      </a:r>
                    </a:p>
                    <a:p>
                      <a:pPr lvl="0" algn="just">
                        <a:buNone/>
                      </a:pPr>
                      <a:r>
                        <a:rPr lang="fr-FR" sz="1800" u="none" strike="noStrike" noProof="0" dirty="0" smtClean="0"/>
                        <a:t>alimenta</a:t>
                      </a:r>
                      <a:endParaRPr lang="pt-BR" sz="1800" b="0" i="0" u="none" strike="noStrike" noProof="0" dirty="0">
                        <a:solidFill>
                          <a:schemeClr val="tx1">
                            <a:lumMod val="75000"/>
                            <a:lumOff val="25000"/>
                          </a:schemeClr>
                        </a:solidFill>
                        <a:latin typeface="+mn-lt"/>
                      </a:endParaRPr>
                    </a:p>
                  </a:txBody>
                  <a:tcPr/>
                </a:tc>
                <a:extLst>
                  <a:ext uri="{0D108BD9-81ED-4DB2-BD59-A6C34878D82A}">
                    <a16:rowId xmlns:a16="http://schemas.microsoft.com/office/drawing/2014/main" xmlns="" val="804210111"/>
                  </a:ext>
                </a:extLst>
              </a:tr>
            </a:tbl>
          </a:graphicData>
        </a:graphic>
      </p:graphicFrame>
      <p:sp>
        <p:nvSpPr>
          <p:cNvPr id="5" name="Espaço Reservado para Texto 2"/>
          <p:cNvSpPr>
            <a:spLocks noGrp="1"/>
          </p:cNvSpPr>
          <p:nvPr>
            <p:ph type="body" sz="quarter" idx="11"/>
          </p:nvPr>
        </p:nvSpPr>
        <p:spPr/>
        <p:txBody>
          <a:bodyPr>
            <a:normAutofit fontScale="88000" lnSpcReduction="10000"/>
          </a:bodyPr>
          <a:lstStyle/>
          <a:p>
            <a:r>
              <a:rPr lang="pt-BR" sz="2400" dirty="0" err="1" smtClean="0"/>
              <a:t>Stakeholder</a:t>
            </a:r>
            <a:r>
              <a:rPr lang="pt-BR" sz="2400" dirty="0" smtClean="0"/>
              <a:t>:</a:t>
            </a:r>
            <a:endParaRPr lang="pt-BR" sz="2400" dirty="0"/>
          </a:p>
        </p:txBody>
      </p:sp>
    </p:spTree>
    <p:extLst>
      <p:ext uri="{BB962C8B-B14F-4D97-AF65-F5344CB8AC3E}">
        <p14:creationId xmlns:p14="http://schemas.microsoft.com/office/powerpoint/2010/main" val="232537989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fontScale="95500"/>
          </a:bodyPr>
          <a:lstStyle/>
          <a:p>
            <a:r>
              <a:rPr lang="pt-BR" dirty="0"/>
              <a:t>Documento de Visão</a:t>
            </a:r>
          </a:p>
        </p:txBody>
      </p:sp>
      <p:graphicFrame>
        <p:nvGraphicFramePr>
          <p:cNvPr id="7" name="Tabela 6"/>
          <p:cNvGraphicFramePr>
            <a:graphicFrameLocks noGrp="1"/>
          </p:cNvGraphicFramePr>
          <p:nvPr>
            <p:extLst/>
          </p:nvPr>
        </p:nvGraphicFramePr>
        <p:xfrm>
          <a:off x="359532" y="1203598"/>
          <a:ext cx="8424936" cy="2926080"/>
        </p:xfrm>
        <a:graphic>
          <a:graphicData uri="http://schemas.openxmlformats.org/drawingml/2006/table">
            <a:tbl>
              <a:tblPr firstRow="1" bandRow="1">
                <a:tableStyleId>{5C22544A-7EE6-4342-B048-85BDC9FD1C3A}</a:tableStyleId>
              </a:tblPr>
              <a:tblGrid>
                <a:gridCol w="2808312">
                  <a:extLst>
                    <a:ext uri="{9D8B030D-6E8A-4147-A177-3AD203B41FA5}">
                      <a16:colId xmlns:a16="http://schemas.microsoft.com/office/drawing/2014/main" xmlns="" val="607197806"/>
                    </a:ext>
                  </a:extLst>
                </a:gridCol>
                <a:gridCol w="2808312">
                  <a:extLst>
                    <a:ext uri="{9D8B030D-6E8A-4147-A177-3AD203B41FA5}">
                      <a16:colId xmlns:a16="http://schemas.microsoft.com/office/drawing/2014/main" xmlns="" val="2701040469"/>
                    </a:ext>
                  </a:extLst>
                </a:gridCol>
                <a:gridCol w="2808312">
                  <a:extLst>
                    <a:ext uri="{9D8B030D-6E8A-4147-A177-3AD203B41FA5}">
                      <a16:colId xmlns:a16="http://schemas.microsoft.com/office/drawing/2014/main" xmlns="" val="3200824249"/>
                    </a:ext>
                  </a:extLst>
                </a:gridCol>
              </a:tblGrid>
              <a:tr h="360040">
                <a:tc>
                  <a:txBody>
                    <a:bodyPr/>
                    <a:lstStyle/>
                    <a:p>
                      <a:r>
                        <a:rPr lang="pt-BR" dirty="0" smtClean="0"/>
                        <a:t>Nome</a:t>
                      </a:r>
                      <a:endParaRPr lang="pt-BR" dirty="0"/>
                    </a:p>
                  </a:txBody>
                  <a:tcPr/>
                </a:tc>
                <a:tc>
                  <a:txBody>
                    <a:bodyPr/>
                    <a:lstStyle/>
                    <a:p>
                      <a:r>
                        <a:rPr lang="pt-BR" dirty="0" smtClean="0"/>
                        <a:t>Descrição</a:t>
                      </a:r>
                      <a:endParaRPr lang="pt-BR" dirty="0"/>
                    </a:p>
                  </a:txBody>
                  <a:tcPr/>
                </a:tc>
                <a:tc>
                  <a:txBody>
                    <a:bodyPr/>
                    <a:lstStyle/>
                    <a:p>
                      <a:r>
                        <a:rPr lang="pt-BR" dirty="0" smtClean="0"/>
                        <a:t>Responsabilidade</a:t>
                      </a:r>
                      <a:endParaRPr lang="pt-BR" dirty="0"/>
                    </a:p>
                  </a:txBody>
                  <a:tcPr/>
                </a:tc>
                <a:extLst>
                  <a:ext uri="{0D108BD9-81ED-4DB2-BD59-A6C34878D82A}">
                    <a16:rowId xmlns:a16="http://schemas.microsoft.com/office/drawing/2014/main" xmlns="" val="174861242"/>
                  </a:ext>
                </a:extLst>
              </a:tr>
              <a:tr h="2292416">
                <a:tc>
                  <a:txBody>
                    <a:bodyPr/>
                    <a:lstStyle/>
                    <a:p>
                      <a:pPr lvl="0" algn="just">
                        <a:buNone/>
                      </a:pPr>
                      <a:r>
                        <a:rPr lang="fr-FR" sz="1800" u="none" strike="noStrike" noProof="0" dirty="0" smtClean="0"/>
                        <a:t>Nutricionista</a:t>
                      </a:r>
                      <a:endParaRPr lang="pt-BR" sz="1800" b="0" i="0" u="none" strike="noStrike" noProof="0" dirty="0">
                        <a:solidFill>
                          <a:schemeClr val="tx1">
                            <a:lumMod val="75000"/>
                            <a:lumOff val="25000"/>
                          </a:schemeClr>
                        </a:solidFill>
                        <a:latin typeface="+mn-lt"/>
                      </a:endParaRPr>
                    </a:p>
                  </a:txBody>
                  <a:tcPr/>
                </a:tc>
                <a:tc>
                  <a:txBody>
                    <a:bodyPr/>
                    <a:lstStyle/>
                    <a:p>
                      <a:pPr lvl="0" algn="just">
                        <a:buNone/>
                      </a:pPr>
                      <a:r>
                        <a:rPr lang="pt-BR" sz="1800" u="none" strike="noStrike" noProof="0" dirty="0" smtClean="0"/>
                        <a:t>Usará a página para registrar as informações dos tipos de alimentos, dos alimentos e dos idosos</a:t>
                      </a:r>
                      <a:endParaRPr lang="pt-BR" sz="1800" b="0" i="0" u="none" strike="noStrike" noProof="0" dirty="0">
                        <a:solidFill>
                          <a:schemeClr val="tx1">
                            <a:lumMod val="75000"/>
                            <a:lumOff val="25000"/>
                          </a:schemeClr>
                        </a:solidFill>
                        <a:latin typeface="+mn-lt"/>
                      </a:endParaRPr>
                    </a:p>
                  </a:txBody>
                  <a:tcPr/>
                </a:tc>
                <a:tc>
                  <a:txBody>
                    <a:bodyPr/>
                    <a:lstStyle/>
                    <a:p>
                      <a:pPr lvl="0" algn="just">
                        <a:buNone/>
                      </a:pPr>
                      <a:r>
                        <a:rPr lang="fr-FR" sz="1800" u="none" strike="noStrike" noProof="0" dirty="0" smtClean="0"/>
                        <a:t>Gerenciará os tipos de alimentos que cada idoso poderá consumir, administrará os alimentos, o plano alimentar semanal, registrará as consultas periódicas e conduzirá o padrão alimentar, por refeição, por idoso.</a:t>
                      </a:r>
                      <a:endParaRPr lang="fr-FR" sz="1800" b="0" i="0" u="none" strike="noStrike" noProof="0" dirty="0">
                        <a:solidFill>
                          <a:schemeClr val="tx1">
                            <a:lumMod val="75000"/>
                            <a:lumOff val="25000"/>
                          </a:schemeClr>
                        </a:solidFill>
                        <a:latin typeface="+mn-lt"/>
                      </a:endParaRPr>
                    </a:p>
                  </a:txBody>
                  <a:tcPr/>
                </a:tc>
                <a:extLst>
                  <a:ext uri="{0D108BD9-81ED-4DB2-BD59-A6C34878D82A}">
                    <a16:rowId xmlns:a16="http://schemas.microsoft.com/office/drawing/2014/main" xmlns="" val="804210111"/>
                  </a:ext>
                </a:extLst>
              </a:tr>
            </a:tbl>
          </a:graphicData>
        </a:graphic>
      </p:graphicFrame>
      <p:sp>
        <p:nvSpPr>
          <p:cNvPr id="5" name="Espaço Reservado para Texto 2"/>
          <p:cNvSpPr>
            <a:spLocks noGrp="1"/>
          </p:cNvSpPr>
          <p:nvPr>
            <p:ph type="body" sz="quarter" idx="11"/>
          </p:nvPr>
        </p:nvSpPr>
        <p:spPr/>
        <p:txBody>
          <a:bodyPr>
            <a:normAutofit fontScale="88000" lnSpcReduction="10000"/>
          </a:bodyPr>
          <a:lstStyle/>
          <a:p>
            <a:r>
              <a:rPr lang="pt-BR" sz="2400" dirty="0" err="1" smtClean="0"/>
              <a:t>Stakeholder</a:t>
            </a:r>
            <a:r>
              <a:rPr lang="pt-BR" sz="2400" dirty="0" smtClean="0"/>
              <a:t>:</a:t>
            </a:r>
            <a:endParaRPr lang="pt-BR" sz="2400" dirty="0"/>
          </a:p>
        </p:txBody>
      </p:sp>
    </p:spTree>
    <p:extLst>
      <p:ext uri="{BB962C8B-B14F-4D97-AF65-F5344CB8AC3E}">
        <p14:creationId xmlns:p14="http://schemas.microsoft.com/office/powerpoint/2010/main" val="14994099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fontScale="95500"/>
          </a:bodyPr>
          <a:lstStyle/>
          <a:p>
            <a:r>
              <a:rPr lang="pt-BR" dirty="0"/>
              <a:t>Documento de Visão</a:t>
            </a:r>
          </a:p>
        </p:txBody>
      </p:sp>
      <p:graphicFrame>
        <p:nvGraphicFramePr>
          <p:cNvPr id="7" name="Tabela 6"/>
          <p:cNvGraphicFramePr>
            <a:graphicFrameLocks noGrp="1"/>
          </p:cNvGraphicFramePr>
          <p:nvPr>
            <p:extLst/>
          </p:nvPr>
        </p:nvGraphicFramePr>
        <p:xfrm>
          <a:off x="359532" y="1203598"/>
          <a:ext cx="8424936" cy="2658176"/>
        </p:xfrm>
        <a:graphic>
          <a:graphicData uri="http://schemas.openxmlformats.org/drawingml/2006/table">
            <a:tbl>
              <a:tblPr firstRow="1" bandRow="1">
                <a:tableStyleId>{21E4AEA4-8DFA-4A89-87EB-49C32662AFE0}</a:tableStyleId>
              </a:tblPr>
              <a:tblGrid>
                <a:gridCol w="2808312">
                  <a:extLst>
                    <a:ext uri="{9D8B030D-6E8A-4147-A177-3AD203B41FA5}">
                      <a16:colId xmlns:a16="http://schemas.microsoft.com/office/drawing/2014/main" xmlns="" val="607197806"/>
                    </a:ext>
                  </a:extLst>
                </a:gridCol>
                <a:gridCol w="2808312">
                  <a:extLst>
                    <a:ext uri="{9D8B030D-6E8A-4147-A177-3AD203B41FA5}">
                      <a16:colId xmlns:a16="http://schemas.microsoft.com/office/drawing/2014/main" xmlns="" val="2701040469"/>
                    </a:ext>
                  </a:extLst>
                </a:gridCol>
                <a:gridCol w="2808312">
                  <a:extLst>
                    <a:ext uri="{9D8B030D-6E8A-4147-A177-3AD203B41FA5}">
                      <a16:colId xmlns:a16="http://schemas.microsoft.com/office/drawing/2014/main" xmlns="" val="3200824249"/>
                    </a:ext>
                  </a:extLst>
                </a:gridCol>
              </a:tblGrid>
              <a:tr h="360040">
                <a:tc>
                  <a:txBody>
                    <a:bodyPr/>
                    <a:lstStyle/>
                    <a:p>
                      <a:r>
                        <a:rPr lang="pt-BR" dirty="0" smtClean="0"/>
                        <a:t>Nome</a:t>
                      </a:r>
                      <a:endParaRPr lang="pt-BR" dirty="0"/>
                    </a:p>
                  </a:txBody>
                  <a:tcPr/>
                </a:tc>
                <a:tc>
                  <a:txBody>
                    <a:bodyPr/>
                    <a:lstStyle/>
                    <a:p>
                      <a:r>
                        <a:rPr lang="pt-BR" dirty="0" smtClean="0"/>
                        <a:t>Descrição</a:t>
                      </a:r>
                      <a:endParaRPr lang="pt-BR" dirty="0"/>
                    </a:p>
                  </a:txBody>
                  <a:tcPr/>
                </a:tc>
                <a:tc>
                  <a:txBody>
                    <a:bodyPr/>
                    <a:lstStyle/>
                    <a:p>
                      <a:r>
                        <a:rPr lang="pt-BR" dirty="0" smtClean="0"/>
                        <a:t>Responsabilidade</a:t>
                      </a:r>
                      <a:endParaRPr lang="pt-BR" dirty="0"/>
                    </a:p>
                  </a:txBody>
                  <a:tcPr/>
                </a:tc>
                <a:extLst>
                  <a:ext uri="{0D108BD9-81ED-4DB2-BD59-A6C34878D82A}">
                    <a16:rowId xmlns:a16="http://schemas.microsoft.com/office/drawing/2014/main" xmlns="" val="174861242"/>
                  </a:ext>
                </a:extLst>
              </a:tr>
              <a:tr h="2292416">
                <a:tc>
                  <a:txBody>
                    <a:bodyPr/>
                    <a:lstStyle/>
                    <a:p>
                      <a:pPr lvl="0" algn="just">
                        <a:buNone/>
                      </a:pPr>
                      <a:r>
                        <a:rPr lang="fr-FR" sz="1800" u="none" strike="noStrike" noProof="0" dirty="0" smtClean="0"/>
                        <a:t>Idosos</a:t>
                      </a:r>
                      <a:endParaRPr lang="fr-FR" sz="1800" b="0" i="0" u="none" strike="noStrike" noProof="0" dirty="0">
                        <a:solidFill>
                          <a:schemeClr val="tx1">
                            <a:lumMod val="75000"/>
                            <a:lumOff val="25000"/>
                          </a:schemeClr>
                        </a:solidFill>
                        <a:latin typeface="+mn-lt"/>
                      </a:endParaRPr>
                    </a:p>
                  </a:txBody>
                  <a:tcPr/>
                </a:tc>
                <a:tc>
                  <a:txBody>
                    <a:bodyPr/>
                    <a:lstStyle/>
                    <a:p>
                      <a:pPr lvl="0" algn="just">
                        <a:buNone/>
                      </a:pPr>
                      <a:r>
                        <a:rPr lang="pt-BR" sz="1800" u="none" strike="noStrike" noProof="0" dirty="0" smtClean="0"/>
                        <a:t>O idoso irá usufruir indiretamente do sistema</a:t>
                      </a:r>
                      <a:endParaRPr lang="pt-BR" sz="1800" b="0" i="0" u="none" strike="noStrike" noProof="0" dirty="0">
                        <a:solidFill>
                          <a:schemeClr val="tx1">
                            <a:lumMod val="75000"/>
                            <a:lumOff val="25000"/>
                          </a:schemeClr>
                        </a:solidFill>
                        <a:latin typeface="+mn-lt"/>
                      </a:endParaRPr>
                    </a:p>
                  </a:txBody>
                  <a:tcPr/>
                </a:tc>
                <a:tc>
                  <a:txBody>
                    <a:bodyPr/>
                    <a:lstStyle/>
                    <a:p>
                      <a:pPr lvl="0" algn="just">
                        <a:buNone/>
                      </a:pPr>
                      <a:r>
                        <a:rPr lang="fr-FR" sz="1800" u="none" strike="noStrike" noProof="0" dirty="0" smtClean="0"/>
                        <a:t>Todas as funcionalidades </a:t>
                      </a:r>
                    </a:p>
                    <a:p>
                      <a:pPr lvl="0" algn="just">
                        <a:buNone/>
                      </a:pPr>
                      <a:r>
                        <a:rPr lang="fr-FR" sz="1800" u="none" strike="noStrike" noProof="0" dirty="0" smtClean="0"/>
                        <a:t>presentes no módulo possuirão como finalidade proporcionar que a permanência do idoso dentro da instituição se torna satisfatória e agradável</a:t>
                      </a:r>
                      <a:endParaRPr lang="fr-FR" sz="1800" b="0" i="0" u="none" strike="noStrike" noProof="0" dirty="0">
                        <a:solidFill>
                          <a:schemeClr val="tx1">
                            <a:lumMod val="75000"/>
                            <a:lumOff val="25000"/>
                          </a:schemeClr>
                        </a:solidFill>
                        <a:latin typeface="+mn-lt"/>
                      </a:endParaRPr>
                    </a:p>
                  </a:txBody>
                  <a:tcPr/>
                </a:tc>
                <a:extLst>
                  <a:ext uri="{0D108BD9-81ED-4DB2-BD59-A6C34878D82A}">
                    <a16:rowId xmlns:a16="http://schemas.microsoft.com/office/drawing/2014/main" xmlns="" val="804210111"/>
                  </a:ext>
                </a:extLst>
              </a:tr>
            </a:tbl>
          </a:graphicData>
        </a:graphic>
      </p:graphicFrame>
      <p:sp>
        <p:nvSpPr>
          <p:cNvPr id="5" name="Espaço Reservado para Texto 2"/>
          <p:cNvSpPr>
            <a:spLocks noGrp="1"/>
          </p:cNvSpPr>
          <p:nvPr>
            <p:ph type="body" sz="quarter" idx="11"/>
          </p:nvPr>
        </p:nvSpPr>
        <p:spPr/>
        <p:txBody>
          <a:bodyPr>
            <a:normAutofit fontScale="88000" lnSpcReduction="10000"/>
          </a:bodyPr>
          <a:lstStyle/>
          <a:p>
            <a:r>
              <a:rPr lang="pt-BR" sz="2400" dirty="0" err="1" smtClean="0"/>
              <a:t>Stakeholder</a:t>
            </a:r>
            <a:r>
              <a:rPr lang="pt-BR" sz="2400" dirty="0" smtClean="0"/>
              <a:t>:</a:t>
            </a:r>
            <a:endParaRPr lang="pt-BR" sz="2400" dirty="0"/>
          </a:p>
        </p:txBody>
      </p:sp>
    </p:spTree>
    <p:extLst>
      <p:ext uri="{BB962C8B-B14F-4D97-AF65-F5344CB8AC3E}">
        <p14:creationId xmlns:p14="http://schemas.microsoft.com/office/powerpoint/2010/main" val="229009067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fontScale="95500"/>
          </a:bodyPr>
          <a:lstStyle/>
          <a:p>
            <a:r>
              <a:rPr lang="pt-BR" dirty="0"/>
              <a:t>Documento de Visão</a:t>
            </a:r>
          </a:p>
        </p:txBody>
      </p:sp>
      <p:pic>
        <p:nvPicPr>
          <p:cNvPr id="4" name="Picture 2" descr="arrox">
            <a:extLst>
              <a:ext uri="{FF2B5EF4-FFF2-40B4-BE49-F238E27FC236}">
                <a16:creationId xmlns:a16="http://schemas.microsoft.com/office/drawing/2014/main" xmlns="" id="{8229B268-1B25-421E-8CF9-D3935EC6DE2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4635" y="1131590"/>
            <a:ext cx="7834729" cy="3823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Espaço Reservado para Texto 2"/>
          <p:cNvSpPr>
            <a:spLocks noGrp="1"/>
          </p:cNvSpPr>
          <p:nvPr>
            <p:ph type="body" sz="quarter" idx="11"/>
          </p:nvPr>
        </p:nvSpPr>
        <p:spPr>
          <a:xfrm>
            <a:off x="0" y="699542"/>
            <a:ext cx="9144000" cy="288032"/>
          </a:xfrm>
        </p:spPr>
        <p:txBody>
          <a:bodyPr>
            <a:normAutofit fontScale="88000" lnSpcReduction="10000"/>
          </a:bodyPr>
          <a:lstStyle/>
          <a:p>
            <a:r>
              <a:rPr lang="pt-BR" sz="2400" dirty="0" smtClean="0"/>
              <a:t>Visão Geral:</a:t>
            </a:r>
            <a:endParaRPr lang="pt-BR" sz="2400" dirty="0"/>
          </a:p>
        </p:txBody>
      </p:sp>
    </p:spTree>
    <p:extLst>
      <p:ext uri="{BB962C8B-B14F-4D97-AF65-F5344CB8AC3E}">
        <p14:creationId xmlns:p14="http://schemas.microsoft.com/office/powerpoint/2010/main" val="338788271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p:cNvSpPr>
            <a:spLocks noGrp="1"/>
          </p:cNvSpPr>
          <p:nvPr>
            <p:ph type="body" sz="quarter" idx="11"/>
          </p:nvPr>
        </p:nvSpPr>
        <p:spPr>
          <a:xfrm>
            <a:off x="179512" y="1419622"/>
            <a:ext cx="8784976" cy="3384376"/>
          </a:xfrm>
        </p:spPr>
        <p:txBody>
          <a:bodyPr anchor="t">
            <a:normAutofit fontScale="95500"/>
          </a:bodyPr>
          <a:lstStyle/>
          <a:p>
            <a:pPr algn="l"/>
            <a:r>
              <a:rPr lang="pt-BR" sz="1800" b="1" dirty="0"/>
              <a:t>RF #</a:t>
            </a:r>
            <a:r>
              <a:rPr lang="pt-BR" sz="1800" b="1" dirty="0" smtClean="0"/>
              <a:t>01: </a:t>
            </a:r>
            <a:r>
              <a:rPr lang="pt-BR" sz="1800" dirty="0" smtClean="0"/>
              <a:t>O </a:t>
            </a:r>
            <a:r>
              <a:rPr lang="pt-BR" sz="1800" dirty="0"/>
              <a:t>sistema deve permitir que o nutricionista cadastre os tipos de alimentos com os metadados código e nome. A atualização só pode ser feita apenas se </a:t>
            </a:r>
            <a:r>
              <a:rPr lang="pt-BR" sz="1800" dirty="0" smtClean="0"/>
              <a:t>a alteração </a:t>
            </a:r>
            <a:r>
              <a:rPr lang="pt-BR" sz="1800" dirty="0"/>
              <a:t>ocorrer no campo nome. A exclusão só poderá ocorrer se não </a:t>
            </a:r>
            <a:r>
              <a:rPr lang="pt-BR" sz="1800" dirty="0" smtClean="0"/>
              <a:t>houver nenhuma </a:t>
            </a:r>
            <a:r>
              <a:rPr lang="pt-BR" sz="1800" dirty="0"/>
              <a:t>dependência entre tipos de alimentos com alimentos. Na listagem </a:t>
            </a:r>
            <a:r>
              <a:rPr lang="pt-BR" sz="1800" dirty="0" smtClean="0"/>
              <a:t>dos tipos </a:t>
            </a:r>
            <a:r>
              <a:rPr lang="pt-BR" sz="1800" dirty="0"/>
              <a:t>de  alimentos deverá ser gerado uma tabela com o nome do tipo de </a:t>
            </a:r>
            <a:r>
              <a:rPr lang="pt-BR" sz="1800" dirty="0" smtClean="0"/>
              <a:t>alimento </a:t>
            </a:r>
            <a:r>
              <a:rPr lang="pt-BR" sz="1800" dirty="0"/>
              <a:t>e </a:t>
            </a:r>
            <a:r>
              <a:rPr lang="pt-BR" sz="1800" dirty="0" smtClean="0"/>
              <a:t>nas outras </a:t>
            </a:r>
            <a:r>
              <a:rPr lang="pt-BR" sz="1800" dirty="0"/>
              <a:t>colunas a possibilidade de excluir e editar.</a:t>
            </a:r>
          </a:p>
          <a:p>
            <a:pPr algn="just"/>
            <a:endParaRPr lang="pt-BR" sz="1800" b="1" dirty="0">
              <a:solidFill>
                <a:schemeClr val="tx1"/>
              </a:solidFill>
            </a:endParaRPr>
          </a:p>
        </p:txBody>
      </p:sp>
      <p:sp>
        <p:nvSpPr>
          <p:cNvPr id="5" name="Espaço Reservado para Texto 2"/>
          <p:cNvSpPr>
            <a:spLocks noGrp="1"/>
          </p:cNvSpPr>
          <p:nvPr>
            <p:ph type="body" sz="quarter" idx="11"/>
          </p:nvPr>
        </p:nvSpPr>
        <p:spPr>
          <a:xfrm>
            <a:off x="0" y="699542"/>
            <a:ext cx="9144000" cy="288032"/>
          </a:xfrm>
        </p:spPr>
        <p:txBody>
          <a:bodyPr>
            <a:normAutofit fontScale="88000" lnSpcReduction="10000"/>
          </a:bodyPr>
          <a:lstStyle/>
          <a:p>
            <a:r>
              <a:rPr lang="pt-BR" sz="2400" dirty="0" smtClean="0"/>
              <a:t>Funcionais:</a:t>
            </a:r>
            <a:endParaRPr lang="pt-BR" sz="2400" dirty="0"/>
          </a:p>
        </p:txBody>
      </p:sp>
      <p:sp>
        <p:nvSpPr>
          <p:cNvPr id="6" name="Espaço Reservado para Texto 1"/>
          <p:cNvSpPr>
            <a:spLocks noGrp="1"/>
          </p:cNvSpPr>
          <p:nvPr>
            <p:ph type="body" sz="quarter" idx="10"/>
          </p:nvPr>
        </p:nvSpPr>
        <p:spPr>
          <a:xfrm>
            <a:off x="0" y="123478"/>
            <a:ext cx="9144000" cy="576064"/>
          </a:xfrm>
        </p:spPr>
        <p:txBody>
          <a:bodyPr>
            <a:normAutofit fontScale="95500"/>
          </a:bodyPr>
          <a:lstStyle/>
          <a:p>
            <a:r>
              <a:rPr lang="pt-BR" dirty="0" smtClean="0"/>
              <a:t>Documentos de requisitos</a:t>
            </a:r>
            <a:endParaRPr lang="pt-BR" dirty="0"/>
          </a:p>
        </p:txBody>
      </p:sp>
    </p:spTree>
    <p:extLst>
      <p:ext uri="{BB962C8B-B14F-4D97-AF65-F5344CB8AC3E}">
        <p14:creationId xmlns:p14="http://schemas.microsoft.com/office/powerpoint/2010/main" val="283624174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p:cNvSpPr>
            <a:spLocks noGrp="1"/>
          </p:cNvSpPr>
          <p:nvPr>
            <p:ph type="body" sz="quarter" idx="11"/>
          </p:nvPr>
        </p:nvSpPr>
        <p:spPr>
          <a:xfrm>
            <a:off x="179512" y="1419622"/>
            <a:ext cx="8712968" cy="3384376"/>
          </a:xfrm>
        </p:spPr>
        <p:txBody>
          <a:bodyPr anchor="t">
            <a:normAutofit fontScale="95500"/>
          </a:bodyPr>
          <a:lstStyle/>
          <a:p>
            <a:pPr algn="just"/>
            <a:r>
              <a:rPr lang="pt-BR" sz="1800" b="1" dirty="0"/>
              <a:t>RF #</a:t>
            </a:r>
            <a:r>
              <a:rPr lang="pt-BR" sz="1800" b="1" dirty="0" smtClean="0"/>
              <a:t>02: </a:t>
            </a:r>
            <a:r>
              <a:rPr lang="pt-BR" sz="1800" dirty="0" smtClean="0"/>
              <a:t>O </a:t>
            </a:r>
            <a:r>
              <a:rPr lang="pt-BR" sz="1800" dirty="0"/>
              <a:t>sistema deve permitir que o nutricionista cadastre os alimentos com os       metadados código, nome escolha do tipo de alimento e a unidade em um </a:t>
            </a:r>
            <a:r>
              <a:rPr lang="pt-BR" sz="1800" dirty="0" err="1" smtClean="0"/>
              <a:t>combobox</a:t>
            </a:r>
            <a:r>
              <a:rPr lang="pt-BR" sz="1800" dirty="0" smtClean="0"/>
              <a:t> </a:t>
            </a:r>
            <a:r>
              <a:rPr lang="pt-BR" sz="1800" dirty="0"/>
              <a:t>com os dados já previamente cadastrados, caloria e quantidade </a:t>
            </a:r>
            <a:r>
              <a:rPr lang="pt-BR" sz="1800" dirty="0" smtClean="0"/>
              <a:t>do alimento</a:t>
            </a:r>
            <a:r>
              <a:rPr lang="pt-BR" sz="1800" dirty="0"/>
              <a:t>. A atualização não poderá ocorrer no código. A exclusão só </a:t>
            </a:r>
            <a:r>
              <a:rPr lang="pt-BR" sz="1800" dirty="0" smtClean="0"/>
              <a:t>poderá ocorrer </a:t>
            </a:r>
            <a:r>
              <a:rPr lang="pt-BR" sz="1800" dirty="0"/>
              <a:t>se não houver nenhuma dependência entre alimentos com </a:t>
            </a:r>
            <a:r>
              <a:rPr lang="pt-BR" sz="1800" dirty="0" smtClean="0"/>
              <a:t>planos alimentares</a:t>
            </a:r>
            <a:r>
              <a:rPr lang="pt-BR" sz="1800" dirty="0"/>
              <a:t>. Na listagem dos alimentos deverá ser gerado uma tabela com todos os campos com exceção do código e nas outras colunas a possibilidade </a:t>
            </a:r>
            <a:r>
              <a:rPr lang="pt-BR" sz="1800" dirty="0" smtClean="0"/>
              <a:t>de </a:t>
            </a:r>
            <a:r>
              <a:rPr lang="pt-BR" sz="1800" dirty="0"/>
              <a:t>excluir e editar. </a:t>
            </a:r>
          </a:p>
          <a:p>
            <a:pPr algn="just"/>
            <a:endParaRPr lang="pt-BR" sz="1800" b="1" dirty="0">
              <a:solidFill>
                <a:schemeClr val="tx1"/>
              </a:solidFill>
            </a:endParaRPr>
          </a:p>
        </p:txBody>
      </p:sp>
    </p:spTree>
    <p:extLst>
      <p:ext uri="{BB962C8B-B14F-4D97-AF65-F5344CB8AC3E}">
        <p14:creationId xmlns:p14="http://schemas.microsoft.com/office/powerpoint/2010/main" val="289068227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p:cNvSpPr>
            <a:spLocks noGrp="1"/>
          </p:cNvSpPr>
          <p:nvPr>
            <p:ph type="body" sz="quarter" idx="11"/>
          </p:nvPr>
        </p:nvSpPr>
        <p:spPr>
          <a:xfrm>
            <a:off x="179512" y="1419622"/>
            <a:ext cx="8712968" cy="3384376"/>
          </a:xfrm>
        </p:spPr>
        <p:txBody>
          <a:bodyPr anchor="t">
            <a:normAutofit fontScale="95500"/>
          </a:bodyPr>
          <a:lstStyle/>
          <a:p>
            <a:pPr algn="just"/>
            <a:r>
              <a:rPr lang="pt-BR" sz="1800" b="1" dirty="0"/>
              <a:t>RF #</a:t>
            </a:r>
            <a:r>
              <a:rPr lang="pt-BR" sz="1800" b="1" dirty="0" smtClean="0"/>
              <a:t>03: </a:t>
            </a:r>
            <a:r>
              <a:rPr lang="pt-BR" sz="1800" dirty="0" smtClean="0"/>
              <a:t>O </a:t>
            </a:r>
            <a:r>
              <a:rPr lang="pt-BR" sz="1800" dirty="0"/>
              <a:t>sistema deve permitir que o nutricionista monte 6 refeições diárias               colocando as datas de início e término do período do plano alimentar semanal</a:t>
            </a:r>
            <a:r>
              <a:rPr lang="pt-BR" sz="1800" dirty="0" smtClean="0"/>
              <a:t>. </a:t>
            </a:r>
            <a:r>
              <a:rPr lang="pt-BR" sz="1800" dirty="0"/>
              <a:t>Para o cadastro de cada refeição o nutricionista deverá selecionar os alimentos, a quantidade, um campo de observação e um campo com a somatória automática da caloria. No cadastro alimentar de um dia irá conter uma tabela com 6 colunas  referentes as refeições. Na listagem haverá um campo de pesquisa onde será </a:t>
            </a:r>
            <a:r>
              <a:rPr lang="pt-BR" sz="1800" dirty="0" smtClean="0"/>
              <a:t>colocado </a:t>
            </a:r>
            <a:r>
              <a:rPr lang="pt-BR" sz="1800" dirty="0"/>
              <a:t>o período, uma tabela irá ser gerada com o plano referente a cada dia  da semana. A atualização só poderá ocorrer antes da refeição ser realizada e </a:t>
            </a:r>
            <a:r>
              <a:rPr lang="pt-BR" sz="1800" dirty="0" smtClean="0"/>
              <a:t>deverá </a:t>
            </a:r>
            <a:r>
              <a:rPr lang="pt-BR" sz="1800" dirty="0"/>
              <a:t>ser informada com antecedência. Não poderá ser realizado a exclusão </a:t>
            </a:r>
            <a:r>
              <a:rPr lang="pt-BR" sz="1800" dirty="0" smtClean="0"/>
              <a:t>dos </a:t>
            </a:r>
            <a:r>
              <a:rPr lang="pt-BR" sz="1800" dirty="0"/>
              <a:t>cardápios.</a:t>
            </a:r>
          </a:p>
        </p:txBody>
      </p:sp>
    </p:spTree>
    <p:extLst>
      <p:ext uri="{BB962C8B-B14F-4D97-AF65-F5344CB8AC3E}">
        <p14:creationId xmlns:p14="http://schemas.microsoft.com/office/powerpoint/2010/main" val="270815358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p:cNvSpPr>
            <a:spLocks noGrp="1"/>
          </p:cNvSpPr>
          <p:nvPr>
            <p:ph type="body" sz="quarter" idx="11"/>
          </p:nvPr>
        </p:nvSpPr>
        <p:spPr>
          <a:xfrm>
            <a:off x="179512" y="1419622"/>
            <a:ext cx="8784976" cy="3384376"/>
          </a:xfrm>
        </p:spPr>
        <p:txBody>
          <a:bodyPr anchor="t">
            <a:normAutofit fontScale="95500"/>
          </a:bodyPr>
          <a:lstStyle/>
          <a:p>
            <a:pPr algn="just"/>
            <a:r>
              <a:rPr lang="pt-BR" sz="1800" b="1" dirty="0"/>
              <a:t>RF #</a:t>
            </a:r>
            <a:r>
              <a:rPr lang="pt-BR" sz="1800" b="1" dirty="0" smtClean="0"/>
              <a:t>04: </a:t>
            </a:r>
            <a:r>
              <a:rPr lang="pt-BR" sz="1800" dirty="0" smtClean="0"/>
              <a:t>O </a:t>
            </a:r>
            <a:r>
              <a:rPr lang="pt-BR" sz="1800" dirty="0"/>
              <a:t>sistema deve agendar automaticamente uma consulta por semana para      cada idoso da instituição, cada consulta deve ser registrada com a data e hora, </a:t>
            </a:r>
            <a:r>
              <a:rPr lang="pt-BR" sz="1800" dirty="0" smtClean="0"/>
              <a:t>local</a:t>
            </a:r>
            <a:r>
              <a:rPr lang="pt-BR" sz="1800" dirty="0"/>
              <a:t>, um código de consulta, um campo de texto para que o idoso de sua opinião sobre a alimentação e um outro campo de texto para que o nutricionista registre o histórico da consulta. A atualização não poderá ocorrer no código e não poderá </a:t>
            </a:r>
            <a:r>
              <a:rPr lang="pt-BR" sz="1800" dirty="0" smtClean="0"/>
              <a:t>ser </a:t>
            </a:r>
            <a:r>
              <a:rPr lang="pt-BR" sz="1800" dirty="0"/>
              <a:t>realizada se a consulta já aconteceu. Na listagem das consultas haverá um </a:t>
            </a:r>
            <a:r>
              <a:rPr lang="pt-BR" sz="1800" dirty="0" smtClean="0"/>
              <a:t>campo </a:t>
            </a:r>
            <a:r>
              <a:rPr lang="pt-BR" sz="1800" dirty="0"/>
              <a:t>de pesquisa onde o nutricionista poderá pesquisar pelo nome do </a:t>
            </a:r>
            <a:r>
              <a:rPr lang="pt-BR" sz="1800" dirty="0" smtClean="0"/>
              <a:t>idoso. Cada </a:t>
            </a:r>
            <a:r>
              <a:rPr lang="pt-BR" sz="1800" dirty="0"/>
              <a:t>consulta será exibida em uma tabela com os todos os campos. A consulta  não poderá ser excluída.</a:t>
            </a:r>
          </a:p>
          <a:p>
            <a:pPr algn="just"/>
            <a:endParaRPr lang="pt-BR" sz="1800" b="1" dirty="0">
              <a:solidFill>
                <a:schemeClr val="tx1"/>
              </a:solidFill>
            </a:endParaRPr>
          </a:p>
        </p:txBody>
      </p:sp>
    </p:spTree>
    <p:extLst>
      <p:ext uri="{BB962C8B-B14F-4D97-AF65-F5344CB8AC3E}">
        <p14:creationId xmlns:p14="http://schemas.microsoft.com/office/powerpoint/2010/main" val="249688838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p:cNvSpPr>
            <a:spLocks noGrp="1"/>
          </p:cNvSpPr>
          <p:nvPr>
            <p:ph type="body" sz="quarter" idx="11"/>
          </p:nvPr>
        </p:nvSpPr>
        <p:spPr>
          <a:xfrm>
            <a:off x="179512" y="1419622"/>
            <a:ext cx="8712968" cy="3384376"/>
          </a:xfrm>
        </p:spPr>
        <p:txBody>
          <a:bodyPr anchor="t">
            <a:normAutofit fontScale="95500"/>
          </a:bodyPr>
          <a:lstStyle/>
          <a:p>
            <a:pPr algn="just"/>
            <a:r>
              <a:rPr lang="pt-BR" sz="1800" b="1" dirty="0"/>
              <a:t>RF #</a:t>
            </a:r>
            <a:r>
              <a:rPr lang="pt-BR" sz="1800" b="1" dirty="0" smtClean="0"/>
              <a:t>05: </a:t>
            </a:r>
            <a:r>
              <a:rPr lang="pt-BR" sz="1800" dirty="0" smtClean="0"/>
              <a:t>O </a:t>
            </a:r>
            <a:r>
              <a:rPr lang="pt-BR" sz="1800" dirty="0"/>
              <a:t>sistema deve manter um controle das amostras dos alimentos durante 7 dias, fazendo um cadastro contendo as seguintes informações: nome </a:t>
            </a:r>
            <a:r>
              <a:rPr lang="pt-BR" sz="1800" dirty="0" smtClean="0"/>
              <a:t>do </a:t>
            </a:r>
            <a:r>
              <a:rPr lang="pt-BR" sz="1800" dirty="0"/>
              <a:t>alimento, data de entrada, saída, data da refeição, qual refeição do dia e </a:t>
            </a:r>
            <a:r>
              <a:rPr lang="pt-BR" sz="1800" dirty="0" smtClean="0"/>
              <a:t>a </a:t>
            </a:r>
            <a:r>
              <a:rPr lang="pt-BR" sz="1800" dirty="0"/>
              <a:t>foto. Na listagem das amostras, deve apresentar todos os campos. Na frente  de cada amostra, aparece um botão permitindo a sua alteração. A edição deve ser permitida em todos os campos exceto o código. A exclusão não é </a:t>
            </a:r>
            <a:r>
              <a:rPr lang="pt-BR" sz="1800" dirty="0" smtClean="0"/>
              <a:t>permitida </a:t>
            </a:r>
            <a:r>
              <a:rPr lang="pt-BR" sz="1800" dirty="0"/>
              <a:t>no prazo de 02 anos desde a data de entrada da amostra. </a:t>
            </a:r>
          </a:p>
          <a:p>
            <a:pPr algn="just"/>
            <a:endParaRPr lang="pt-BR" dirty="0"/>
          </a:p>
          <a:p>
            <a:pPr algn="just"/>
            <a:endParaRPr lang="pt-BR" sz="1800" b="1" dirty="0">
              <a:solidFill>
                <a:schemeClr val="tx1"/>
              </a:solidFill>
            </a:endParaRPr>
          </a:p>
        </p:txBody>
      </p:sp>
    </p:spTree>
    <p:extLst>
      <p:ext uri="{BB962C8B-B14F-4D97-AF65-F5344CB8AC3E}">
        <p14:creationId xmlns:p14="http://schemas.microsoft.com/office/powerpoint/2010/main" val="230377138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fontScale="95500"/>
          </a:bodyPr>
          <a:lstStyle/>
          <a:p>
            <a:r>
              <a:rPr lang="pt-BR" dirty="0"/>
              <a:t>Documentos de requisitos</a:t>
            </a:r>
          </a:p>
        </p:txBody>
      </p:sp>
      <p:sp>
        <p:nvSpPr>
          <p:cNvPr id="4" name="CaixaDeTexto 3">
            <a:extLst>
              <a:ext uri="{FF2B5EF4-FFF2-40B4-BE49-F238E27FC236}">
                <a16:creationId xmlns:a16="http://schemas.microsoft.com/office/drawing/2014/main" xmlns="" id="{FF0905F6-E016-44AC-9FCF-7DA963A04A95}"/>
              </a:ext>
            </a:extLst>
          </p:cNvPr>
          <p:cNvSpPr txBox="1"/>
          <p:nvPr/>
        </p:nvSpPr>
        <p:spPr>
          <a:xfrm>
            <a:off x="179512" y="1419622"/>
            <a:ext cx="8712968" cy="3139321"/>
          </a:xfrm>
          <a:prstGeom prst="rect">
            <a:avLst/>
          </a:prstGeom>
          <a:noFill/>
        </p:spPr>
        <p:txBody>
          <a:bodyPr wrap="square" rtlCol="0">
            <a:spAutoFit/>
          </a:bodyPr>
          <a:lstStyle/>
          <a:p>
            <a:pPr algn="just"/>
            <a:r>
              <a:rPr lang="pt-BR" b="1" dirty="0">
                <a:solidFill>
                  <a:schemeClr val="tx1">
                    <a:lumMod val="75000"/>
                    <a:lumOff val="25000"/>
                  </a:schemeClr>
                </a:solidFill>
              </a:rPr>
              <a:t>RN #01: </a:t>
            </a:r>
            <a:r>
              <a:rPr lang="pt-BR" dirty="0">
                <a:solidFill>
                  <a:schemeClr val="tx1">
                    <a:lumMod val="75000"/>
                    <a:lumOff val="25000"/>
                  </a:schemeClr>
                </a:solidFill>
              </a:rPr>
              <a:t>Processo de Software: É necessário que o Processo de Software a ser utilizado seja o RUP + </a:t>
            </a:r>
            <a:r>
              <a:rPr lang="pt-BR" dirty="0" err="1" smtClean="0">
                <a:solidFill>
                  <a:schemeClr val="tx1">
                    <a:lumMod val="75000"/>
                    <a:lumOff val="25000"/>
                  </a:schemeClr>
                </a:solidFill>
              </a:rPr>
              <a:t>Kanbam</a:t>
            </a:r>
            <a:endParaRPr lang="pt-BR" dirty="0" smtClean="0">
              <a:solidFill>
                <a:schemeClr val="tx1">
                  <a:lumMod val="75000"/>
                  <a:lumOff val="25000"/>
                </a:schemeClr>
              </a:solidFill>
            </a:endParaRPr>
          </a:p>
          <a:p>
            <a:pPr algn="just"/>
            <a:endParaRPr lang="pt-BR" b="1" dirty="0">
              <a:solidFill>
                <a:schemeClr val="tx1">
                  <a:lumMod val="75000"/>
                  <a:lumOff val="25000"/>
                </a:schemeClr>
              </a:solidFill>
            </a:endParaRPr>
          </a:p>
          <a:p>
            <a:pPr algn="just"/>
            <a:r>
              <a:rPr lang="pt-BR" b="1" dirty="0">
                <a:solidFill>
                  <a:schemeClr val="tx1">
                    <a:lumMod val="75000"/>
                    <a:lumOff val="25000"/>
                  </a:schemeClr>
                </a:solidFill>
              </a:rPr>
              <a:t>RN #02: </a:t>
            </a:r>
            <a:r>
              <a:rPr lang="pt-BR" dirty="0">
                <a:solidFill>
                  <a:schemeClr val="tx1">
                    <a:lumMod val="75000"/>
                    <a:lumOff val="25000"/>
                  </a:schemeClr>
                </a:solidFill>
              </a:rPr>
              <a:t>Tecnologia: PHP, </a:t>
            </a:r>
            <a:r>
              <a:rPr lang="pt-BR" dirty="0" err="1">
                <a:solidFill>
                  <a:schemeClr val="tx1">
                    <a:lumMod val="75000"/>
                    <a:lumOff val="25000"/>
                  </a:schemeClr>
                </a:solidFill>
              </a:rPr>
              <a:t>Bootstrap</a:t>
            </a:r>
            <a:r>
              <a:rPr lang="pt-BR" dirty="0">
                <a:solidFill>
                  <a:schemeClr val="tx1">
                    <a:lumMod val="75000"/>
                    <a:lumOff val="25000"/>
                  </a:schemeClr>
                </a:solidFill>
              </a:rPr>
              <a:t>, </a:t>
            </a:r>
            <a:r>
              <a:rPr lang="pt-BR" dirty="0" err="1">
                <a:solidFill>
                  <a:schemeClr val="tx1">
                    <a:lumMod val="75000"/>
                    <a:lumOff val="25000"/>
                  </a:schemeClr>
                </a:solidFill>
              </a:rPr>
              <a:t>Javascript</a:t>
            </a:r>
            <a:r>
              <a:rPr lang="pt-BR" dirty="0">
                <a:solidFill>
                  <a:schemeClr val="tx1">
                    <a:lumMod val="75000"/>
                    <a:lumOff val="25000"/>
                  </a:schemeClr>
                </a:solidFill>
              </a:rPr>
              <a:t> e </a:t>
            </a:r>
            <a:r>
              <a:rPr lang="pt-BR" dirty="0" smtClean="0">
                <a:solidFill>
                  <a:schemeClr val="tx1">
                    <a:lumMod val="75000"/>
                    <a:lumOff val="25000"/>
                  </a:schemeClr>
                </a:solidFill>
              </a:rPr>
              <a:t>AJAX</a:t>
            </a:r>
          </a:p>
          <a:p>
            <a:pPr algn="just"/>
            <a:endParaRPr lang="pt-BR" b="1" dirty="0">
              <a:solidFill>
                <a:schemeClr val="tx1">
                  <a:lumMod val="75000"/>
                  <a:lumOff val="25000"/>
                </a:schemeClr>
              </a:solidFill>
            </a:endParaRPr>
          </a:p>
          <a:p>
            <a:pPr algn="just"/>
            <a:r>
              <a:rPr lang="pt-BR" b="1" dirty="0">
                <a:solidFill>
                  <a:schemeClr val="tx1">
                    <a:lumMod val="75000"/>
                    <a:lumOff val="25000"/>
                  </a:schemeClr>
                </a:solidFill>
              </a:rPr>
              <a:t>RN #03: </a:t>
            </a:r>
            <a:r>
              <a:rPr lang="pt-BR" dirty="0">
                <a:solidFill>
                  <a:schemeClr val="tx1">
                    <a:lumMod val="75000"/>
                    <a:lumOff val="25000"/>
                  </a:schemeClr>
                </a:solidFill>
              </a:rPr>
              <a:t>Design </a:t>
            </a:r>
            <a:r>
              <a:rPr lang="pt-BR" dirty="0" err="1">
                <a:solidFill>
                  <a:schemeClr val="tx1">
                    <a:lumMod val="75000"/>
                    <a:lumOff val="25000"/>
                  </a:schemeClr>
                </a:solidFill>
              </a:rPr>
              <a:t>Pattern</a:t>
            </a:r>
            <a:r>
              <a:rPr lang="pt-BR" dirty="0">
                <a:solidFill>
                  <a:schemeClr val="tx1">
                    <a:lumMod val="75000"/>
                    <a:lumOff val="25000"/>
                  </a:schemeClr>
                </a:solidFill>
              </a:rPr>
              <a:t> MVC: Será utilizado o design </a:t>
            </a:r>
            <a:r>
              <a:rPr lang="pt-BR" dirty="0" err="1">
                <a:solidFill>
                  <a:schemeClr val="tx1">
                    <a:lumMod val="75000"/>
                    <a:lumOff val="25000"/>
                  </a:schemeClr>
                </a:solidFill>
              </a:rPr>
              <a:t>pattern</a:t>
            </a:r>
            <a:r>
              <a:rPr lang="pt-BR" dirty="0">
                <a:solidFill>
                  <a:schemeClr val="tx1">
                    <a:lumMod val="75000"/>
                    <a:lumOff val="25000"/>
                  </a:schemeClr>
                </a:solidFill>
              </a:rPr>
              <a:t> MVC. Esse padrão de projeto será adotado pois facilita a reutilização do código e facilita também a  forma   com que a implementação será gerenciada, permitindo que cada camada possa ser  construída de forma quase que completamente independente. Não será utilizada nenhuma ferramenta de geração de </a:t>
            </a:r>
            <a:r>
              <a:rPr lang="pt-BR" dirty="0" smtClean="0">
                <a:solidFill>
                  <a:schemeClr val="tx1">
                    <a:lumMod val="75000"/>
                    <a:lumOff val="25000"/>
                  </a:schemeClr>
                </a:solidFill>
              </a:rPr>
              <a:t>código</a:t>
            </a:r>
            <a:endParaRPr lang="pt-BR" dirty="0">
              <a:solidFill>
                <a:schemeClr val="tx1">
                  <a:lumMod val="75000"/>
                  <a:lumOff val="25000"/>
                </a:schemeClr>
              </a:solidFill>
            </a:endParaRPr>
          </a:p>
          <a:p>
            <a:pPr algn="just"/>
            <a:endParaRPr lang="pt-BR" dirty="0"/>
          </a:p>
        </p:txBody>
      </p:sp>
      <p:sp>
        <p:nvSpPr>
          <p:cNvPr id="5" name="Espaço Reservado para Texto 2"/>
          <p:cNvSpPr>
            <a:spLocks noGrp="1"/>
          </p:cNvSpPr>
          <p:nvPr>
            <p:ph type="body" sz="quarter" idx="11"/>
          </p:nvPr>
        </p:nvSpPr>
        <p:spPr/>
        <p:txBody>
          <a:bodyPr>
            <a:normAutofit fontScale="88000" lnSpcReduction="10000"/>
          </a:bodyPr>
          <a:lstStyle/>
          <a:p>
            <a:r>
              <a:rPr lang="pt-BR" sz="2400" dirty="0" smtClean="0"/>
              <a:t>Não Funcionais</a:t>
            </a:r>
            <a:r>
              <a:rPr lang="pt-BR" sz="2400" dirty="0"/>
              <a:t>:</a:t>
            </a:r>
          </a:p>
        </p:txBody>
      </p:sp>
    </p:spTree>
    <p:extLst>
      <p:ext uri="{BB962C8B-B14F-4D97-AF65-F5344CB8AC3E}">
        <p14:creationId xmlns:p14="http://schemas.microsoft.com/office/powerpoint/2010/main" val="3357137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p:nvPr/>
        </p:nvSpPr>
        <p:spPr>
          <a:xfrm>
            <a:off x="2987824" y="2338005"/>
            <a:ext cx="2783509" cy="584775"/>
          </a:xfrm>
          <a:prstGeom prst="rect">
            <a:avLst/>
          </a:prstGeom>
          <a:ln w="38100">
            <a:solidFill>
              <a:schemeClr val="accent1"/>
            </a:solidFill>
          </a:ln>
        </p:spPr>
        <p:txBody>
          <a:bodyPr wrap="square">
            <a:spAutoFit/>
          </a:bodyPr>
          <a:lstStyle/>
          <a:p>
            <a:pPr algn="ctr"/>
            <a:r>
              <a:rPr lang="en-US" altLang="ko-KR" sz="3200" b="1" dirty="0" smtClean="0">
                <a:solidFill>
                  <a:schemeClr val="accent1"/>
                </a:solidFill>
                <a:latin typeface="+mj-lt"/>
                <a:cs typeface="Arial" pitchFamily="34" charset="0"/>
              </a:rPr>
              <a:t>Grupo 3</a:t>
            </a:r>
            <a:endParaRPr lang="en-US" altLang="ko-KR" sz="3200" b="1" dirty="0">
              <a:solidFill>
                <a:schemeClr val="accent1"/>
              </a:solidFill>
              <a:latin typeface="+mj-lt"/>
              <a:cs typeface="Arial" pitchFamily="34" charset="0"/>
            </a:endParaRPr>
          </a:p>
        </p:txBody>
      </p:sp>
      <p:pic>
        <p:nvPicPr>
          <p:cNvPr id="5" name="Image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982404"/>
            <a:ext cx="2160240" cy="2775077"/>
          </a:xfrm>
          <a:prstGeom prst="rect">
            <a:avLst/>
          </a:prstGeom>
          <a:ln w="28575">
            <a:noFill/>
            <a:prstDash val="dash"/>
          </a:ln>
        </p:spPr>
      </p:pic>
      <p:pic>
        <p:nvPicPr>
          <p:cNvPr id="6" name="Imagem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5559" y="34380"/>
            <a:ext cx="2364530" cy="2092354"/>
          </a:xfrm>
          <a:prstGeom prst="rect">
            <a:avLst/>
          </a:prstGeom>
          <a:ln w="28575">
            <a:noFill/>
            <a:prstDash val="dash"/>
          </a:ln>
        </p:spPr>
      </p:pic>
      <p:pic>
        <p:nvPicPr>
          <p:cNvPr id="7" name="Imagem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702028"/>
            <a:ext cx="3247198" cy="1053146"/>
          </a:xfrm>
          <a:prstGeom prst="rect">
            <a:avLst/>
          </a:prstGeom>
        </p:spPr>
      </p:pic>
      <p:pic>
        <p:nvPicPr>
          <p:cNvPr id="9" name="Imagem 8"/>
          <p:cNvPicPr>
            <a:picLocks noChangeAspect="1"/>
          </p:cNvPicPr>
          <p:nvPr/>
        </p:nvPicPr>
        <p:blipFill rotWithShape="1">
          <a:blip r:embed="rId6">
            <a:extLst>
              <a:ext uri="{28A0092B-C50C-407E-A947-70E740481C1C}">
                <a14:useLocalDpi xmlns:a14="http://schemas.microsoft.com/office/drawing/2010/main" val="0"/>
              </a:ext>
            </a:extLst>
          </a:blip>
          <a:srcRect l="9809" t="15045" r="9957" b="14750"/>
          <a:stretch/>
        </p:blipFill>
        <p:spPr>
          <a:xfrm>
            <a:off x="6195599" y="2489254"/>
            <a:ext cx="2304256" cy="2134749"/>
          </a:xfrm>
          <a:prstGeom prst="rect">
            <a:avLst/>
          </a:prstGeom>
        </p:spPr>
      </p:pic>
      <p:pic>
        <p:nvPicPr>
          <p:cNvPr id="13" name="Imagem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29072" y="3291830"/>
            <a:ext cx="1701011" cy="2049171"/>
          </a:xfrm>
          <a:prstGeom prst="rect">
            <a:avLst/>
          </a:prstGeom>
        </p:spPr>
      </p:pic>
    </p:spTree>
    <p:extLst>
      <p:ext uri="{BB962C8B-B14F-4D97-AF65-F5344CB8AC3E}">
        <p14:creationId xmlns:p14="http://schemas.microsoft.com/office/powerpoint/2010/main" val="1926295666"/>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xmlns="" id="{FF0905F6-E016-44AC-9FCF-7DA963A04A95}"/>
              </a:ext>
            </a:extLst>
          </p:cNvPr>
          <p:cNvSpPr txBox="1"/>
          <p:nvPr/>
        </p:nvSpPr>
        <p:spPr>
          <a:xfrm>
            <a:off x="179512" y="1419622"/>
            <a:ext cx="8748972" cy="2308324"/>
          </a:xfrm>
          <a:prstGeom prst="rect">
            <a:avLst/>
          </a:prstGeom>
          <a:noFill/>
        </p:spPr>
        <p:txBody>
          <a:bodyPr wrap="square" rtlCol="0">
            <a:spAutoFit/>
          </a:bodyPr>
          <a:lstStyle/>
          <a:p>
            <a:pPr algn="just"/>
            <a:r>
              <a:rPr lang="pt-BR" b="1" dirty="0">
                <a:solidFill>
                  <a:schemeClr val="tx1">
                    <a:lumMod val="75000"/>
                    <a:lumOff val="25000"/>
                  </a:schemeClr>
                </a:solidFill>
              </a:rPr>
              <a:t>RN #04: </a:t>
            </a:r>
            <a:r>
              <a:rPr lang="pt-BR" dirty="0">
                <a:solidFill>
                  <a:schemeClr val="tx1">
                    <a:lumMod val="75000"/>
                    <a:lumOff val="25000"/>
                  </a:schemeClr>
                </a:solidFill>
              </a:rPr>
              <a:t>Requisitos de Sistema de Ajuda e de Documentação de Usuário On-line: É necessário disponibilizar, através da Web, a documentação do </a:t>
            </a:r>
            <a:r>
              <a:rPr lang="pt-BR" dirty="0" smtClean="0">
                <a:solidFill>
                  <a:schemeClr val="tx1">
                    <a:lumMod val="75000"/>
                    <a:lumOff val="25000"/>
                  </a:schemeClr>
                </a:solidFill>
              </a:rPr>
              <a:t>desenvolvimento </a:t>
            </a:r>
            <a:r>
              <a:rPr lang="pt-BR" dirty="0">
                <a:solidFill>
                  <a:schemeClr val="tx1">
                    <a:lumMod val="75000"/>
                    <a:lumOff val="25000"/>
                  </a:schemeClr>
                </a:solidFill>
              </a:rPr>
              <a:t>do  Protótipo do de Projeto de SGI, para propiciar a troca </a:t>
            </a:r>
            <a:r>
              <a:rPr lang="pt-BR" dirty="0" smtClean="0">
                <a:solidFill>
                  <a:schemeClr val="tx1">
                    <a:lumMod val="75000"/>
                    <a:lumOff val="25000"/>
                  </a:schemeClr>
                </a:solidFill>
              </a:rPr>
              <a:t>de </a:t>
            </a:r>
            <a:r>
              <a:rPr lang="pt-BR" dirty="0">
                <a:solidFill>
                  <a:schemeClr val="tx1">
                    <a:lumMod val="75000"/>
                    <a:lumOff val="25000"/>
                  </a:schemeClr>
                </a:solidFill>
              </a:rPr>
              <a:t>informações e experiências entre todos os grupos participantes da </a:t>
            </a:r>
            <a:r>
              <a:rPr lang="pt-BR" dirty="0" smtClean="0">
                <a:solidFill>
                  <a:schemeClr val="tx1">
                    <a:lumMod val="75000"/>
                    <a:lumOff val="25000"/>
                  </a:schemeClr>
                </a:solidFill>
              </a:rPr>
              <a:t>disciplina</a:t>
            </a:r>
          </a:p>
          <a:p>
            <a:pPr algn="just"/>
            <a:endParaRPr lang="pt-BR" b="1" dirty="0">
              <a:solidFill>
                <a:schemeClr val="tx1">
                  <a:lumMod val="75000"/>
                  <a:lumOff val="25000"/>
                </a:schemeClr>
              </a:solidFill>
            </a:endParaRPr>
          </a:p>
          <a:p>
            <a:pPr algn="just"/>
            <a:r>
              <a:rPr lang="pt-BR" b="1" dirty="0">
                <a:solidFill>
                  <a:schemeClr val="tx1">
                    <a:lumMod val="75000"/>
                    <a:lumOff val="25000"/>
                  </a:schemeClr>
                </a:solidFill>
              </a:rPr>
              <a:t>RN #05: </a:t>
            </a:r>
            <a:r>
              <a:rPr lang="pt-BR" dirty="0">
                <a:solidFill>
                  <a:schemeClr val="tx1">
                    <a:lumMod val="75000"/>
                    <a:lumOff val="25000"/>
                  </a:schemeClr>
                </a:solidFill>
              </a:rPr>
              <a:t>Este sistema deverá ser capaz de propiciar uma interface agradável ao usuário, com opções simples, e </a:t>
            </a:r>
            <a:r>
              <a:rPr lang="pt-BR" dirty="0" err="1" smtClean="0">
                <a:solidFill>
                  <a:schemeClr val="tx1">
                    <a:lumMod val="75000"/>
                    <a:lumOff val="25000"/>
                  </a:schemeClr>
                </a:solidFill>
              </a:rPr>
              <a:t>auto-explicativas</a:t>
            </a:r>
            <a:endParaRPr lang="pt-BR" dirty="0">
              <a:solidFill>
                <a:schemeClr val="tx1">
                  <a:lumMod val="75000"/>
                  <a:lumOff val="25000"/>
                </a:schemeClr>
              </a:solidFill>
            </a:endParaRPr>
          </a:p>
          <a:p>
            <a:pPr algn="just"/>
            <a:endParaRPr lang="pt-BR" dirty="0"/>
          </a:p>
        </p:txBody>
      </p:sp>
    </p:spTree>
    <p:extLst>
      <p:ext uri="{BB962C8B-B14F-4D97-AF65-F5344CB8AC3E}">
        <p14:creationId xmlns:p14="http://schemas.microsoft.com/office/powerpoint/2010/main" val="111873481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xmlns="" id="{FF0905F6-E016-44AC-9FCF-7DA963A04A95}"/>
              </a:ext>
            </a:extLst>
          </p:cNvPr>
          <p:cNvSpPr txBox="1"/>
          <p:nvPr/>
        </p:nvSpPr>
        <p:spPr>
          <a:xfrm>
            <a:off x="179512" y="1419622"/>
            <a:ext cx="8568952" cy="2308324"/>
          </a:xfrm>
          <a:prstGeom prst="rect">
            <a:avLst/>
          </a:prstGeom>
          <a:noFill/>
        </p:spPr>
        <p:txBody>
          <a:bodyPr wrap="square" rtlCol="0">
            <a:spAutoFit/>
          </a:bodyPr>
          <a:lstStyle/>
          <a:p>
            <a:pPr algn="just"/>
            <a:r>
              <a:rPr lang="pt-BR" b="1" dirty="0" smtClean="0">
                <a:solidFill>
                  <a:schemeClr val="tx1">
                    <a:lumMod val="75000"/>
                    <a:lumOff val="25000"/>
                  </a:schemeClr>
                </a:solidFill>
              </a:rPr>
              <a:t>RN #06: </a:t>
            </a:r>
            <a:r>
              <a:rPr lang="pt-BR" dirty="0" smtClean="0">
                <a:solidFill>
                  <a:schemeClr val="tx1">
                    <a:lumMod val="75000"/>
                    <a:lumOff val="25000"/>
                  </a:schemeClr>
                </a:solidFill>
              </a:rPr>
              <a:t>O sistema não deve a cada funcionalidade ser executado com tempo superior a 3 segundos por transação</a:t>
            </a:r>
          </a:p>
          <a:p>
            <a:pPr algn="just"/>
            <a:endParaRPr lang="pt-BR" dirty="0" smtClean="0">
              <a:solidFill>
                <a:schemeClr val="tx1">
                  <a:lumMod val="75000"/>
                  <a:lumOff val="25000"/>
                </a:schemeClr>
              </a:solidFill>
            </a:endParaRPr>
          </a:p>
          <a:p>
            <a:pPr algn="just"/>
            <a:r>
              <a:rPr lang="pt-BR" b="1" dirty="0" smtClean="0">
                <a:solidFill>
                  <a:schemeClr val="tx1">
                    <a:lumMod val="75000"/>
                    <a:lumOff val="25000"/>
                  </a:schemeClr>
                </a:solidFill>
              </a:rPr>
              <a:t>RN #07: </a:t>
            </a:r>
            <a:r>
              <a:rPr lang="pt-BR" dirty="0" smtClean="0">
                <a:solidFill>
                  <a:schemeClr val="tx1">
                    <a:lumMod val="75000"/>
                    <a:lumOff val="25000"/>
                  </a:schemeClr>
                </a:solidFill>
              </a:rPr>
              <a:t>O sistema deve controlar o acesso as funcionalidades do módulo através do </a:t>
            </a:r>
            <a:r>
              <a:rPr lang="pt-BR" dirty="0" err="1" smtClean="0">
                <a:solidFill>
                  <a:schemeClr val="tx1">
                    <a:lumMod val="75000"/>
                    <a:lumOff val="25000"/>
                  </a:schemeClr>
                </a:solidFill>
              </a:rPr>
              <a:t>login</a:t>
            </a:r>
            <a:r>
              <a:rPr lang="pt-BR" dirty="0" smtClean="0">
                <a:solidFill>
                  <a:schemeClr val="tx1">
                    <a:lumMod val="75000"/>
                    <a:lumOff val="25000"/>
                  </a:schemeClr>
                </a:solidFill>
              </a:rPr>
              <a:t> (usuário e senha) que será realizado pelos enfermeiros e nutricionistas</a:t>
            </a:r>
          </a:p>
          <a:p>
            <a:pPr algn="just"/>
            <a:endParaRPr lang="pt-BR" dirty="0" smtClean="0">
              <a:solidFill>
                <a:schemeClr val="tx1">
                  <a:lumMod val="75000"/>
                  <a:lumOff val="25000"/>
                </a:schemeClr>
              </a:solidFill>
            </a:endParaRPr>
          </a:p>
          <a:p>
            <a:pPr algn="just"/>
            <a:r>
              <a:rPr lang="pt-BR" b="1" dirty="0" smtClean="0">
                <a:solidFill>
                  <a:schemeClr val="tx1">
                    <a:lumMod val="75000"/>
                    <a:lumOff val="25000"/>
                  </a:schemeClr>
                </a:solidFill>
              </a:rPr>
              <a:t>RN #08: </a:t>
            </a:r>
            <a:r>
              <a:rPr lang="pt-BR" dirty="0" smtClean="0">
                <a:solidFill>
                  <a:schemeClr val="tx1">
                    <a:lumMod val="75000"/>
                    <a:lumOff val="25000"/>
                  </a:schemeClr>
                </a:solidFill>
              </a:rPr>
              <a:t>Portabilidade:  Edge e Chrome.</a:t>
            </a:r>
          </a:p>
          <a:p>
            <a:pPr algn="just"/>
            <a:endParaRPr lang="pt-BR" dirty="0"/>
          </a:p>
        </p:txBody>
      </p:sp>
      <p:sp>
        <p:nvSpPr>
          <p:cNvPr id="5" name="Espaço Reservado para Texto 4">
            <a:extLst>
              <a:ext uri="{FF2B5EF4-FFF2-40B4-BE49-F238E27FC236}">
                <a16:creationId xmlns:a16="http://schemas.microsoft.com/office/drawing/2014/main" xmlns="" id="{DB8A64C3-2B84-47F7-9C2D-FEC043310F53}"/>
              </a:ext>
            </a:extLst>
          </p:cNvPr>
          <p:cNvSpPr>
            <a:spLocks noGrp="1"/>
          </p:cNvSpPr>
          <p:nvPr>
            <p:ph type="body" sz="quarter" idx="11"/>
          </p:nvPr>
        </p:nvSpPr>
        <p:spPr/>
        <p:txBody>
          <a:bodyPr>
            <a:normAutofit fontScale="95500"/>
          </a:bodyPr>
          <a:lstStyle/>
          <a:p>
            <a:endParaRPr lang="pt-BR" dirty="0"/>
          </a:p>
        </p:txBody>
      </p:sp>
      <p:sp>
        <p:nvSpPr>
          <p:cNvPr id="3" name="Espaço Reservado para Texto 2"/>
          <p:cNvSpPr>
            <a:spLocks noGrp="1"/>
          </p:cNvSpPr>
          <p:nvPr>
            <p:ph type="body" sz="quarter" idx="10"/>
          </p:nvPr>
        </p:nvSpPr>
        <p:spPr/>
        <p:txBody>
          <a:bodyPr>
            <a:normAutofit fontScale="95500"/>
          </a:bodyPr>
          <a:lstStyle/>
          <a:p>
            <a:endParaRPr lang="pt-BR"/>
          </a:p>
        </p:txBody>
      </p:sp>
    </p:spTree>
    <p:extLst>
      <p:ext uri="{BB962C8B-B14F-4D97-AF65-F5344CB8AC3E}">
        <p14:creationId xmlns:p14="http://schemas.microsoft.com/office/powerpoint/2010/main" val="266409816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Autofit/>
          </a:bodyPr>
          <a:lstStyle/>
          <a:p>
            <a:endParaRPr lang="pt-BR" dirty="0"/>
          </a:p>
          <a:p>
            <a:r>
              <a:rPr lang="pt-BR" dirty="0"/>
              <a:t>Priorização de requisitos</a:t>
            </a:r>
          </a:p>
          <a:p>
            <a:r>
              <a:rPr lang="pt-BR" dirty="0"/>
              <a:t>	</a:t>
            </a:r>
          </a:p>
        </p:txBody>
      </p:sp>
      <p:graphicFrame>
        <p:nvGraphicFramePr>
          <p:cNvPr id="6" name="Tabela 5"/>
          <p:cNvGraphicFramePr>
            <a:graphicFrameLocks noGrp="1"/>
          </p:cNvGraphicFramePr>
          <p:nvPr>
            <p:extLst/>
          </p:nvPr>
        </p:nvGraphicFramePr>
        <p:xfrm>
          <a:off x="1691681" y="1419622"/>
          <a:ext cx="5760638" cy="2494280"/>
        </p:xfrm>
        <a:graphic>
          <a:graphicData uri="http://schemas.openxmlformats.org/drawingml/2006/table">
            <a:tbl>
              <a:tblPr firstRow="1" bandRow="1">
                <a:tableStyleId>{F5AB1C69-6EDB-4FF4-983F-18BD219EF322}</a:tableStyleId>
              </a:tblPr>
              <a:tblGrid>
                <a:gridCol w="2880319">
                  <a:extLst>
                    <a:ext uri="{9D8B030D-6E8A-4147-A177-3AD203B41FA5}">
                      <a16:colId xmlns:a16="http://schemas.microsoft.com/office/drawing/2014/main" xmlns="" val="20000"/>
                    </a:ext>
                  </a:extLst>
                </a:gridCol>
                <a:gridCol w="2880319">
                  <a:extLst>
                    <a:ext uri="{9D8B030D-6E8A-4147-A177-3AD203B41FA5}">
                      <a16:colId xmlns:a16="http://schemas.microsoft.com/office/drawing/2014/main" xmlns="" val="20001"/>
                    </a:ext>
                  </a:extLst>
                </a:gridCol>
              </a:tblGrid>
              <a:tr h="37084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pt-BR" dirty="0" smtClean="0"/>
                        <a:t>Identificador</a:t>
                      </a:r>
                      <a:r>
                        <a:rPr lang="pt-BR" baseline="0" dirty="0" smtClean="0"/>
                        <a:t> de              Requisitos Funcionais</a:t>
                      </a:r>
                      <a:endParaRPr lang="pt-BR" dirty="0" smtClean="0"/>
                    </a:p>
                  </a:txBody>
                  <a:tcPr/>
                </a:tc>
                <a:tc>
                  <a:txBody>
                    <a:bodyPr/>
                    <a:lstStyle/>
                    <a:p>
                      <a:pPr algn="ctr"/>
                      <a:r>
                        <a:rPr lang="pt-BR" dirty="0" smtClean="0"/>
                        <a:t>Priorização</a:t>
                      </a:r>
                      <a:r>
                        <a:rPr lang="pt-BR" baseline="0" dirty="0" smtClean="0"/>
                        <a:t> Final</a:t>
                      </a:r>
                      <a:endParaRPr lang="pt-BR" dirty="0"/>
                    </a:p>
                  </a:txBody>
                  <a:tcPr/>
                </a:tc>
                <a:extLst>
                  <a:ext uri="{0D108BD9-81ED-4DB2-BD59-A6C34878D82A}">
                    <a16:rowId xmlns:a16="http://schemas.microsoft.com/office/drawing/2014/main" xmlns="" val="10000"/>
                  </a:ext>
                </a:extLst>
              </a:tr>
              <a:tr h="37084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pt-BR" sz="1800" dirty="0" smtClean="0"/>
                        <a:t>RF#01</a:t>
                      </a:r>
                    </a:p>
                  </a:txBody>
                  <a:tcPr/>
                </a:tc>
                <a:tc>
                  <a:txBody>
                    <a:bodyPr/>
                    <a:lstStyle/>
                    <a:p>
                      <a:pPr algn="ctr"/>
                      <a:r>
                        <a:rPr lang="pt-BR" dirty="0" smtClean="0"/>
                        <a:t>Deve ser feito</a:t>
                      </a:r>
                      <a:endParaRPr lang="pt-BR" dirty="0"/>
                    </a:p>
                  </a:txBody>
                  <a:tcPr/>
                </a:tc>
                <a:extLst>
                  <a:ext uri="{0D108BD9-81ED-4DB2-BD59-A6C34878D82A}">
                    <a16:rowId xmlns:a16="http://schemas.microsoft.com/office/drawing/2014/main" xmlns="" val="10001"/>
                  </a:ext>
                </a:extLst>
              </a:tr>
              <a:tr h="37084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pt-BR" sz="1800" dirty="0" smtClean="0"/>
                        <a:t>RF#02</a:t>
                      </a:r>
                    </a:p>
                  </a:txBody>
                  <a:tcPr/>
                </a:tc>
                <a:tc>
                  <a:txBody>
                    <a:bodyPr/>
                    <a:lstStyle/>
                    <a:p>
                      <a:pPr algn="ctr"/>
                      <a:r>
                        <a:rPr lang="pt-BR" dirty="0" smtClean="0"/>
                        <a:t>Deve ser feito</a:t>
                      </a:r>
                      <a:endParaRPr lang="pt-BR" dirty="0"/>
                    </a:p>
                  </a:txBody>
                  <a:tcPr/>
                </a:tc>
                <a:extLst>
                  <a:ext uri="{0D108BD9-81ED-4DB2-BD59-A6C34878D82A}">
                    <a16:rowId xmlns:a16="http://schemas.microsoft.com/office/drawing/2014/main" xmlns="" val="1016958691"/>
                  </a:ext>
                </a:extLst>
              </a:tr>
              <a:tr h="37084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pt-BR" sz="1800" dirty="0" smtClean="0"/>
                        <a:t>RF#03</a:t>
                      </a: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pt-BR" dirty="0" smtClean="0"/>
                        <a:t>Deve ser feito</a:t>
                      </a:r>
                    </a:p>
                  </a:txBody>
                  <a:tcPr/>
                </a:tc>
                <a:extLst>
                  <a:ext uri="{0D108BD9-81ED-4DB2-BD59-A6C34878D82A}">
                    <a16:rowId xmlns:a16="http://schemas.microsoft.com/office/drawing/2014/main" xmlns="" val="1726904791"/>
                  </a:ext>
                </a:extLst>
              </a:tr>
              <a:tr h="37084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pt-BR" sz="1800" dirty="0" smtClean="0"/>
                        <a:t>RF#04</a:t>
                      </a:r>
                    </a:p>
                  </a:txBody>
                  <a:tcPr/>
                </a:tc>
                <a:tc>
                  <a:txBody>
                    <a:bodyPr/>
                    <a:lstStyle/>
                    <a:p>
                      <a:pPr algn="ctr"/>
                      <a:r>
                        <a:rPr lang="pt-BR" dirty="0" smtClean="0"/>
                        <a:t>Atrativo</a:t>
                      </a:r>
                      <a:endParaRPr lang="pt-BR" dirty="0"/>
                    </a:p>
                  </a:txBody>
                  <a:tcPr/>
                </a:tc>
                <a:extLst>
                  <a:ext uri="{0D108BD9-81ED-4DB2-BD59-A6C34878D82A}">
                    <a16:rowId xmlns:a16="http://schemas.microsoft.com/office/drawing/2014/main" xmlns="" val="4166679663"/>
                  </a:ext>
                </a:extLst>
              </a:tr>
              <a:tr h="37084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pt-BR" sz="1800" dirty="0" smtClean="0"/>
                        <a:t>RF#05</a:t>
                      </a:r>
                    </a:p>
                  </a:txBody>
                  <a:tcPr/>
                </a:tc>
                <a:tc>
                  <a:txBody>
                    <a:bodyPr/>
                    <a:lstStyle/>
                    <a:p>
                      <a:pPr algn="ctr"/>
                      <a:r>
                        <a:rPr lang="pt-BR" dirty="0" smtClean="0"/>
                        <a:t>Atrativo</a:t>
                      </a:r>
                      <a:endParaRPr lang="pt-BR" dirty="0"/>
                    </a:p>
                  </a:txBody>
                  <a:tcPr/>
                </a:tc>
                <a:extLst>
                  <a:ext uri="{0D108BD9-81ED-4DB2-BD59-A6C34878D82A}">
                    <a16:rowId xmlns:a16="http://schemas.microsoft.com/office/drawing/2014/main" xmlns="" val="3128065880"/>
                  </a:ext>
                </a:extLst>
              </a:tr>
            </a:tbl>
          </a:graphicData>
        </a:graphic>
      </p:graphicFrame>
      <p:sp>
        <p:nvSpPr>
          <p:cNvPr id="3" name="Espaço Reservado para Texto 2"/>
          <p:cNvSpPr>
            <a:spLocks noGrp="1"/>
          </p:cNvSpPr>
          <p:nvPr>
            <p:ph type="body" sz="quarter" idx="11"/>
          </p:nvPr>
        </p:nvSpPr>
        <p:spPr/>
        <p:txBody>
          <a:bodyPr>
            <a:normAutofit fontScale="95500"/>
          </a:bodyPr>
          <a:lstStyle/>
          <a:p>
            <a:endParaRPr lang="pt-BR"/>
          </a:p>
        </p:txBody>
      </p:sp>
    </p:spTree>
    <p:extLst>
      <p:ext uri="{BB962C8B-B14F-4D97-AF65-F5344CB8AC3E}">
        <p14:creationId xmlns:p14="http://schemas.microsoft.com/office/powerpoint/2010/main" val="80479674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p:cNvSpPr>
            <a:spLocks noGrp="1"/>
          </p:cNvSpPr>
          <p:nvPr>
            <p:ph type="body" sz="quarter" idx="11"/>
          </p:nvPr>
        </p:nvSpPr>
        <p:spPr>
          <a:xfrm>
            <a:off x="251520" y="1275606"/>
            <a:ext cx="8568952" cy="3600400"/>
          </a:xfrm>
        </p:spPr>
        <p:txBody>
          <a:bodyPr>
            <a:normAutofit fontScale="95500"/>
          </a:bodyPr>
          <a:lstStyle/>
          <a:p>
            <a:pPr algn="just"/>
            <a:r>
              <a:rPr lang="en-US" sz="2400" dirty="0"/>
              <a:t>Nome: Arthur Lucas Antony Robert da Silva</a:t>
            </a:r>
          </a:p>
          <a:p>
            <a:pPr algn="just"/>
            <a:r>
              <a:rPr lang="en-US" sz="2400" dirty="0" err="1"/>
              <a:t>Papel</a:t>
            </a:r>
            <a:r>
              <a:rPr lang="en-US" sz="2400" dirty="0"/>
              <a:t>: </a:t>
            </a:r>
            <a:r>
              <a:rPr lang="en-US" sz="2400" dirty="0" err="1"/>
              <a:t>Desenvolvedor</a:t>
            </a:r>
            <a:endParaRPr lang="en-US" sz="2400" dirty="0"/>
          </a:p>
          <a:p>
            <a:pPr algn="just"/>
            <a:r>
              <a:rPr lang="en-US" sz="2400" dirty="0" err="1"/>
              <a:t>Atividade</a:t>
            </a:r>
            <a:r>
              <a:rPr lang="en-US" sz="2400" dirty="0"/>
              <a:t> que </a:t>
            </a:r>
            <a:r>
              <a:rPr lang="en-US" sz="2400" dirty="0" err="1"/>
              <a:t>executou</a:t>
            </a:r>
            <a:r>
              <a:rPr lang="en-US" sz="2400" dirty="0"/>
              <a:t>: </a:t>
            </a:r>
            <a:r>
              <a:rPr lang="en-US" sz="2400" dirty="0" smtClean="0"/>
              <a:t>Logo,</a:t>
            </a:r>
            <a:r>
              <a:rPr lang="en-US" sz="2400" dirty="0"/>
              <a:t> </a:t>
            </a:r>
            <a:r>
              <a:rPr lang="en-US" sz="2400" dirty="0" smtClean="0"/>
              <a:t>template e </a:t>
            </a:r>
            <a:r>
              <a:rPr lang="en-US" sz="2400" dirty="0" err="1" smtClean="0"/>
              <a:t>ajuda</a:t>
            </a:r>
            <a:r>
              <a:rPr lang="en-US" sz="2400" dirty="0" smtClean="0"/>
              <a:t> </a:t>
            </a:r>
            <a:r>
              <a:rPr lang="en-US" sz="2400" dirty="0" err="1"/>
              <a:t>nos</a:t>
            </a:r>
            <a:r>
              <a:rPr lang="en-US" sz="2400" dirty="0"/>
              <a:t> </a:t>
            </a:r>
            <a:r>
              <a:rPr lang="en-US" sz="2400" dirty="0" err="1" smtClean="0"/>
              <a:t>requisitos</a:t>
            </a:r>
            <a:endParaRPr lang="en-US" sz="2400" dirty="0"/>
          </a:p>
          <a:p>
            <a:pPr algn="just"/>
            <a:r>
              <a:rPr lang="en-US" sz="2400" dirty="0" err="1"/>
              <a:t>Dificuldade</a:t>
            </a:r>
            <a:r>
              <a:rPr lang="en-US" sz="2400" dirty="0"/>
              <a:t>/</a:t>
            </a:r>
            <a:r>
              <a:rPr lang="en-US" sz="2400" dirty="0" err="1"/>
              <a:t>Sugestões</a:t>
            </a:r>
            <a:r>
              <a:rPr lang="en-US" sz="2400" dirty="0"/>
              <a:t>: </a:t>
            </a:r>
            <a:r>
              <a:rPr lang="en-US" sz="2400" dirty="0" err="1"/>
              <a:t>Maiores</a:t>
            </a:r>
            <a:r>
              <a:rPr lang="en-US" sz="2400" dirty="0"/>
              <a:t> </a:t>
            </a:r>
            <a:r>
              <a:rPr lang="en-US" sz="2400" dirty="0" err="1"/>
              <a:t>dificuldades</a:t>
            </a:r>
            <a:r>
              <a:rPr lang="en-US" sz="2400" dirty="0"/>
              <a:t> </a:t>
            </a:r>
            <a:r>
              <a:rPr lang="en-US" sz="2400" dirty="0" err="1"/>
              <a:t>foram</a:t>
            </a:r>
            <a:r>
              <a:rPr lang="en-US" sz="2400" dirty="0"/>
              <a:t> </a:t>
            </a:r>
            <a:r>
              <a:rPr lang="en-US" sz="2400" dirty="0" err="1"/>
              <a:t>fazer</a:t>
            </a:r>
            <a:r>
              <a:rPr lang="en-US" sz="2400" dirty="0"/>
              <a:t> </a:t>
            </a:r>
            <a:r>
              <a:rPr lang="en-US" sz="2400" dirty="0" err="1"/>
              <a:t>os</a:t>
            </a:r>
            <a:r>
              <a:rPr lang="en-US" sz="2400" dirty="0"/>
              <a:t> templates, </a:t>
            </a:r>
            <a:r>
              <a:rPr lang="en-US" sz="2400" dirty="0" err="1"/>
              <a:t>mais</a:t>
            </a:r>
            <a:r>
              <a:rPr lang="en-US" sz="2400" dirty="0"/>
              <a:t>   </a:t>
            </a:r>
            <a:r>
              <a:rPr lang="en-US" sz="2400" dirty="0" err="1"/>
              <a:t>pelo</a:t>
            </a:r>
            <a:r>
              <a:rPr lang="en-US" sz="2400" dirty="0"/>
              <a:t> </a:t>
            </a:r>
            <a:r>
              <a:rPr lang="en-US" sz="2400" dirty="0" err="1"/>
              <a:t>longo</a:t>
            </a:r>
            <a:r>
              <a:rPr lang="en-US" sz="2400" dirty="0"/>
              <a:t> tempo de </a:t>
            </a:r>
            <a:r>
              <a:rPr lang="en-US" sz="2400" dirty="0" err="1"/>
              <a:t>trabalho</a:t>
            </a:r>
            <a:r>
              <a:rPr lang="en-US" sz="2400" dirty="0"/>
              <a:t>, e me </a:t>
            </a:r>
            <a:r>
              <a:rPr lang="en-US" sz="2400" dirty="0" err="1"/>
              <a:t>relacionar</a:t>
            </a:r>
            <a:r>
              <a:rPr lang="en-US" sz="2400" dirty="0"/>
              <a:t> com </a:t>
            </a:r>
            <a:r>
              <a:rPr lang="en-US" sz="2400" dirty="0" err="1"/>
              <a:t>algumas</a:t>
            </a:r>
            <a:r>
              <a:rPr lang="en-US" sz="2400" dirty="0"/>
              <a:t> </a:t>
            </a:r>
            <a:r>
              <a:rPr lang="en-US" sz="2400" dirty="0" err="1"/>
              <a:t>pessoas</a:t>
            </a:r>
            <a:r>
              <a:rPr lang="en-US" sz="2400" dirty="0"/>
              <a:t> do </a:t>
            </a:r>
            <a:r>
              <a:rPr lang="en-US" sz="2400" dirty="0" err="1"/>
              <a:t>grupo</a:t>
            </a:r>
            <a:r>
              <a:rPr lang="en-US" sz="2400" dirty="0" smtClean="0"/>
              <a:t>; </a:t>
            </a:r>
            <a:r>
              <a:rPr lang="en-US" sz="2400" dirty="0" err="1" smtClean="0"/>
              <a:t>Melhor</a:t>
            </a:r>
            <a:r>
              <a:rPr lang="en-US" sz="2400" dirty="0" smtClean="0"/>
              <a:t> </a:t>
            </a:r>
            <a:r>
              <a:rPr lang="en-US" sz="2400" dirty="0" err="1"/>
              <a:t>relacionamento</a:t>
            </a:r>
            <a:r>
              <a:rPr lang="en-US" sz="2400" dirty="0"/>
              <a:t> dentro dos </a:t>
            </a:r>
            <a:r>
              <a:rPr lang="en-US" sz="2400" dirty="0" err="1"/>
              <a:t>grupos</a:t>
            </a:r>
            <a:r>
              <a:rPr lang="en-US" sz="2400" dirty="0"/>
              <a:t>, </a:t>
            </a:r>
            <a:r>
              <a:rPr lang="en-US" sz="2400" dirty="0" err="1"/>
              <a:t>todos</a:t>
            </a:r>
            <a:r>
              <a:rPr lang="en-US" sz="2400" dirty="0"/>
              <a:t> com </a:t>
            </a:r>
            <a:r>
              <a:rPr lang="en-US" sz="2400" dirty="0" err="1"/>
              <a:t>voz</a:t>
            </a:r>
            <a:r>
              <a:rPr lang="en-US" sz="2400" dirty="0"/>
              <a:t> </a:t>
            </a:r>
            <a:r>
              <a:rPr lang="en-US" sz="2400" dirty="0" err="1"/>
              <a:t>ativa</a:t>
            </a:r>
            <a:r>
              <a:rPr lang="en-US" sz="2400" dirty="0"/>
              <a:t>, e </a:t>
            </a:r>
            <a:r>
              <a:rPr lang="en-US" sz="2400" dirty="0" err="1"/>
              <a:t>definir</a:t>
            </a:r>
            <a:r>
              <a:rPr lang="en-US" sz="2400" dirty="0"/>
              <a:t> </a:t>
            </a:r>
            <a:r>
              <a:rPr lang="en-US" sz="2400" dirty="0" err="1" smtClean="0"/>
              <a:t>funções</a:t>
            </a:r>
            <a:r>
              <a:rPr lang="en-US" sz="2400" dirty="0" smtClean="0"/>
              <a:t> </a:t>
            </a:r>
            <a:r>
              <a:rPr lang="en-US" sz="2400" dirty="0" err="1"/>
              <a:t>justas</a:t>
            </a:r>
            <a:r>
              <a:rPr lang="en-US" sz="2400" dirty="0"/>
              <a:t> para </a:t>
            </a:r>
            <a:r>
              <a:rPr lang="en-US" sz="2400" dirty="0" err="1" smtClean="0"/>
              <a:t>todos</a:t>
            </a:r>
            <a:endParaRPr lang="en-US" sz="2400" dirty="0"/>
          </a:p>
        </p:txBody>
      </p:sp>
      <p:sp>
        <p:nvSpPr>
          <p:cNvPr id="5" name="Espaço Reservado para Texto 1"/>
          <p:cNvSpPr>
            <a:spLocks noGrp="1"/>
          </p:cNvSpPr>
          <p:nvPr>
            <p:ph type="body" sz="quarter" idx="10"/>
          </p:nvPr>
        </p:nvSpPr>
        <p:spPr>
          <a:xfrm>
            <a:off x="0" y="123478"/>
            <a:ext cx="9144000" cy="576064"/>
          </a:xfrm>
        </p:spPr>
        <p:txBody>
          <a:bodyPr>
            <a:normAutofit fontScale="95500"/>
          </a:bodyPr>
          <a:lstStyle/>
          <a:p>
            <a:r>
              <a:rPr lang="pt-BR" dirty="0" smtClean="0">
                <a:latin typeface="Arial" panose="020B0604020202020204" pitchFamily="34" charset="0"/>
              </a:rPr>
              <a:t>Apresentação dos integrantes</a:t>
            </a:r>
            <a:endParaRPr lang="pt-BR" dirty="0">
              <a:latin typeface="Arial" panose="020B0604020202020204" pitchFamily="34" charset="0"/>
            </a:endParaRPr>
          </a:p>
        </p:txBody>
      </p:sp>
    </p:spTree>
    <p:extLst>
      <p:ext uri="{BB962C8B-B14F-4D97-AF65-F5344CB8AC3E}">
        <p14:creationId xmlns:p14="http://schemas.microsoft.com/office/powerpoint/2010/main" val="395138939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251520" y="1275606"/>
            <a:ext cx="8712968" cy="1938992"/>
          </a:xfrm>
          <a:prstGeom prst="rect">
            <a:avLst/>
          </a:prstGeom>
        </p:spPr>
        <p:txBody>
          <a:bodyPr wrap="square">
            <a:spAutoFit/>
          </a:bodyPr>
          <a:lstStyle/>
          <a:p>
            <a:pPr algn="just"/>
            <a:r>
              <a:rPr lang="pt-BR" sz="2400" dirty="0">
                <a:solidFill>
                  <a:schemeClr val="tx1">
                    <a:lumMod val="75000"/>
                    <a:lumOff val="25000"/>
                  </a:schemeClr>
                </a:solidFill>
              </a:rPr>
              <a:t>Nome: Matheus </a:t>
            </a:r>
            <a:r>
              <a:rPr lang="pt-BR" sz="2400" dirty="0" err="1">
                <a:solidFill>
                  <a:schemeClr val="tx1">
                    <a:lumMod val="75000"/>
                    <a:lumOff val="25000"/>
                  </a:schemeClr>
                </a:solidFill>
              </a:rPr>
              <a:t>Bertholucci</a:t>
            </a:r>
            <a:r>
              <a:rPr lang="pt-BR" sz="2400" dirty="0">
                <a:solidFill>
                  <a:schemeClr val="tx1">
                    <a:lumMod val="75000"/>
                    <a:lumOff val="25000"/>
                  </a:schemeClr>
                </a:solidFill>
              </a:rPr>
              <a:t> Mendonça</a:t>
            </a:r>
          </a:p>
          <a:p>
            <a:pPr algn="just"/>
            <a:r>
              <a:rPr lang="pt-BR" sz="2400" dirty="0">
                <a:solidFill>
                  <a:schemeClr val="tx1">
                    <a:lumMod val="75000"/>
                    <a:lumOff val="25000"/>
                  </a:schemeClr>
                </a:solidFill>
              </a:rPr>
              <a:t>Papel: Desenvolvedor</a:t>
            </a:r>
          </a:p>
          <a:p>
            <a:pPr algn="just"/>
            <a:r>
              <a:rPr lang="pt-BR" sz="2400" dirty="0">
                <a:solidFill>
                  <a:schemeClr val="tx1">
                    <a:lumMod val="75000"/>
                    <a:lumOff val="25000"/>
                  </a:schemeClr>
                </a:solidFill>
              </a:rPr>
              <a:t>Atividades que executou: Logo (3), </a:t>
            </a:r>
            <a:r>
              <a:rPr lang="pt-BR" sz="2400" dirty="0" err="1">
                <a:solidFill>
                  <a:schemeClr val="tx1">
                    <a:lumMod val="75000"/>
                    <a:lumOff val="25000"/>
                  </a:schemeClr>
                </a:solidFill>
              </a:rPr>
              <a:t>template</a:t>
            </a:r>
            <a:r>
              <a:rPr lang="pt-BR" sz="2400" dirty="0">
                <a:solidFill>
                  <a:schemeClr val="tx1">
                    <a:lumMod val="75000"/>
                    <a:lumOff val="25000"/>
                  </a:schemeClr>
                </a:solidFill>
              </a:rPr>
              <a:t> (1) e ajuda na definição de requisitos.</a:t>
            </a:r>
          </a:p>
          <a:p>
            <a:pPr algn="just"/>
            <a:r>
              <a:rPr lang="pt-BR" sz="2400" dirty="0">
                <a:solidFill>
                  <a:schemeClr val="tx1">
                    <a:lumMod val="75000"/>
                    <a:lumOff val="25000"/>
                  </a:schemeClr>
                </a:solidFill>
              </a:rPr>
              <a:t>Dificuldades/Sugestões: Melhor integração entre os grupos</a:t>
            </a:r>
          </a:p>
        </p:txBody>
      </p:sp>
      <p:sp>
        <p:nvSpPr>
          <p:cNvPr id="6" name="Espaço Reservado para Texto 1"/>
          <p:cNvSpPr>
            <a:spLocks noGrp="1"/>
          </p:cNvSpPr>
          <p:nvPr>
            <p:ph type="body" sz="quarter" idx="10"/>
          </p:nvPr>
        </p:nvSpPr>
        <p:spPr>
          <a:xfrm>
            <a:off x="0" y="123478"/>
            <a:ext cx="9144000" cy="576064"/>
          </a:xfrm>
        </p:spPr>
        <p:txBody>
          <a:bodyPr>
            <a:normAutofit fontScale="95500"/>
          </a:bodyPr>
          <a:lstStyle/>
          <a:p>
            <a:r>
              <a:rPr lang="pt-BR" dirty="0" smtClean="0">
                <a:latin typeface="Arial" panose="020B0604020202020204" pitchFamily="34" charset="0"/>
              </a:rPr>
              <a:t>Apresentação dos integrantes</a:t>
            </a:r>
            <a:endParaRPr lang="pt-BR" dirty="0">
              <a:latin typeface="Arial" panose="020B0604020202020204" pitchFamily="34" charset="0"/>
            </a:endParaRPr>
          </a:p>
        </p:txBody>
      </p:sp>
    </p:spTree>
    <p:extLst>
      <p:ext uri="{BB962C8B-B14F-4D97-AF65-F5344CB8AC3E}">
        <p14:creationId xmlns:p14="http://schemas.microsoft.com/office/powerpoint/2010/main" val="227683943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p:cNvSpPr/>
          <p:nvPr/>
        </p:nvSpPr>
        <p:spPr>
          <a:xfrm>
            <a:off x="251520" y="1242864"/>
            <a:ext cx="8496944" cy="3416320"/>
          </a:xfrm>
          <a:prstGeom prst="rect">
            <a:avLst/>
          </a:prstGeom>
        </p:spPr>
        <p:txBody>
          <a:bodyPr wrap="square">
            <a:spAutoFit/>
          </a:bodyPr>
          <a:lstStyle/>
          <a:p>
            <a:pPr algn="just"/>
            <a:r>
              <a:rPr lang="pt-BR" sz="2400" dirty="0">
                <a:solidFill>
                  <a:schemeClr val="tx1">
                    <a:lumMod val="75000"/>
                    <a:lumOff val="25000"/>
                  </a:schemeClr>
                </a:solidFill>
              </a:rPr>
              <a:t>Nome: Aline Faustino</a:t>
            </a:r>
          </a:p>
          <a:p>
            <a:pPr algn="just"/>
            <a:r>
              <a:rPr lang="pt-BR" sz="2400" dirty="0">
                <a:solidFill>
                  <a:schemeClr val="tx1">
                    <a:lumMod val="75000"/>
                    <a:lumOff val="25000"/>
                  </a:schemeClr>
                </a:solidFill>
              </a:rPr>
              <a:t>Papel: Analista</a:t>
            </a:r>
          </a:p>
          <a:p>
            <a:pPr algn="just"/>
            <a:r>
              <a:rPr lang="pt-BR" sz="2400" dirty="0">
                <a:solidFill>
                  <a:schemeClr val="tx1">
                    <a:lumMod val="75000"/>
                    <a:lumOff val="25000"/>
                  </a:schemeClr>
                </a:solidFill>
              </a:rPr>
              <a:t>Atividades que executou: Documento de macrorequisitos, documento de visão e levantamento dos Requisitos.</a:t>
            </a:r>
          </a:p>
          <a:p>
            <a:pPr algn="just"/>
            <a:r>
              <a:rPr lang="pt-BR" sz="2400" dirty="0">
                <a:solidFill>
                  <a:schemeClr val="tx1">
                    <a:lumMod val="75000"/>
                    <a:lumOff val="25000"/>
                  </a:schemeClr>
                </a:solidFill>
              </a:rPr>
              <a:t>Dificuldades/Sugestões: Apresentação é a minha maior dificuldade, independente da matéria e compreender o que o requisito de gerenciamento do plano alimentar semanal deveria exatamente fazer devido as restrições alimentares que podem existir dentro da instituição</a:t>
            </a:r>
          </a:p>
        </p:txBody>
      </p:sp>
      <p:sp>
        <p:nvSpPr>
          <p:cNvPr id="6" name="Espaço Reservado para Texto 1"/>
          <p:cNvSpPr>
            <a:spLocks noGrp="1"/>
          </p:cNvSpPr>
          <p:nvPr>
            <p:ph type="body" sz="quarter" idx="10"/>
          </p:nvPr>
        </p:nvSpPr>
        <p:spPr>
          <a:xfrm>
            <a:off x="0" y="123478"/>
            <a:ext cx="9144000" cy="576064"/>
          </a:xfrm>
        </p:spPr>
        <p:txBody>
          <a:bodyPr>
            <a:normAutofit fontScale="95500"/>
          </a:bodyPr>
          <a:lstStyle/>
          <a:p>
            <a:r>
              <a:rPr lang="pt-BR" dirty="0" smtClean="0">
                <a:latin typeface="Arial" panose="020B0604020202020204" pitchFamily="34" charset="0"/>
              </a:rPr>
              <a:t>Apresentação dos integrantes</a:t>
            </a:r>
            <a:endParaRPr lang="pt-BR" dirty="0">
              <a:latin typeface="Arial" panose="020B0604020202020204" pitchFamily="34" charset="0"/>
            </a:endParaRPr>
          </a:p>
        </p:txBody>
      </p:sp>
    </p:spTree>
    <p:extLst>
      <p:ext uri="{BB962C8B-B14F-4D97-AF65-F5344CB8AC3E}">
        <p14:creationId xmlns:p14="http://schemas.microsoft.com/office/powerpoint/2010/main" val="4584435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p:cNvSpPr>
            <a:spLocks noGrp="1"/>
          </p:cNvSpPr>
          <p:nvPr>
            <p:ph type="body" sz="quarter" idx="11"/>
          </p:nvPr>
        </p:nvSpPr>
        <p:spPr>
          <a:xfrm>
            <a:off x="251520" y="843558"/>
            <a:ext cx="8712968" cy="4121249"/>
          </a:xfrm>
        </p:spPr>
        <p:txBody>
          <a:bodyPr>
            <a:normAutofit fontScale="95500"/>
          </a:bodyPr>
          <a:lstStyle/>
          <a:p>
            <a:pPr algn="just"/>
            <a:r>
              <a:rPr lang="pt-BR" sz="2400" dirty="0">
                <a:latin typeface="Arial" panose="020B0604020202020204" pitchFamily="34" charset="0"/>
              </a:rPr>
              <a:t>Nome: Isabella Cristina Pires Rosa</a:t>
            </a:r>
          </a:p>
          <a:p>
            <a:pPr algn="just"/>
            <a:r>
              <a:rPr lang="pt-BR" sz="2400" dirty="0">
                <a:latin typeface="Arial" panose="020B0604020202020204" pitchFamily="34" charset="0"/>
              </a:rPr>
              <a:t>Papel: Analista</a:t>
            </a:r>
          </a:p>
          <a:p>
            <a:pPr algn="just"/>
            <a:r>
              <a:rPr lang="pt-BR" sz="2400" dirty="0">
                <a:latin typeface="Arial" panose="020B0604020202020204" pitchFamily="34" charset="0"/>
              </a:rPr>
              <a:t>Atividades que executou: </a:t>
            </a:r>
            <a:r>
              <a:rPr lang="pt-BR" sz="2400" dirty="0" smtClean="0">
                <a:latin typeface="Arial" panose="020B0604020202020204" pitchFamily="34" charset="0"/>
              </a:rPr>
              <a:t>Participei </a:t>
            </a:r>
            <a:r>
              <a:rPr lang="pt-BR" sz="2400" dirty="0">
                <a:latin typeface="Arial" panose="020B0604020202020204" pitchFamily="34" charset="0"/>
              </a:rPr>
              <a:t>do </a:t>
            </a:r>
            <a:r>
              <a:rPr lang="pt-BR" sz="2400" dirty="0" smtClean="0">
                <a:latin typeface="Arial" panose="020B0604020202020204" pitchFamily="34" charset="0"/>
              </a:rPr>
              <a:t>levantamento </a:t>
            </a:r>
            <a:r>
              <a:rPr lang="pt-BR" sz="2400" dirty="0">
                <a:latin typeface="Arial" panose="020B0604020202020204" pitchFamily="34" charset="0"/>
              </a:rPr>
              <a:t>dos macro </a:t>
            </a:r>
            <a:r>
              <a:rPr lang="pt-BR" sz="2400" dirty="0" smtClean="0">
                <a:latin typeface="Arial" panose="020B0604020202020204" pitchFamily="34" charset="0"/>
              </a:rPr>
              <a:t>requisitos, termo </a:t>
            </a:r>
            <a:r>
              <a:rPr lang="pt-BR" sz="2400" dirty="0">
                <a:latin typeface="Arial" panose="020B0604020202020204" pitchFamily="34" charset="0"/>
              </a:rPr>
              <a:t>de a</a:t>
            </a:r>
            <a:r>
              <a:rPr lang="pt-BR" sz="2400" dirty="0" smtClean="0">
                <a:latin typeface="Arial" panose="020B0604020202020204" pitchFamily="34" charset="0"/>
              </a:rPr>
              <a:t>bertura, documento </a:t>
            </a:r>
            <a:r>
              <a:rPr lang="pt-BR" sz="2400" dirty="0">
                <a:latin typeface="Arial" panose="020B0604020202020204" pitchFamily="34" charset="0"/>
              </a:rPr>
              <a:t>de </a:t>
            </a:r>
            <a:r>
              <a:rPr lang="pt-BR" sz="2400" dirty="0" smtClean="0">
                <a:latin typeface="Arial" panose="020B0604020202020204" pitchFamily="34" charset="0"/>
              </a:rPr>
              <a:t>Visão e documento </a:t>
            </a:r>
            <a:r>
              <a:rPr lang="pt-BR" sz="2400" dirty="0">
                <a:latin typeface="Arial" panose="020B0604020202020204" pitchFamily="34" charset="0"/>
              </a:rPr>
              <a:t>de levantamento dos </a:t>
            </a:r>
            <a:r>
              <a:rPr lang="pt-BR" sz="2400" dirty="0" smtClean="0">
                <a:latin typeface="Arial" panose="020B0604020202020204" pitchFamily="34" charset="0"/>
              </a:rPr>
              <a:t>requisitos</a:t>
            </a:r>
            <a:endParaRPr lang="pt-BR" sz="2400" dirty="0">
              <a:latin typeface="Arial" panose="020B0604020202020204" pitchFamily="34" charset="0"/>
            </a:endParaRPr>
          </a:p>
          <a:p>
            <a:pPr algn="just"/>
            <a:r>
              <a:rPr lang="pt-BR" sz="2400" dirty="0">
                <a:latin typeface="Arial" panose="020B0604020202020204" pitchFamily="34" charset="0"/>
              </a:rPr>
              <a:t>Dificuldades/Sugestões: Eu tive algumas dificuldades em relação aos </a:t>
            </a:r>
            <a:r>
              <a:rPr lang="pt-BR" sz="2400" dirty="0" smtClean="0">
                <a:latin typeface="Arial" panose="020B0604020202020204" pitchFamily="34" charset="0"/>
              </a:rPr>
              <a:t>requisitos</a:t>
            </a:r>
            <a:r>
              <a:rPr lang="pt-BR" sz="2400" dirty="0">
                <a:latin typeface="Arial" panose="020B0604020202020204" pitchFamily="34" charset="0"/>
              </a:rPr>
              <a:t>, pois fiquei um pouco confusa na elaboração mais detalhada deles,  mas tentei ajudar da melhor maneira possível o meu grupo. Na minha opinião em relação ao grupo não tenho do que reclamar e nenhuma sugestão a </a:t>
            </a:r>
            <a:r>
              <a:rPr lang="pt-BR" sz="2400" dirty="0" smtClean="0">
                <a:latin typeface="Arial" panose="020B0604020202020204" pitchFamily="34" charset="0"/>
              </a:rPr>
              <a:t>acrescentar, </a:t>
            </a:r>
            <a:r>
              <a:rPr lang="pt-BR" sz="2400" dirty="0">
                <a:latin typeface="Arial" panose="020B0604020202020204" pitchFamily="34" charset="0"/>
              </a:rPr>
              <a:t>apenas manter essa relação em </a:t>
            </a:r>
            <a:r>
              <a:rPr lang="pt-BR" sz="2400" dirty="0" smtClean="0">
                <a:latin typeface="Arial" panose="020B0604020202020204" pitchFamily="34" charset="0"/>
              </a:rPr>
              <a:t>grupo</a:t>
            </a:r>
            <a:endParaRPr lang="pt-BR" sz="2400" dirty="0">
              <a:latin typeface="Arial" panose="020B0604020202020204" pitchFamily="34" charset="0"/>
            </a:endParaRPr>
          </a:p>
        </p:txBody>
      </p:sp>
      <p:sp>
        <p:nvSpPr>
          <p:cNvPr id="5" name="Espaço Reservado para Texto 1"/>
          <p:cNvSpPr>
            <a:spLocks noGrp="1"/>
          </p:cNvSpPr>
          <p:nvPr>
            <p:ph type="body" sz="quarter" idx="10"/>
          </p:nvPr>
        </p:nvSpPr>
        <p:spPr>
          <a:xfrm>
            <a:off x="0" y="123478"/>
            <a:ext cx="9144000" cy="576064"/>
          </a:xfrm>
        </p:spPr>
        <p:txBody>
          <a:bodyPr>
            <a:normAutofit fontScale="95500"/>
          </a:bodyPr>
          <a:lstStyle/>
          <a:p>
            <a:r>
              <a:rPr lang="pt-BR" dirty="0" smtClean="0">
                <a:latin typeface="Arial" panose="020B0604020202020204" pitchFamily="34" charset="0"/>
              </a:rPr>
              <a:t>Apresentação dos integrantes</a:t>
            </a:r>
            <a:endParaRPr lang="pt-BR" dirty="0">
              <a:latin typeface="Arial" panose="020B0604020202020204" pitchFamily="34" charset="0"/>
            </a:endParaRPr>
          </a:p>
        </p:txBody>
      </p:sp>
    </p:spTree>
    <p:extLst>
      <p:ext uri="{BB962C8B-B14F-4D97-AF65-F5344CB8AC3E}">
        <p14:creationId xmlns:p14="http://schemas.microsoft.com/office/powerpoint/2010/main" val="11301986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p:cNvSpPr>
            <a:spLocks noGrp="1"/>
          </p:cNvSpPr>
          <p:nvPr>
            <p:ph type="body" sz="quarter" idx="11"/>
          </p:nvPr>
        </p:nvSpPr>
        <p:spPr>
          <a:xfrm>
            <a:off x="251520" y="724009"/>
            <a:ext cx="8640960" cy="4121249"/>
          </a:xfrm>
        </p:spPr>
        <p:txBody>
          <a:bodyPr>
            <a:normAutofit fontScale="95500"/>
          </a:bodyPr>
          <a:lstStyle/>
          <a:p>
            <a:pPr algn="just"/>
            <a:r>
              <a:rPr lang="pt-BR" sz="2400" dirty="0">
                <a:cs typeface="Arial"/>
              </a:rPr>
              <a:t>Nome: Arthur </a:t>
            </a:r>
            <a:r>
              <a:rPr lang="pt-BR" sz="2400" dirty="0" err="1">
                <a:cs typeface="Arial"/>
              </a:rPr>
              <a:t>Luis</a:t>
            </a:r>
            <a:r>
              <a:rPr lang="pt-BR" sz="2400" dirty="0">
                <a:cs typeface="Arial"/>
              </a:rPr>
              <a:t> da Costa Moura Silva</a:t>
            </a:r>
            <a:endParaRPr lang="pt-BR" sz="2400" dirty="0"/>
          </a:p>
          <a:p>
            <a:pPr algn="just"/>
            <a:r>
              <a:rPr lang="pt-BR" sz="2400" dirty="0">
                <a:cs typeface="Arial"/>
              </a:rPr>
              <a:t>Papel: </a:t>
            </a:r>
            <a:r>
              <a:rPr lang="pt-BR" sz="2400" dirty="0" smtClean="0">
                <a:cs typeface="Arial"/>
              </a:rPr>
              <a:t>DBA</a:t>
            </a:r>
            <a:endParaRPr lang="pt-BR" sz="2400" dirty="0"/>
          </a:p>
          <a:p>
            <a:pPr algn="just"/>
            <a:r>
              <a:rPr lang="pt-BR" sz="2400" dirty="0">
                <a:cs typeface="Arial"/>
              </a:rPr>
              <a:t>Atividades que executou: </a:t>
            </a:r>
            <a:r>
              <a:rPr lang="pt-BR" sz="2400" dirty="0" smtClean="0">
                <a:cs typeface="Arial"/>
              </a:rPr>
              <a:t>Revisão </a:t>
            </a:r>
            <a:r>
              <a:rPr lang="pt-BR" sz="2400" dirty="0">
                <a:cs typeface="Arial"/>
              </a:rPr>
              <a:t>dos macrorequisitos, </a:t>
            </a:r>
            <a:r>
              <a:rPr lang="pt-BR" sz="2400" dirty="0" smtClean="0">
                <a:cs typeface="Arial"/>
              </a:rPr>
              <a:t>documento </a:t>
            </a:r>
            <a:r>
              <a:rPr lang="pt-BR" sz="2400" dirty="0">
                <a:cs typeface="Arial"/>
              </a:rPr>
              <a:t>de </a:t>
            </a:r>
            <a:r>
              <a:rPr lang="pt-BR" sz="2400" dirty="0" smtClean="0">
                <a:cs typeface="Arial"/>
              </a:rPr>
              <a:t>visão e documento </a:t>
            </a:r>
            <a:r>
              <a:rPr lang="pt-BR" sz="2400" dirty="0">
                <a:cs typeface="Arial"/>
              </a:rPr>
              <a:t>de especificação dos principais </a:t>
            </a:r>
            <a:r>
              <a:rPr lang="pt-BR" sz="2400" dirty="0" smtClean="0">
                <a:cs typeface="Arial"/>
              </a:rPr>
              <a:t>envolvidos</a:t>
            </a:r>
            <a:endParaRPr lang="pt-BR" sz="2400" dirty="0"/>
          </a:p>
          <a:p>
            <a:pPr algn="just"/>
            <a:r>
              <a:rPr lang="pt-BR" sz="2400" dirty="0">
                <a:cs typeface="Arial"/>
              </a:rPr>
              <a:t>Dificuldades/Sugestões: No documento de visão, minha principal dificuldade </a:t>
            </a:r>
            <a:r>
              <a:rPr lang="pt-BR" sz="2400" dirty="0" smtClean="0">
                <a:cs typeface="Arial"/>
              </a:rPr>
              <a:t>foi </a:t>
            </a:r>
            <a:r>
              <a:rPr lang="pt-BR" sz="2400" dirty="0">
                <a:cs typeface="Arial"/>
              </a:rPr>
              <a:t>em desenvolver o objetivo e importância do módulo 6 dentro do projeto</a:t>
            </a:r>
            <a:r>
              <a:rPr lang="pt-BR" sz="2400" dirty="0" smtClean="0">
                <a:cs typeface="Arial"/>
              </a:rPr>
              <a:t>. Tive </a:t>
            </a:r>
            <a:r>
              <a:rPr lang="pt-BR" sz="2400" dirty="0">
                <a:cs typeface="Arial"/>
              </a:rPr>
              <a:t>dificuldade também em entender o requisito para que fosse possível </a:t>
            </a:r>
            <a:r>
              <a:rPr lang="pt-BR" sz="2400" dirty="0" smtClean="0">
                <a:cs typeface="Arial"/>
              </a:rPr>
              <a:t>descrevê-lo </a:t>
            </a:r>
            <a:r>
              <a:rPr lang="pt-BR" sz="2400" dirty="0">
                <a:cs typeface="Arial"/>
              </a:rPr>
              <a:t>e no documento de especificação dos principais </a:t>
            </a:r>
            <a:r>
              <a:rPr lang="pt-BR" sz="2400" dirty="0" smtClean="0">
                <a:cs typeface="Arial"/>
              </a:rPr>
              <a:t>envolvidos</a:t>
            </a:r>
            <a:endParaRPr lang="pt-BR" sz="2400" dirty="0"/>
          </a:p>
        </p:txBody>
      </p:sp>
      <p:sp>
        <p:nvSpPr>
          <p:cNvPr id="5" name="Espaço Reservado para Texto 1"/>
          <p:cNvSpPr>
            <a:spLocks noGrp="1"/>
          </p:cNvSpPr>
          <p:nvPr>
            <p:ph type="body" sz="quarter" idx="10"/>
          </p:nvPr>
        </p:nvSpPr>
        <p:spPr>
          <a:xfrm>
            <a:off x="0" y="123478"/>
            <a:ext cx="9144000" cy="576064"/>
          </a:xfrm>
        </p:spPr>
        <p:txBody>
          <a:bodyPr>
            <a:normAutofit fontScale="95500"/>
          </a:bodyPr>
          <a:lstStyle/>
          <a:p>
            <a:r>
              <a:rPr lang="pt-BR" dirty="0" smtClean="0">
                <a:latin typeface="Arial" panose="020B0604020202020204" pitchFamily="34" charset="0"/>
              </a:rPr>
              <a:t>Apresentação dos integrantes</a:t>
            </a:r>
            <a:endParaRPr lang="pt-BR" dirty="0">
              <a:latin typeface="Arial" panose="020B0604020202020204" pitchFamily="34" charset="0"/>
            </a:endParaRPr>
          </a:p>
        </p:txBody>
      </p:sp>
    </p:spTree>
    <p:extLst>
      <p:ext uri="{BB962C8B-B14F-4D97-AF65-F5344CB8AC3E}">
        <p14:creationId xmlns:p14="http://schemas.microsoft.com/office/powerpoint/2010/main" val="166839372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p:cNvSpPr>
            <a:spLocks noGrp="1"/>
          </p:cNvSpPr>
          <p:nvPr>
            <p:ph type="body" sz="quarter" idx="11"/>
          </p:nvPr>
        </p:nvSpPr>
        <p:spPr>
          <a:xfrm>
            <a:off x="251520" y="843558"/>
            <a:ext cx="8568952" cy="3735017"/>
          </a:xfrm>
        </p:spPr>
        <p:txBody>
          <a:bodyPr>
            <a:normAutofit fontScale="95500"/>
          </a:bodyPr>
          <a:lstStyle/>
          <a:p>
            <a:pPr algn="just"/>
            <a:r>
              <a:rPr lang="pt-BR" sz="2400" dirty="0"/>
              <a:t>Nome: Beatriz Anizello da Silva</a:t>
            </a:r>
          </a:p>
          <a:p>
            <a:pPr algn="just"/>
            <a:r>
              <a:rPr lang="pt-BR" sz="2400" dirty="0"/>
              <a:t>Papel: DBA</a:t>
            </a:r>
          </a:p>
          <a:p>
            <a:pPr algn="just"/>
            <a:r>
              <a:rPr lang="pt-BR" sz="2400" dirty="0"/>
              <a:t>Atividades que executou: </a:t>
            </a:r>
            <a:r>
              <a:rPr lang="pt-BR" sz="2400" dirty="0" smtClean="0"/>
              <a:t>Revisão </a:t>
            </a:r>
            <a:r>
              <a:rPr lang="pt-BR" sz="2400" dirty="0"/>
              <a:t>dos m</a:t>
            </a:r>
            <a:r>
              <a:rPr lang="pt-BR" sz="2400" dirty="0" smtClean="0"/>
              <a:t>acrorequisitos, construção </a:t>
            </a:r>
            <a:r>
              <a:rPr lang="pt-BR" sz="2400" dirty="0"/>
              <a:t>do </a:t>
            </a:r>
            <a:r>
              <a:rPr lang="pt-BR" sz="2400" dirty="0" smtClean="0"/>
              <a:t>documento </a:t>
            </a:r>
            <a:r>
              <a:rPr lang="pt-BR" sz="2400" dirty="0"/>
              <a:t>de v</a:t>
            </a:r>
            <a:r>
              <a:rPr lang="pt-BR" sz="2400" dirty="0" smtClean="0"/>
              <a:t>isão, Levantamento </a:t>
            </a:r>
            <a:r>
              <a:rPr lang="pt-BR" sz="2400" dirty="0"/>
              <a:t>dos </a:t>
            </a:r>
            <a:r>
              <a:rPr lang="pt-BR" sz="2400" dirty="0" smtClean="0"/>
              <a:t>requisitos e escolha </a:t>
            </a:r>
            <a:r>
              <a:rPr lang="pt-BR" sz="2400" dirty="0"/>
              <a:t>dos </a:t>
            </a:r>
            <a:r>
              <a:rPr lang="pt-BR" sz="2400" dirty="0" err="1" smtClean="0"/>
              <a:t>templates</a:t>
            </a:r>
            <a:endParaRPr lang="pt-BR" sz="2400" dirty="0"/>
          </a:p>
          <a:p>
            <a:pPr algn="just"/>
            <a:r>
              <a:rPr lang="pt-BR" sz="2400" dirty="0"/>
              <a:t>Dificuldades: especificação e detalhamento dos </a:t>
            </a:r>
            <a:r>
              <a:rPr lang="pt-BR" sz="2400" dirty="0" smtClean="0"/>
              <a:t>requisitos</a:t>
            </a:r>
            <a:endParaRPr lang="pt-BR" sz="2400" dirty="0"/>
          </a:p>
          <a:p>
            <a:pPr algn="just"/>
            <a:r>
              <a:rPr lang="pt-BR" sz="2400" dirty="0"/>
              <a:t>Sugestões: divisão das atividades em grupos </a:t>
            </a:r>
            <a:r>
              <a:rPr lang="pt-BR" sz="2400" dirty="0" smtClean="0"/>
              <a:t>menores</a:t>
            </a:r>
            <a:endParaRPr lang="pt-BR" sz="2400" dirty="0"/>
          </a:p>
        </p:txBody>
      </p:sp>
      <p:sp>
        <p:nvSpPr>
          <p:cNvPr id="5" name="Espaço Reservado para Texto 1"/>
          <p:cNvSpPr txBox="1">
            <a:spLocks/>
          </p:cNvSpPr>
          <p:nvPr/>
        </p:nvSpPr>
        <p:spPr>
          <a:xfrm>
            <a:off x="152400" y="275878"/>
            <a:ext cx="9144000" cy="576064"/>
          </a:xfrm>
          <a:prstGeom prst="rect">
            <a:avLst/>
          </a:prstGeom>
        </p:spPr>
        <p:txBody>
          <a:bodyPr lIns="0" tIns="0" rIns="0" bIns="0" anchor="ctr">
            <a:normAutofit fontScale="95500"/>
          </a:bodyPr>
          <a:lstStyle>
            <a:lvl1pPr marL="0" indent="0" algn="ctr" defTabSz="914400" rtl="0" eaLnBrk="1" latinLnBrk="0" hangingPunct="1">
              <a:lnSpc>
                <a:spcPct val="90000"/>
              </a:lnSpc>
              <a:spcBef>
                <a:spcPts val="1000"/>
              </a:spcBef>
              <a:buFont typeface="Arial" panose="020B0604020202020204" pitchFamily="34" charset="0"/>
              <a:buNone/>
              <a:defRPr sz="3600" b="0" kern="1200" baseline="0">
                <a:solidFill>
                  <a:schemeClr val="tx1">
                    <a:lumMod val="75000"/>
                    <a:lumOff val="2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mtClean="0">
                <a:latin typeface="Arial" panose="020B0604020202020204" pitchFamily="34" charset="0"/>
              </a:rPr>
              <a:t>Apresentação dos integrantes</a:t>
            </a:r>
            <a:endParaRPr lang="pt-BR" dirty="0">
              <a:latin typeface="Arial" panose="020B0604020202020204" pitchFamily="34" charset="0"/>
            </a:endParaRPr>
          </a:p>
        </p:txBody>
      </p:sp>
    </p:spTree>
    <p:extLst>
      <p:ext uri="{BB962C8B-B14F-4D97-AF65-F5344CB8AC3E}">
        <p14:creationId xmlns:p14="http://schemas.microsoft.com/office/powerpoint/2010/main" val="393144170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fontScale="95500"/>
          </a:bodyPr>
          <a:lstStyle/>
          <a:p>
            <a:r>
              <a:rPr lang="pt-BR" dirty="0"/>
              <a:t>N</a:t>
            </a:r>
            <a:r>
              <a:rPr lang="pt-BR" dirty="0" smtClean="0"/>
              <a:t>ota</a:t>
            </a:r>
            <a:r>
              <a:rPr lang="pt-BR" dirty="0"/>
              <a:t>	</a:t>
            </a:r>
            <a:r>
              <a:rPr lang="pt-BR" dirty="0" smtClean="0"/>
              <a:t>s</a:t>
            </a:r>
            <a:endParaRPr lang="pt-BR" dirty="0"/>
          </a:p>
        </p:txBody>
      </p:sp>
      <p:graphicFrame>
        <p:nvGraphicFramePr>
          <p:cNvPr id="4" name="Tabela 3"/>
          <p:cNvGraphicFramePr>
            <a:graphicFrameLocks noGrp="1"/>
          </p:cNvGraphicFramePr>
          <p:nvPr>
            <p:extLst/>
          </p:nvPr>
        </p:nvGraphicFramePr>
        <p:xfrm>
          <a:off x="1475656" y="1347614"/>
          <a:ext cx="6096000" cy="2595880"/>
        </p:xfrm>
        <a:graphic>
          <a:graphicData uri="http://schemas.openxmlformats.org/drawingml/2006/table">
            <a:tbl>
              <a:tblPr firstRow="1" bandRow="1">
                <a:tableStyleId>{17292A2E-F333-43FB-9621-5CBBE7FDCDCB}</a:tableStyleId>
              </a:tblPr>
              <a:tblGrid>
                <a:gridCol w="3048000">
                  <a:extLst>
                    <a:ext uri="{9D8B030D-6E8A-4147-A177-3AD203B41FA5}">
                      <a16:colId xmlns:a16="http://schemas.microsoft.com/office/drawing/2014/main" xmlns="" val="20000"/>
                    </a:ext>
                  </a:extLst>
                </a:gridCol>
                <a:gridCol w="3048000">
                  <a:extLst>
                    <a:ext uri="{9D8B030D-6E8A-4147-A177-3AD203B41FA5}">
                      <a16:colId xmlns:a16="http://schemas.microsoft.com/office/drawing/2014/main" xmlns="" val="20001"/>
                    </a:ext>
                  </a:extLst>
                </a:gridCol>
              </a:tblGrid>
              <a:tr h="370840">
                <a:tc>
                  <a:txBody>
                    <a:bodyPr/>
                    <a:lstStyle/>
                    <a:p>
                      <a:pPr algn="ctr"/>
                      <a:r>
                        <a:rPr lang="pt-BR" dirty="0" smtClean="0"/>
                        <a:t>Nomes</a:t>
                      </a:r>
                      <a:endParaRPr lang="pt-BR" dirty="0"/>
                    </a:p>
                  </a:txBody>
                  <a:tcPr/>
                </a:tc>
                <a:tc>
                  <a:txBody>
                    <a:bodyPr/>
                    <a:lstStyle/>
                    <a:p>
                      <a:pPr algn="ctr"/>
                      <a:r>
                        <a:rPr lang="pt-BR" dirty="0" smtClean="0"/>
                        <a:t> Notas</a:t>
                      </a:r>
                      <a:endParaRPr lang="pt-BR" dirty="0"/>
                    </a:p>
                  </a:txBody>
                  <a:tcPr/>
                </a:tc>
                <a:extLst>
                  <a:ext uri="{0D108BD9-81ED-4DB2-BD59-A6C34878D82A}">
                    <a16:rowId xmlns:a16="http://schemas.microsoft.com/office/drawing/2014/main" xmlns="" val="10000"/>
                  </a:ext>
                </a:extLst>
              </a:tr>
              <a:tr h="370840">
                <a:tc>
                  <a:txBody>
                    <a:bodyPr/>
                    <a:lstStyle/>
                    <a:p>
                      <a:pPr algn="ctr"/>
                      <a:r>
                        <a:rPr lang="pt-BR" dirty="0" smtClean="0"/>
                        <a:t>Arthur Lucas</a:t>
                      </a:r>
                      <a:endParaRPr lang="pt-BR" dirty="0"/>
                    </a:p>
                  </a:txBody>
                  <a:tcPr/>
                </a:tc>
                <a:tc>
                  <a:txBody>
                    <a:bodyPr/>
                    <a:lstStyle/>
                    <a:p>
                      <a:pPr algn="ctr"/>
                      <a:r>
                        <a:rPr lang="pt-BR" dirty="0" smtClean="0"/>
                        <a:t>10</a:t>
                      </a:r>
                      <a:endParaRPr lang="pt-BR" dirty="0"/>
                    </a:p>
                  </a:txBody>
                  <a:tcPr/>
                </a:tc>
                <a:extLst>
                  <a:ext uri="{0D108BD9-81ED-4DB2-BD59-A6C34878D82A}">
                    <a16:rowId xmlns:a16="http://schemas.microsoft.com/office/drawing/2014/main" xmlns="" val="10001"/>
                  </a:ext>
                </a:extLst>
              </a:tr>
              <a:tr h="370840">
                <a:tc>
                  <a:txBody>
                    <a:bodyPr/>
                    <a:lstStyle/>
                    <a:p>
                      <a:pPr algn="ctr"/>
                      <a:r>
                        <a:rPr lang="pt-BR" dirty="0" smtClean="0"/>
                        <a:t>Matheus</a:t>
                      </a:r>
                    </a:p>
                  </a:txBody>
                  <a:tcPr/>
                </a:tc>
                <a:tc>
                  <a:txBody>
                    <a:bodyPr/>
                    <a:lstStyle/>
                    <a:p>
                      <a:pPr algn="ctr"/>
                      <a:r>
                        <a:rPr lang="pt-BR" dirty="0" smtClean="0"/>
                        <a:t>10</a:t>
                      </a:r>
                      <a:endParaRPr lang="pt-BR" dirty="0"/>
                    </a:p>
                  </a:txBody>
                  <a:tcPr/>
                </a:tc>
                <a:extLst>
                  <a:ext uri="{0D108BD9-81ED-4DB2-BD59-A6C34878D82A}">
                    <a16:rowId xmlns:a16="http://schemas.microsoft.com/office/drawing/2014/main" xmlns="" val="10002"/>
                  </a:ext>
                </a:extLst>
              </a:tr>
              <a:tr h="370840">
                <a:tc>
                  <a:txBody>
                    <a:bodyPr/>
                    <a:lstStyle/>
                    <a:p>
                      <a:pPr algn="ctr"/>
                      <a:r>
                        <a:rPr lang="pt-BR" dirty="0" smtClean="0"/>
                        <a:t>Arthur</a:t>
                      </a:r>
                      <a:r>
                        <a:rPr lang="pt-BR" baseline="0" dirty="0" smtClean="0"/>
                        <a:t> Luís</a:t>
                      </a:r>
                      <a:endParaRPr lang="pt-BR" dirty="0"/>
                    </a:p>
                  </a:txBody>
                  <a:tcPr/>
                </a:tc>
                <a:tc>
                  <a:txBody>
                    <a:bodyPr/>
                    <a:lstStyle/>
                    <a:p>
                      <a:pPr algn="ctr"/>
                      <a:r>
                        <a:rPr lang="pt-BR" dirty="0" smtClean="0"/>
                        <a:t>9</a:t>
                      </a:r>
                      <a:endParaRPr lang="pt-BR" dirty="0"/>
                    </a:p>
                  </a:txBody>
                  <a:tcPr/>
                </a:tc>
                <a:extLst>
                  <a:ext uri="{0D108BD9-81ED-4DB2-BD59-A6C34878D82A}">
                    <a16:rowId xmlns:a16="http://schemas.microsoft.com/office/drawing/2014/main" xmlns="" val="10003"/>
                  </a:ext>
                </a:extLst>
              </a:tr>
              <a:tr h="370840">
                <a:tc>
                  <a:txBody>
                    <a:bodyPr/>
                    <a:lstStyle/>
                    <a:p>
                      <a:pPr algn="ctr"/>
                      <a:r>
                        <a:rPr lang="pt-BR" dirty="0" smtClean="0"/>
                        <a:t>Aline</a:t>
                      </a:r>
                      <a:endParaRPr lang="pt-BR" dirty="0"/>
                    </a:p>
                  </a:txBody>
                  <a:tcPr/>
                </a:tc>
                <a:tc>
                  <a:txBody>
                    <a:bodyPr/>
                    <a:lstStyle/>
                    <a:p>
                      <a:pPr algn="ctr"/>
                      <a:r>
                        <a:rPr lang="pt-BR" dirty="0" smtClean="0"/>
                        <a:t>8</a:t>
                      </a:r>
                      <a:endParaRPr lang="pt-BR" dirty="0"/>
                    </a:p>
                  </a:txBody>
                  <a:tcPr/>
                </a:tc>
                <a:extLst>
                  <a:ext uri="{0D108BD9-81ED-4DB2-BD59-A6C34878D82A}">
                    <a16:rowId xmlns:a16="http://schemas.microsoft.com/office/drawing/2014/main" xmlns="" val="10004"/>
                  </a:ext>
                </a:extLst>
              </a:tr>
              <a:tr h="370840">
                <a:tc>
                  <a:txBody>
                    <a:bodyPr/>
                    <a:lstStyle/>
                    <a:p>
                      <a:pPr algn="ctr"/>
                      <a:r>
                        <a:rPr lang="pt-BR" dirty="0" smtClean="0"/>
                        <a:t>Beatriz</a:t>
                      </a:r>
                      <a:endParaRPr lang="pt-BR" dirty="0"/>
                    </a:p>
                  </a:txBody>
                  <a:tcPr/>
                </a:tc>
                <a:tc>
                  <a:txBody>
                    <a:bodyPr/>
                    <a:lstStyle/>
                    <a:p>
                      <a:pPr algn="ctr"/>
                      <a:r>
                        <a:rPr lang="pt-BR" dirty="0" smtClean="0"/>
                        <a:t>9</a:t>
                      </a:r>
                      <a:endParaRPr lang="pt-BR" dirty="0"/>
                    </a:p>
                  </a:txBody>
                  <a:tcPr/>
                </a:tc>
                <a:extLst>
                  <a:ext uri="{0D108BD9-81ED-4DB2-BD59-A6C34878D82A}">
                    <a16:rowId xmlns:a16="http://schemas.microsoft.com/office/drawing/2014/main" xmlns="" val="10005"/>
                  </a:ext>
                </a:extLst>
              </a:tr>
              <a:tr h="370840">
                <a:tc>
                  <a:txBody>
                    <a:bodyPr/>
                    <a:lstStyle/>
                    <a:p>
                      <a:pPr algn="ctr"/>
                      <a:r>
                        <a:rPr lang="pt-BR" dirty="0" smtClean="0"/>
                        <a:t>Isabella</a:t>
                      </a:r>
                      <a:endParaRPr lang="pt-BR" dirty="0"/>
                    </a:p>
                  </a:txBody>
                  <a:tcPr/>
                </a:tc>
                <a:tc>
                  <a:txBody>
                    <a:bodyPr/>
                    <a:lstStyle/>
                    <a:p>
                      <a:pPr algn="ctr"/>
                      <a:r>
                        <a:rPr lang="pt-BR" dirty="0" smtClean="0"/>
                        <a:t>9</a:t>
                      </a:r>
                      <a:endParaRPr lang="pt-BR" dirty="0"/>
                    </a:p>
                  </a:txBody>
                  <a:tcPr/>
                </a:tc>
                <a:extLst>
                  <a:ext uri="{0D108BD9-81ED-4DB2-BD59-A6C34878D82A}">
                    <a16:rowId xmlns:a16="http://schemas.microsoft.com/office/drawing/2014/main" xmlns="" val="641299213"/>
                  </a:ext>
                </a:extLst>
              </a:tr>
            </a:tbl>
          </a:graphicData>
        </a:graphic>
      </p:graphicFrame>
      <p:graphicFrame>
        <p:nvGraphicFramePr>
          <p:cNvPr id="5" name="Tabela 4"/>
          <p:cNvGraphicFramePr>
            <a:graphicFrameLocks noGrp="1"/>
          </p:cNvGraphicFramePr>
          <p:nvPr>
            <p:extLst/>
          </p:nvPr>
        </p:nvGraphicFramePr>
        <p:xfrm>
          <a:off x="1475656" y="4201696"/>
          <a:ext cx="6096000" cy="370840"/>
        </p:xfrm>
        <a:graphic>
          <a:graphicData uri="http://schemas.openxmlformats.org/drawingml/2006/table">
            <a:tbl>
              <a:tblPr firstRow="1" bandRow="1">
                <a:tableStyleId>{00A15C55-8517-42AA-B614-E9B94910E393}</a:tableStyleId>
              </a:tblPr>
              <a:tblGrid>
                <a:gridCol w="3048000">
                  <a:extLst>
                    <a:ext uri="{9D8B030D-6E8A-4147-A177-3AD203B41FA5}">
                      <a16:colId xmlns:a16="http://schemas.microsoft.com/office/drawing/2014/main" xmlns="" val="20000"/>
                    </a:ext>
                  </a:extLst>
                </a:gridCol>
                <a:gridCol w="3048000">
                  <a:extLst>
                    <a:ext uri="{9D8B030D-6E8A-4147-A177-3AD203B41FA5}">
                      <a16:colId xmlns:a16="http://schemas.microsoft.com/office/drawing/2014/main" xmlns="" val="20001"/>
                    </a:ext>
                  </a:extLst>
                </a:gridCol>
              </a:tblGrid>
              <a:tr h="370840">
                <a:tc>
                  <a:txBody>
                    <a:bodyPr/>
                    <a:lstStyle/>
                    <a:p>
                      <a:r>
                        <a:rPr lang="pt-BR" dirty="0" smtClean="0"/>
                        <a:t> Nota do grupo:</a:t>
                      </a:r>
                      <a:endParaRPr lang="pt-BR" dirty="0">
                        <a:solidFill>
                          <a:srgbClr val="F8B2A3"/>
                        </a:solidFill>
                      </a:endParaRPr>
                    </a:p>
                  </a:txBody>
                  <a:tcPr/>
                </a:tc>
                <a:tc>
                  <a:txBody>
                    <a:bodyPr/>
                    <a:lstStyle/>
                    <a:p>
                      <a:pPr algn="ctr"/>
                      <a:r>
                        <a:rPr lang="pt-BR" dirty="0" smtClean="0"/>
                        <a:t> 9</a:t>
                      </a:r>
                      <a:endParaRPr lang="pt-BR" dirty="0"/>
                    </a:p>
                  </a:txBody>
                  <a:tcPr/>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val="18502530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921133" y="244086"/>
            <a:ext cx="914400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600" dirty="0" smtClean="0">
                <a:solidFill>
                  <a:schemeClr val="tx1">
                    <a:lumMod val="75000"/>
                    <a:lumOff val="25000"/>
                  </a:schemeClr>
                </a:solidFill>
                <a:cs typeface="Arial" pitchFamily="34" charset="0"/>
              </a:rPr>
              <a:t>Sumário</a:t>
            </a:r>
            <a:endParaRPr lang="en-US" sz="3600" dirty="0">
              <a:solidFill>
                <a:schemeClr val="tx1">
                  <a:lumMod val="75000"/>
                  <a:lumOff val="25000"/>
                </a:schemeClr>
              </a:solidFill>
              <a:cs typeface="Arial" pitchFamily="34" charset="0"/>
            </a:endParaRPr>
          </a:p>
        </p:txBody>
      </p:sp>
      <p:grpSp>
        <p:nvGrpSpPr>
          <p:cNvPr id="4" name="Group 3"/>
          <p:cNvGrpSpPr/>
          <p:nvPr/>
        </p:nvGrpSpPr>
        <p:grpSpPr>
          <a:xfrm>
            <a:off x="2267744" y="1059582"/>
            <a:ext cx="6552728" cy="914400"/>
            <a:chOff x="1151472" y="3187501"/>
            <a:chExt cx="6552728" cy="914400"/>
          </a:xfrm>
        </p:grpSpPr>
        <p:sp>
          <p:nvSpPr>
            <p:cNvPr id="5" name="Pentagon 4"/>
            <p:cNvSpPr/>
            <p:nvPr/>
          </p:nvSpPr>
          <p:spPr>
            <a:xfrm>
              <a:off x="1633824" y="3347030"/>
              <a:ext cx="6070376" cy="72000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 name="Pentagon 5"/>
            <p:cNvSpPr/>
            <p:nvPr/>
          </p:nvSpPr>
          <p:spPr>
            <a:xfrm>
              <a:off x="1633824" y="3284701"/>
              <a:ext cx="5914970" cy="720000"/>
            </a:xfrm>
            <a:prstGeom prst="homePlat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 name="Diamond 6"/>
            <p:cNvSpPr/>
            <p:nvPr/>
          </p:nvSpPr>
          <p:spPr>
            <a:xfrm>
              <a:off x="1151472" y="3187501"/>
              <a:ext cx="914400" cy="91440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sp>
        <p:nvSpPr>
          <p:cNvPr id="8" name="직사각형 39"/>
          <p:cNvSpPr/>
          <p:nvPr/>
        </p:nvSpPr>
        <p:spPr>
          <a:xfrm>
            <a:off x="2509438" y="1262927"/>
            <a:ext cx="403184" cy="52322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800" b="1" dirty="0">
                <a:solidFill>
                  <a:schemeClr val="bg1"/>
                </a:solidFill>
                <a:cs typeface="Arial" pitchFamily="34" charset="0"/>
              </a:rPr>
              <a:t>1 </a:t>
            </a:r>
            <a:endParaRPr lang="ko-KR" altLang="en-US" sz="2800" dirty="0">
              <a:solidFill>
                <a:schemeClr val="bg1"/>
              </a:solidFill>
            </a:endParaRPr>
          </a:p>
        </p:txBody>
      </p:sp>
      <p:sp>
        <p:nvSpPr>
          <p:cNvPr id="10" name="TextBox 10"/>
          <p:cNvSpPr txBox="1"/>
          <p:nvPr/>
        </p:nvSpPr>
        <p:spPr bwMode="auto">
          <a:xfrm>
            <a:off x="3382961" y="1239623"/>
            <a:ext cx="4752528"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endParaRPr lang="en-US" altLang="ko-KR" sz="1200" b="1" dirty="0">
              <a:solidFill>
                <a:schemeClr val="tx1">
                  <a:lumMod val="75000"/>
                  <a:lumOff val="25000"/>
                </a:schemeClr>
              </a:solidFill>
              <a:cs typeface="Arial" pitchFamily="34" charset="0"/>
            </a:endParaRPr>
          </a:p>
        </p:txBody>
      </p:sp>
      <p:grpSp>
        <p:nvGrpSpPr>
          <p:cNvPr id="12" name="Group 11"/>
          <p:cNvGrpSpPr/>
          <p:nvPr/>
        </p:nvGrpSpPr>
        <p:grpSpPr>
          <a:xfrm>
            <a:off x="2264738" y="1982609"/>
            <a:ext cx="6552728" cy="914400"/>
            <a:chOff x="1151472" y="3187501"/>
            <a:chExt cx="6552728" cy="914400"/>
          </a:xfrm>
        </p:grpSpPr>
        <p:sp>
          <p:nvSpPr>
            <p:cNvPr id="13" name="Pentagon 12"/>
            <p:cNvSpPr/>
            <p:nvPr/>
          </p:nvSpPr>
          <p:spPr>
            <a:xfrm>
              <a:off x="1633824" y="3347030"/>
              <a:ext cx="6070376" cy="72000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4" name="Pentagon 13"/>
            <p:cNvSpPr/>
            <p:nvPr/>
          </p:nvSpPr>
          <p:spPr>
            <a:xfrm>
              <a:off x="1633824" y="3284701"/>
              <a:ext cx="5914970" cy="720000"/>
            </a:xfrm>
            <a:prstGeom prst="homePlat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5" name="Diamond 14"/>
            <p:cNvSpPr/>
            <p:nvPr/>
          </p:nvSpPr>
          <p:spPr>
            <a:xfrm>
              <a:off x="1151472" y="3187501"/>
              <a:ext cx="914400" cy="91440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16" name="Group 15"/>
          <p:cNvGrpSpPr/>
          <p:nvPr/>
        </p:nvGrpSpPr>
        <p:grpSpPr>
          <a:xfrm>
            <a:off x="2261732" y="2905636"/>
            <a:ext cx="6552728" cy="914400"/>
            <a:chOff x="1151472" y="3187501"/>
            <a:chExt cx="6552728" cy="914400"/>
          </a:xfrm>
        </p:grpSpPr>
        <p:sp>
          <p:nvSpPr>
            <p:cNvPr id="17" name="Pentagon 16"/>
            <p:cNvSpPr/>
            <p:nvPr/>
          </p:nvSpPr>
          <p:spPr>
            <a:xfrm>
              <a:off x="1633824" y="3347030"/>
              <a:ext cx="6070376" cy="7200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8" name="Pentagon 17"/>
            <p:cNvSpPr/>
            <p:nvPr/>
          </p:nvSpPr>
          <p:spPr>
            <a:xfrm>
              <a:off x="1633824" y="3284701"/>
              <a:ext cx="5914970" cy="720000"/>
            </a:xfrm>
            <a:prstGeom prst="homePlat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Diamond 18"/>
            <p:cNvSpPr/>
            <p:nvPr/>
          </p:nvSpPr>
          <p:spPr>
            <a:xfrm>
              <a:off x="1151472" y="3187501"/>
              <a:ext cx="914400" cy="91440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grpSp>
        <p:nvGrpSpPr>
          <p:cNvPr id="20" name="Group 19"/>
          <p:cNvGrpSpPr/>
          <p:nvPr/>
        </p:nvGrpSpPr>
        <p:grpSpPr>
          <a:xfrm>
            <a:off x="2258726" y="3828663"/>
            <a:ext cx="6552728" cy="914400"/>
            <a:chOff x="1151472" y="3187501"/>
            <a:chExt cx="6552728" cy="914400"/>
          </a:xfrm>
        </p:grpSpPr>
        <p:sp>
          <p:nvSpPr>
            <p:cNvPr id="21" name="Pentagon 20"/>
            <p:cNvSpPr/>
            <p:nvPr/>
          </p:nvSpPr>
          <p:spPr>
            <a:xfrm>
              <a:off x="1633824" y="3347030"/>
              <a:ext cx="6070376" cy="72000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2" name="Pentagon 21"/>
            <p:cNvSpPr/>
            <p:nvPr/>
          </p:nvSpPr>
          <p:spPr>
            <a:xfrm>
              <a:off x="1633824" y="3284701"/>
              <a:ext cx="5914970" cy="720000"/>
            </a:xfrm>
            <a:prstGeom prst="homePlat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3" name="Diamond 22"/>
            <p:cNvSpPr/>
            <p:nvPr/>
          </p:nvSpPr>
          <p:spPr>
            <a:xfrm>
              <a:off x="1151472" y="3187501"/>
              <a:ext cx="914400" cy="914400"/>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24" name="직사각형 39"/>
          <p:cNvSpPr/>
          <p:nvPr/>
        </p:nvSpPr>
        <p:spPr>
          <a:xfrm>
            <a:off x="2509438" y="2187449"/>
            <a:ext cx="403184" cy="52322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800" b="1" dirty="0">
                <a:solidFill>
                  <a:schemeClr val="bg1"/>
                </a:solidFill>
                <a:cs typeface="Arial" pitchFamily="34" charset="0"/>
              </a:rPr>
              <a:t>2 </a:t>
            </a:r>
            <a:endParaRPr lang="ko-KR" altLang="en-US" sz="2800" dirty="0">
              <a:solidFill>
                <a:schemeClr val="bg1"/>
              </a:solidFill>
            </a:endParaRPr>
          </a:p>
        </p:txBody>
      </p:sp>
      <p:sp>
        <p:nvSpPr>
          <p:cNvPr id="26" name="TextBox 10"/>
          <p:cNvSpPr txBox="1"/>
          <p:nvPr/>
        </p:nvSpPr>
        <p:spPr bwMode="auto">
          <a:xfrm>
            <a:off x="3116869" y="2225139"/>
            <a:ext cx="4752528" cy="400110"/>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000" b="1" dirty="0" smtClean="0">
                <a:solidFill>
                  <a:schemeClr val="tx1">
                    <a:lumMod val="75000"/>
                    <a:lumOff val="25000"/>
                  </a:schemeClr>
                </a:solidFill>
                <a:cs typeface="Arial" pitchFamily="34" charset="0"/>
              </a:rPr>
              <a:t>Logo / Template</a:t>
            </a:r>
            <a:endParaRPr lang="en-US" altLang="ko-KR" sz="2000" b="1" dirty="0">
              <a:solidFill>
                <a:schemeClr val="tx1">
                  <a:lumMod val="75000"/>
                  <a:lumOff val="25000"/>
                </a:schemeClr>
              </a:solidFill>
              <a:cs typeface="Arial" pitchFamily="34" charset="0"/>
            </a:endParaRPr>
          </a:p>
        </p:txBody>
      </p:sp>
      <p:sp>
        <p:nvSpPr>
          <p:cNvPr id="28" name="직사각형 39"/>
          <p:cNvSpPr/>
          <p:nvPr/>
        </p:nvSpPr>
        <p:spPr>
          <a:xfrm>
            <a:off x="2509438" y="3111971"/>
            <a:ext cx="403184" cy="52322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800" b="1" dirty="0">
                <a:solidFill>
                  <a:schemeClr val="bg1"/>
                </a:solidFill>
                <a:cs typeface="Arial" pitchFamily="34" charset="0"/>
              </a:rPr>
              <a:t>3 </a:t>
            </a:r>
            <a:endParaRPr lang="ko-KR" altLang="en-US" sz="2800" dirty="0">
              <a:solidFill>
                <a:schemeClr val="bg1"/>
              </a:solidFill>
            </a:endParaRPr>
          </a:p>
        </p:txBody>
      </p:sp>
      <p:sp>
        <p:nvSpPr>
          <p:cNvPr id="30" name="TextBox 10"/>
          <p:cNvSpPr txBox="1"/>
          <p:nvPr/>
        </p:nvSpPr>
        <p:spPr bwMode="auto">
          <a:xfrm>
            <a:off x="3382961" y="3088667"/>
            <a:ext cx="4752528" cy="400110"/>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000" b="1" dirty="0" smtClean="0">
                <a:solidFill>
                  <a:schemeClr val="tx1">
                    <a:lumMod val="75000"/>
                    <a:lumOff val="25000"/>
                  </a:schemeClr>
                </a:solidFill>
                <a:cs typeface="Arial" pitchFamily="34" charset="0"/>
              </a:rPr>
              <a:t>Apresentação de cada módulo</a:t>
            </a:r>
            <a:endParaRPr lang="en-US" altLang="ko-KR" sz="2000" b="1" dirty="0">
              <a:solidFill>
                <a:schemeClr val="tx1">
                  <a:lumMod val="75000"/>
                  <a:lumOff val="25000"/>
                </a:schemeClr>
              </a:solidFill>
              <a:cs typeface="Arial" pitchFamily="34" charset="0"/>
            </a:endParaRPr>
          </a:p>
        </p:txBody>
      </p:sp>
      <p:sp>
        <p:nvSpPr>
          <p:cNvPr id="32" name="직사각형 39"/>
          <p:cNvSpPr/>
          <p:nvPr/>
        </p:nvSpPr>
        <p:spPr>
          <a:xfrm>
            <a:off x="2509438" y="4036493"/>
            <a:ext cx="403184" cy="52322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800" b="1" dirty="0">
                <a:solidFill>
                  <a:schemeClr val="bg1"/>
                </a:solidFill>
                <a:cs typeface="Arial" pitchFamily="34" charset="0"/>
              </a:rPr>
              <a:t>4 </a:t>
            </a:r>
            <a:endParaRPr lang="ko-KR" altLang="en-US" sz="2800" dirty="0">
              <a:solidFill>
                <a:schemeClr val="bg1"/>
              </a:solidFill>
            </a:endParaRPr>
          </a:p>
        </p:txBody>
      </p:sp>
      <p:sp>
        <p:nvSpPr>
          <p:cNvPr id="34" name="TextBox 10"/>
          <p:cNvSpPr txBox="1"/>
          <p:nvPr/>
        </p:nvSpPr>
        <p:spPr bwMode="auto">
          <a:xfrm>
            <a:off x="3382961" y="4013189"/>
            <a:ext cx="4752528" cy="400110"/>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000" b="1" dirty="0" smtClean="0">
                <a:solidFill>
                  <a:schemeClr val="tx1">
                    <a:lumMod val="75000"/>
                    <a:lumOff val="25000"/>
                  </a:schemeClr>
                </a:solidFill>
                <a:cs typeface="Arial" pitchFamily="34" charset="0"/>
              </a:rPr>
              <a:t>Template e Logo escolhido</a:t>
            </a:r>
            <a:endParaRPr lang="en-US" altLang="ko-KR" sz="2000" b="1" dirty="0">
              <a:solidFill>
                <a:schemeClr val="tx1">
                  <a:lumMod val="75000"/>
                  <a:lumOff val="25000"/>
                </a:schemeClr>
              </a:solidFill>
              <a:cs typeface="Arial" pitchFamily="34" charset="0"/>
            </a:endParaRPr>
          </a:p>
        </p:txBody>
      </p:sp>
      <p:sp>
        <p:nvSpPr>
          <p:cNvPr id="36" name="TextBox 10"/>
          <p:cNvSpPr txBox="1"/>
          <p:nvPr/>
        </p:nvSpPr>
        <p:spPr bwMode="auto">
          <a:xfrm>
            <a:off x="3322299" y="1303753"/>
            <a:ext cx="4752528" cy="400110"/>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000" b="1" dirty="0" smtClean="0">
                <a:solidFill>
                  <a:schemeClr val="tx1">
                    <a:lumMod val="75000"/>
                    <a:lumOff val="25000"/>
                  </a:schemeClr>
                </a:solidFill>
                <a:cs typeface="Arial" pitchFamily="34" charset="0"/>
              </a:rPr>
              <a:t>Termo de Abertura</a:t>
            </a:r>
            <a:endParaRPr lang="en-US" altLang="ko-KR" sz="2000" b="1"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18837839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p:nvPr/>
        </p:nvSpPr>
        <p:spPr>
          <a:xfrm>
            <a:off x="3059832" y="195486"/>
            <a:ext cx="2783509" cy="584775"/>
          </a:xfrm>
          <a:prstGeom prst="rect">
            <a:avLst/>
          </a:prstGeom>
          <a:ln w="38100">
            <a:solidFill>
              <a:schemeClr val="accent1"/>
            </a:solidFill>
          </a:ln>
        </p:spPr>
        <p:txBody>
          <a:bodyPr wrap="square">
            <a:spAutoFit/>
          </a:bodyPr>
          <a:lstStyle/>
          <a:p>
            <a:pPr algn="ctr"/>
            <a:r>
              <a:rPr lang="en-US" altLang="ko-KR" sz="3200" b="1" dirty="0" smtClean="0">
                <a:solidFill>
                  <a:schemeClr val="accent1"/>
                </a:solidFill>
                <a:latin typeface="+mj-lt"/>
                <a:cs typeface="Arial" pitchFamily="34" charset="0"/>
              </a:rPr>
              <a:t>Final</a:t>
            </a:r>
            <a:endParaRPr lang="en-US" altLang="ko-KR" sz="3200" b="1" dirty="0">
              <a:solidFill>
                <a:schemeClr val="accent1"/>
              </a:solidFill>
              <a:latin typeface="+mj-lt"/>
              <a:cs typeface="Arial" pitchFamily="34" charset="0"/>
            </a:endParaRPr>
          </a:p>
        </p:txBody>
      </p:sp>
      <p:pic>
        <p:nvPicPr>
          <p:cNvPr id="5" name="Image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1059582"/>
            <a:ext cx="2901921" cy="3727853"/>
          </a:xfrm>
          <a:prstGeom prst="rect">
            <a:avLst/>
          </a:prstGeom>
          <a:ln w="28575">
            <a:solidFill>
              <a:srgbClr val="7790DF"/>
            </a:solidFill>
            <a:prstDash val="dash"/>
          </a:ln>
        </p:spPr>
      </p:pic>
      <p:pic>
        <p:nvPicPr>
          <p:cNvPr id="8" name="Imagem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3629" y="1563638"/>
            <a:ext cx="5595023" cy="2232248"/>
          </a:xfrm>
          <a:prstGeom prst="rect">
            <a:avLst/>
          </a:prstGeom>
          <a:ln w="19050">
            <a:noFill/>
            <a:prstDash val="lgDash"/>
          </a:ln>
        </p:spPr>
      </p:pic>
    </p:spTree>
    <p:extLst>
      <p:ext uri="{BB962C8B-B14F-4D97-AF65-F5344CB8AC3E}">
        <p14:creationId xmlns:p14="http://schemas.microsoft.com/office/powerpoint/2010/main" val="1440486538"/>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5500"/>
          </a:bodyPr>
          <a:lstStyle/>
          <a:p>
            <a:r>
              <a:rPr lang="pt-BR" altLang="ko-KR" dirty="0">
                <a:latin typeface="Arial" panose="020B0604020202020204" pitchFamily="34" charset="0"/>
              </a:rPr>
              <a:t>Módulo </a:t>
            </a:r>
            <a:r>
              <a:rPr lang="pt-BR" altLang="ko-KR" dirty="0" smtClean="0">
                <a:latin typeface="Arial" panose="020B0604020202020204" pitchFamily="34" charset="0"/>
              </a:rPr>
              <a:t>7</a:t>
            </a:r>
            <a:endParaRPr lang="ko-KR" altLang="en-US" dirty="0">
              <a:latin typeface="Arial" panose="020B0604020202020204" pitchFamily="34" charset="0"/>
            </a:endParaRPr>
          </a:p>
        </p:txBody>
      </p:sp>
      <p:sp>
        <p:nvSpPr>
          <p:cNvPr id="3" name="Text Placeholder 2"/>
          <p:cNvSpPr>
            <a:spLocks noGrp="1"/>
          </p:cNvSpPr>
          <p:nvPr>
            <p:ph type="body" sz="quarter" idx="11"/>
          </p:nvPr>
        </p:nvSpPr>
        <p:spPr/>
        <p:txBody>
          <a:bodyPr>
            <a:normAutofit fontScale="92500" lnSpcReduction="10000"/>
          </a:bodyPr>
          <a:lstStyle/>
          <a:p>
            <a:pPr lvl="0"/>
            <a:r>
              <a:rPr lang="pt-BR" altLang="ko-KR" sz="1800" dirty="0" smtClean="0">
                <a:latin typeface="Arial" panose="020B0604020202020204" pitchFamily="34" charset="0"/>
              </a:rPr>
              <a:t>Atividades Físicas / Recreativas</a:t>
            </a:r>
            <a:endParaRPr lang="pt-BR" altLang="ko-KR" sz="1800" dirty="0">
              <a:latin typeface="Arial" panose="020B0604020202020204" pitchFamily="34" charset="0"/>
            </a:endParaRPr>
          </a:p>
        </p:txBody>
      </p:sp>
      <p:sp>
        <p:nvSpPr>
          <p:cNvPr id="4" name="Elipse 3"/>
          <p:cNvSpPr/>
          <p:nvPr/>
        </p:nvSpPr>
        <p:spPr>
          <a:xfrm>
            <a:off x="254355" y="4229593"/>
            <a:ext cx="671391" cy="657075"/>
          </a:xfrm>
          <a:prstGeom prst="ellipse">
            <a:avLst/>
          </a:prstGeom>
          <a:solidFill>
            <a:srgbClr val="98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Oval 47">
            <a:extLst>
              <a:ext uri="{FF2B5EF4-FFF2-40B4-BE49-F238E27FC236}">
                <a16:creationId xmlns="" xmlns:a16="http://schemas.microsoft.com/office/drawing/2014/main" id="{2A7B72D2-455E-4647-BA7D-2D9A0D0187FB}"/>
              </a:ext>
            </a:extLst>
          </p:cNvPr>
          <p:cNvSpPr>
            <a:spLocks noChangeAspect="1"/>
          </p:cNvSpPr>
          <p:nvPr/>
        </p:nvSpPr>
        <p:spPr>
          <a:xfrm>
            <a:off x="359094" y="4330312"/>
            <a:ext cx="461911" cy="461911"/>
          </a:xfrm>
          <a:custGeom>
            <a:avLst/>
            <a:gdLst/>
            <a:ahLst/>
            <a:cxnLst/>
            <a:rect l="l" t="t" r="r" b="b"/>
            <a:pathLst>
              <a:path w="3240000" h="3240000">
                <a:moveTo>
                  <a:pt x="1303187" y="480874"/>
                </a:moveTo>
                <a:lnTo>
                  <a:pt x="1303187" y="1303187"/>
                </a:lnTo>
                <a:lnTo>
                  <a:pt x="480874" y="1303187"/>
                </a:lnTo>
                <a:lnTo>
                  <a:pt x="480874" y="1936813"/>
                </a:lnTo>
                <a:lnTo>
                  <a:pt x="1303187" y="1936813"/>
                </a:lnTo>
                <a:lnTo>
                  <a:pt x="1303187" y="2759126"/>
                </a:lnTo>
                <a:lnTo>
                  <a:pt x="1936813" y="2759126"/>
                </a:lnTo>
                <a:lnTo>
                  <a:pt x="1936813" y="1936813"/>
                </a:lnTo>
                <a:lnTo>
                  <a:pt x="2759126" y="1936813"/>
                </a:lnTo>
                <a:lnTo>
                  <a:pt x="2759126" y="1303187"/>
                </a:lnTo>
                <a:lnTo>
                  <a:pt x="1936813" y="1303187"/>
                </a:lnTo>
                <a:lnTo>
                  <a:pt x="1936813" y="480874"/>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6423134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fontScale="95500"/>
          </a:bodyPr>
          <a:lstStyle/>
          <a:p>
            <a:r>
              <a:rPr lang="pt-BR" dirty="0" smtClean="0">
                <a:solidFill>
                  <a:schemeClr val="tx1"/>
                </a:solidFill>
              </a:rPr>
              <a:t>Documento de Visão</a:t>
            </a:r>
            <a:endParaRPr lang="pt-BR" dirty="0">
              <a:solidFill>
                <a:schemeClr val="tx1"/>
              </a:solidFill>
            </a:endParaRPr>
          </a:p>
        </p:txBody>
      </p:sp>
      <p:sp>
        <p:nvSpPr>
          <p:cNvPr id="5" name="CaixaDeTexto 4"/>
          <p:cNvSpPr txBox="1"/>
          <p:nvPr/>
        </p:nvSpPr>
        <p:spPr>
          <a:xfrm>
            <a:off x="535577" y="1443445"/>
            <a:ext cx="1012371" cy="300082"/>
          </a:xfrm>
          <a:prstGeom prst="rect">
            <a:avLst/>
          </a:prstGeom>
          <a:noFill/>
        </p:spPr>
        <p:txBody>
          <a:bodyPr wrap="square" rtlCol="0">
            <a:spAutoFit/>
          </a:bodyPr>
          <a:lstStyle/>
          <a:p>
            <a:endParaRPr lang="pt-BR" sz="1350" dirty="0"/>
          </a:p>
        </p:txBody>
      </p:sp>
      <p:sp>
        <p:nvSpPr>
          <p:cNvPr id="6" name="CaixaDeTexto 5"/>
          <p:cNvSpPr txBox="1"/>
          <p:nvPr/>
        </p:nvSpPr>
        <p:spPr>
          <a:xfrm>
            <a:off x="194096" y="699542"/>
            <a:ext cx="8755807" cy="4349909"/>
          </a:xfrm>
          <a:prstGeom prst="rect">
            <a:avLst/>
          </a:prstGeom>
          <a:noFill/>
        </p:spPr>
        <p:txBody>
          <a:bodyPr wrap="square" rtlCol="0">
            <a:spAutoFit/>
          </a:bodyPr>
          <a:lstStyle/>
          <a:p>
            <a:pPr lvl="0" algn="just"/>
            <a:r>
              <a:rPr lang="pt-BR" sz="2000" b="1" dirty="0">
                <a:solidFill>
                  <a:schemeClr val="tx1">
                    <a:lumMod val="75000"/>
                    <a:lumOff val="25000"/>
                  </a:schemeClr>
                </a:solidFill>
                <a:latin typeface="Arial" panose="020B0604020202020204" pitchFamily="34" charset="0"/>
                <a:cs typeface="Arial" panose="020B0604020202020204" pitchFamily="34" charset="0"/>
              </a:rPr>
              <a:t>O Problema</a:t>
            </a:r>
          </a:p>
          <a:p>
            <a:pPr lvl="0" algn="just">
              <a:spcAft>
                <a:spcPts val="1000"/>
              </a:spcAft>
            </a:pPr>
            <a:r>
              <a:rPr lang="pt-BR" sz="2000" dirty="0" smtClean="0">
                <a:solidFill>
                  <a:schemeClr val="tx1">
                    <a:lumMod val="75000"/>
                    <a:lumOff val="25000"/>
                  </a:schemeClr>
                </a:solidFill>
                <a:latin typeface="Arial" panose="020B0604020202020204" pitchFamily="34" charset="0"/>
                <a:cs typeface="Arial" panose="020B0604020202020204" pitchFamily="34" charset="0"/>
              </a:rPr>
              <a:t>Falta de </a:t>
            </a:r>
            <a:r>
              <a:rPr lang="pt-BR" sz="2000" dirty="0">
                <a:solidFill>
                  <a:schemeClr val="tx1">
                    <a:lumMod val="75000"/>
                    <a:lumOff val="25000"/>
                  </a:schemeClr>
                </a:solidFill>
                <a:latin typeface="Arial" panose="020B0604020202020204" pitchFamily="34" charset="0"/>
                <a:cs typeface="Arial" panose="020B0604020202020204" pitchFamily="34" charset="0"/>
              </a:rPr>
              <a:t>um sistema de controle das instituições de idosos que permita uma administração de atividades </a:t>
            </a:r>
            <a:r>
              <a:rPr lang="pt-BR" sz="2000" dirty="0" smtClean="0">
                <a:solidFill>
                  <a:schemeClr val="tx1">
                    <a:lumMod val="75000"/>
                    <a:lumOff val="25000"/>
                  </a:schemeClr>
                </a:solidFill>
                <a:latin typeface="Arial" panose="020B0604020202020204" pitchFamily="34" charset="0"/>
                <a:cs typeface="Arial" panose="020B0604020202020204" pitchFamily="34" charset="0"/>
              </a:rPr>
              <a:t>físicas/recreativas</a:t>
            </a:r>
            <a:endParaRPr lang="pt-BR" sz="2000" dirty="0">
              <a:solidFill>
                <a:schemeClr val="tx1">
                  <a:lumMod val="75000"/>
                  <a:lumOff val="25000"/>
                </a:schemeClr>
              </a:solidFill>
              <a:latin typeface="Arial" panose="020B0604020202020204" pitchFamily="34" charset="0"/>
              <a:cs typeface="Arial" panose="020B0604020202020204" pitchFamily="34" charset="0"/>
            </a:endParaRPr>
          </a:p>
          <a:p>
            <a:pPr lvl="0" algn="just"/>
            <a:r>
              <a:rPr lang="pt-BR" sz="2000" b="1" dirty="0" smtClean="0">
                <a:solidFill>
                  <a:schemeClr val="tx1">
                    <a:lumMod val="75000"/>
                    <a:lumOff val="25000"/>
                  </a:schemeClr>
                </a:solidFill>
                <a:latin typeface="Arial" panose="020B0604020202020204" pitchFamily="34" charset="0"/>
                <a:cs typeface="Arial" panose="020B0604020202020204" pitchFamily="34" charset="0"/>
              </a:rPr>
              <a:t>Quem afeta</a:t>
            </a:r>
          </a:p>
          <a:p>
            <a:pPr lvl="0" algn="just">
              <a:spcAft>
                <a:spcPts val="1000"/>
              </a:spcAft>
            </a:pPr>
            <a:r>
              <a:rPr lang="pt-BR" sz="2000" dirty="0" smtClean="0">
                <a:solidFill>
                  <a:schemeClr val="tx1">
                    <a:lumMod val="75000"/>
                    <a:lumOff val="25000"/>
                  </a:schemeClr>
                </a:solidFill>
                <a:latin typeface="Arial" panose="020B0604020202020204" pitchFamily="34" charset="0"/>
                <a:cs typeface="Arial" panose="020B0604020202020204" pitchFamily="34" charset="0"/>
              </a:rPr>
              <a:t>Os </a:t>
            </a:r>
            <a:r>
              <a:rPr lang="pt-BR" sz="2000" dirty="0">
                <a:solidFill>
                  <a:schemeClr val="tx1">
                    <a:lumMod val="75000"/>
                    <a:lumOff val="25000"/>
                  </a:schemeClr>
                </a:solidFill>
                <a:latin typeface="Arial" panose="020B0604020202020204" pitchFamily="34" charset="0"/>
                <a:cs typeface="Arial" panose="020B0604020202020204" pitchFamily="34" charset="0"/>
              </a:rPr>
              <a:t>Educadores Físicos, Fisioterapeutas, Idosos e Responsáveis pelos </a:t>
            </a:r>
            <a:r>
              <a:rPr lang="pt-BR" sz="2000" dirty="0" smtClean="0">
                <a:solidFill>
                  <a:schemeClr val="tx1">
                    <a:lumMod val="75000"/>
                    <a:lumOff val="25000"/>
                  </a:schemeClr>
                </a:solidFill>
                <a:latin typeface="Arial" panose="020B0604020202020204" pitchFamily="34" charset="0"/>
                <a:cs typeface="Arial" panose="020B0604020202020204" pitchFamily="34" charset="0"/>
              </a:rPr>
              <a:t>Idosos</a:t>
            </a:r>
            <a:endParaRPr lang="pt-BR" sz="2000" b="1" dirty="0">
              <a:solidFill>
                <a:schemeClr val="tx1">
                  <a:lumMod val="75000"/>
                  <a:lumOff val="25000"/>
                </a:schemeClr>
              </a:solidFill>
              <a:latin typeface="Arial" panose="020B0604020202020204" pitchFamily="34" charset="0"/>
              <a:cs typeface="Arial" panose="020B0604020202020204" pitchFamily="34" charset="0"/>
            </a:endParaRPr>
          </a:p>
          <a:p>
            <a:pPr lvl="0" algn="just"/>
            <a:r>
              <a:rPr lang="pt-BR" sz="2000" b="1" dirty="0" smtClean="0">
                <a:solidFill>
                  <a:schemeClr val="tx1">
                    <a:lumMod val="75000"/>
                    <a:lumOff val="25000"/>
                  </a:schemeClr>
                </a:solidFill>
                <a:latin typeface="Arial" panose="020B0604020202020204" pitchFamily="34" charset="0"/>
                <a:cs typeface="Arial" panose="020B0604020202020204" pitchFamily="34" charset="0"/>
              </a:rPr>
              <a:t>Qual </a:t>
            </a:r>
            <a:r>
              <a:rPr lang="pt-BR" sz="2000" b="1" dirty="0">
                <a:solidFill>
                  <a:schemeClr val="tx1">
                    <a:lumMod val="75000"/>
                    <a:lumOff val="25000"/>
                  </a:schemeClr>
                </a:solidFill>
                <a:latin typeface="Arial" panose="020B0604020202020204" pitchFamily="34" charset="0"/>
                <a:cs typeface="Arial" panose="020B0604020202020204" pitchFamily="34" charset="0"/>
              </a:rPr>
              <a:t>seu impacto</a:t>
            </a:r>
          </a:p>
          <a:p>
            <a:pPr lvl="0" algn="just"/>
            <a:r>
              <a:rPr lang="pt-BR" sz="2000" dirty="0" smtClean="0">
                <a:solidFill>
                  <a:schemeClr val="tx1">
                    <a:lumMod val="75000"/>
                    <a:lumOff val="25000"/>
                  </a:schemeClr>
                </a:solidFill>
                <a:latin typeface="Arial" panose="020B0604020202020204" pitchFamily="34" charset="0"/>
                <a:cs typeface="Arial" panose="020B0604020202020204" pitchFamily="34" charset="0"/>
              </a:rPr>
              <a:t>Permitir aos futuros usuários uma interação e controle das atividades físicas e recreativas </a:t>
            </a:r>
            <a:r>
              <a:rPr lang="pt-BR" sz="2000" dirty="0">
                <a:solidFill>
                  <a:schemeClr val="tx1">
                    <a:lumMod val="75000"/>
                    <a:lumOff val="25000"/>
                  </a:schemeClr>
                </a:solidFill>
                <a:latin typeface="Arial" panose="020B0604020202020204" pitchFamily="34" charset="0"/>
                <a:cs typeface="Arial" panose="020B0604020202020204" pitchFamily="34" charset="0"/>
              </a:rPr>
              <a:t>dos </a:t>
            </a:r>
            <a:r>
              <a:rPr lang="pt-BR" sz="2000" dirty="0" smtClean="0">
                <a:solidFill>
                  <a:schemeClr val="tx1">
                    <a:lumMod val="75000"/>
                    <a:lumOff val="25000"/>
                  </a:schemeClr>
                </a:solidFill>
                <a:latin typeface="Arial" panose="020B0604020202020204" pitchFamily="34" charset="0"/>
                <a:cs typeface="Arial" panose="020B0604020202020204" pitchFamily="34" charset="0"/>
              </a:rPr>
              <a:t>idosos</a:t>
            </a:r>
            <a:endParaRPr lang="pt-BR" sz="2000" b="1" dirty="0">
              <a:solidFill>
                <a:schemeClr val="tx1">
                  <a:lumMod val="75000"/>
                  <a:lumOff val="25000"/>
                </a:schemeClr>
              </a:solidFill>
              <a:latin typeface="Arial" panose="020B0604020202020204" pitchFamily="34" charset="0"/>
              <a:cs typeface="Arial" panose="020B0604020202020204" pitchFamily="34" charset="0"/>
            </a:endParaRPr>
          </a:p>
          <a:p>
            <a:pPr lvl="0" algn="just"/>
            <a:endParaRPr lang="pt-BR" sz="2000" b="1" dirty="0" smtClean="0">
              <a:solidFill>
                <a:schemeClr val="tx1">
                  <a:lumMod val="75000"/>
                  <a:lumOff val="25000"/>
                </a:schemeClr>
              </a:solidFill>
              <a:latin typeface="Arial" panose="020B0604020202020204" pitchFamily="34" charset="0"/>
              <a:cs typeface="Arial" panose="020B0604020202020204" pitchFamily="34" charset="0"/>
            </a:endParaRPr>
          </a:p>
          <a:p>
            <a:pPr lvl="0" algn="just"/>
            <a:r>
              <a:rPr lang="pt-BR" sz="2000" b="1" dirty="0" smtClean="0">
                <a:solidFill>
                  <a:schemeClr val="tx1">
                    <a:lumMod val="75000"/>
                    <a:lumOff val="25000"/>
                  </a:schemeClr>
                </a:solidFill>
                <a:latin typeface="Arial" panose="020B0604020202020204" pitchFamily="34" charset="0"/>
                <a:cs typeface="Arial" panose="020B0604020202020204" pitchFamily="34" charset="0"/>
              </a:rPr>
              <a:t>Qual </a:t>
            </a:r>
            <a:r>
              <a:rPr lang="pt-BR" sz="2000" b="1" dirty="0">
                <a:solidFill>
                  <a:schemeClr val="tx1">
                    <a:lumMod val="75000"/>
                    <a:lumOff val="25000"/>
                  </a:schemeClr>
                </a:solidFill>
                <a:latin typeface="Arial" panose="020B0604020202020204" pitchFamily="34" charset="0"/>
                <a:cs typeface="Arial" panose="020B0604020202020204" pitchFamily="34" charset="0"/>
              </a:rPr>
              <a:t>seria a </a:t>
            </a:r>
            <a:r>
              <a:rPr lang="pt-BR" sz="2000" b="1" dirty="0" smtClean="0">
                <a:solidFill>
                  <a:schemeClr val="tx1">
                    <a:lumMod val="75000"/>
                    <a:lumOff val="25000"/>
                  </a:schemeClr>
                </a:solidFill>
                <a:latin typeface="Arial" panose="020B0604020202020204" pitchFamily="34" charset="0"/>
                <a:cs typeface="Arial" panose="020B0604020202020204" pitchFamily="34" charset="0"/>
              </a:rPr>
              <a:t>solução</a:t>
            </a:r>
          </a:p>
          <a:p>
            <a:pPr lvl="0" algn="just"/>
            <a:r>
              <a:rPr lang="pt-BR" sz="2000" dirty="0" smtClean="0">
                <a:solidFill>
                  <a:schemeClr val="tx1">
                    <a:lumMod val="75000"/>
                    <a:lumOff val="25000"/>
                  </a:schemeClr>
                </a:solidFill>
                <a:latin typeface="Arial" panose="020B0604020202020204" pitchFamily="34" charset="0"/>
                <a:cs typeface="Arial" panose="020B0604020202020204" pitchFamily="34" charset="0"/>
              </a:rPr>
              <a:t>Desenvolver </a:t>
            </a:r>
            <a:r>
              <a:rPr lang="pt-BR" sz="2000" dirty="0">
                <a:solidFill>
                  <a:schemeClr val="tx1">
                    <a:lumMod val="75000"/>
                    <a:lumOff val="25000"/>
                  </a:schemeClr>
                </a:solidFill>
                <a:latin typeface="Arial" panose="020B0604020202020204" pitchFamily="34" charset="0"/>
                <a:cs typeface="Arial" panose="020B0604020202020204" pitchFamily="34" charset="0"/>
              </a:rPr>
              <a:t>e implementar um Módulo, que atenda às necessidades físicas e psicológicas dos idosos, até o final do 2º semestre de </a:t>
            </a:r>
            <a:r>
              <a:rPr lang="pt-BR" sz="2000" dirty="0" smtClean="0">
                <a:solidFill>
                  <a:schemeClr val="tx1">
                    <a:lumMod val="75000"/>
                    <a:lumOff val="25000"/>
                  </a:schemeClr>
                </a:solidFill>
                <a:latin typeface="Arial" panose="020B0604020202020204" pitchFamily="34" charset="0"/>
                <a:cs typeface="Arial" panose="020B0604020202020204" pitchFamily="34" charset="0"/>
              </a:rPr>
              <a:t>2019</a:t>
            </a:r>
            <a:endParaRPr lang="pt-BR" sz="20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90312628"/>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1"/>
          <p:cNvSpPr>
            <a:spLocks noGrp="1"/>
          </p:cNvSpPr>
          <p:nvPr>
            <p:ph type="body" sz="quarter" idx="10"/>
          </p:nvPr>
        </p:nvSpPr>
        <p:spPr>
          <a:xfrm>
            <a:off x="20827" y="0"/>
            <a:ext cx="9144000" cy="576064"/>
          </a:xfrm>
        </p:spPr>
        <p:txBody>
          <a:bodyPr>
            <a:normAutofit fontScale="95500"/>
          </a:bodyPr>
          <a:lstStyle/>
          <a:p>
            <a:r>
              <a:rPr lang="pt-BR" sz="3400" dirty="0" smtClean="0"/>
              <a:t>Documento de Visão</a:t>
            </a:r>
            <a:endParaRPr lang="pt-BR" sz="3400" dirty="0"/>
          </a:p>
        </p:txBody>
      </p:sp>
      <p:graphicFrame>
        <p:nvGraphicFramePr>
          <p:cNvPr id="3" name="Tabela 2"/>
          <p:cNvGraphicFramePr>
            <a:graphicFrameLocks noGrp="1"/>
          </p:cNvGraphicFramePr>
          <p:nvPr>
            <p:extLst/>
          </p:nvPr>
        </p:nvGraphicFramePr>
        <p:xfrm>
          <a:off x="359532" y="1203598"/>
          <a:ext cx="8424936" cy="1615385"/>
        </p:xfrm>
        <a:graphic>
          <a:graphicData uri="http://schemas.openxmlformats.org/drawingml/2006/table">
            <a:tbl>
              <a:tblPr firstRow="1" bandRow="1">
                <a:tableStyleId>{5C22544A-7EE6-4342-B048-85BDC9FD1C3A}</a:tableStyleId>
              </a:tblPr>
              <a:tblGrid>
                <a:gridCol w="2808312">
                  <a:extLst>
                    <a:ext uri="{9D8B030D-6E8A-4147-A177-3AD203B41FA5}">
                      <a16:colId xmlns:a16="http://schemas.microsoft.com/office/drawing/2014/main" xmlns="" val="607197806"/>
                    </a:ext>
                  </a:extLst>
                </a:gridCol>
                <a:gridCol w="2808312">
                  <a:extLst>
                    <a:ext uri="{9D8B030D-6E8A-4147-A177-3AD203B41FA5}">
                      <a16:colId xmlns:a16="http://schemas.microsoft.com/office/drawing/2014/main" xmlns="" val="2701040469"/>
                    </a:ext>
                  </a:extLst>
                </a:gridCol>
                <a:gridCol w="2808312">
                  <a:extLst>
                    <a:ext uri="{9D8B030D-6E8A-4147-A177-3AD203B41FA5}">
                      <a16:colId xmlns:a16="http://schemas.microsoft.com/office/drawing/2014/main" xmlns="" val="3200824249"/>
                    </a:ext>
                  </a:extLst>
                </a:gridCol>
              </a:tblGrid>
              <a:tr h="334551">
                <a:tc>
                  <a:txBody>
                    <a:bodyPr/>
                    <a:lstStyle/>
                    <a:p>
                      <a:r>
                        <a:rPr lang="pt-BR" dirty="0" smtClean="0"/>
                        <a:t>Nome</a:t>
                      </a:r>
                      <a:endParaRPr lang="pt-BR" dirty="0"/>
                    </a:p>
                  </a:txBody>
                  <a:tcPr/>
                </a:tc>
                <a:tc>
                  <a:txBody>
                    <a:bodyPr/>
                    <a:lstStyle/>
                    <a:p>
                      <a:r>
                        <a:rPr lang="pt-BR" dirty="0" smtClean="0"/>
                        <a:t>Descrição</a:t>
                      </a:r>
                      <a:endParaRPr lang="pt-BR" dirty="0"/>
                    </a:p>
                  </a:txBody>
                  <a:tcPr/>
                </a:tc>
                <a:tc>
                  <a:txBody>
                    <a:bodyPr/>
                    <a:lstStyle/>
                    <a:p>
                      <a:r>
                        <a:rPr lang="pt-BR" dirty="0" smtClean="0"/>
                        <a:t>Responsabilidade</a:t>
                      </a:r>
                      <a:endParaRPr lang="pt-BR" dirty="0"/>
                    </a:p>
                  </a:txBody>
                  <a:tcPr/>
                </a:tc>
                <a:extLst>
                  <a:ext uri="{0D108BD9-81ED-4DB2-BD59-A6C34878D82A}">
                    <a16:rowId xmlns:a16="http://schemas.microsoft.com/office/drawing/2014/main" xmlns="" val="174861242"/>
                  </a:ext>
                </a:extLst>
              </a:tr>
              <a:tr h="1249625">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fr-FR" sz="1800" dirty="0" smtClean="0"/>
                        <a:t>Administrador</a:t>
                      </a:r>
                      <a:endParaRPr lang="pt-BR" sz="2400" dirty="0">
                        <a:solidFill>
                          <a:schemeClr val="tx1">
                            <a:lumMod val="75000"/>
                            <a:lumOff val="25000"/>
                          </a:schemeClr>
                        </a:solidFill>
                        <a:latin typeface="Arial" panose="020B0604020202020204" pitchFamily="34" charset="0"/>
                        <a:cs typeface="Arial" panose="020B0604020202020204" pitchFamily="34"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pt-BR" sz="1800" dirty="0" smtClean="0"/>
                        <a:t>Professor e Alunos da matéria de PDS</a:t>
                      </a:r>
                      <a:endParaRPr lang="pt-BR" sz="2400" dirty="0">
                        <a:solidFill>
                          <a:schemeClr val="tx1">
                            <a:lumMod val="75000"/>
                            <a:lumOff val="25000"/>
                          </a:schemeClr>
                        </a:solidFill>
                        <a:latin typeface="Arial" panose="020B0604020202020204" pitchFamily="34" charset="0"/>
                        <a:cs typeface="Arial" panose="020B0604020202020204" pitchFamily="34"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pt-BR" sz="1800" dirty="0" smtClean="0"/>
                        <a:t>Exerce a manutenção do sistema,</a:t>
                      </a:r>
                      <a:r>
                        <a:rPr lang="pt-BR" sz="1800" baseline="0" dirty="0" smtClean="0"/>
                        <a:t> g</a:t>
                      </a:r>
                      <a:r>
                        <a:rPr lang="pt-BR" sz="1800" dirty="0" smtClean="0"/>
                        <a:t>erenciando o conteúdo dos usuários</a:t>
                      </a:r>
                      <a:r>
                        <a:rPr lang="pt-BR" sz="1800" baseline="0" dirty="0" smtClean="0"/>
                        <a:t> </a:t>
                      </a:r>
                      <a:r>
                        <a:rPr lang="pt-BR" sz="1800" dirty="0" smtClean="0"/>
                        <a:t>da rede</a:t>
                      </a:r>
                      <a:endParaRPr lang="pt-BR" sz="1800" dirty="0">
                        <a:solidFill>
                          <a:schemeClr val="tx1">
                            <a:lumMod val="75000"/>
                            <a:lumOff val="25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804210111"/>
                  </a:ext>
                </a:extLst>
              </a:tr>
            </a:tbl>
          </a:graphicData>
        </a:graphic>
      </p:graphicFrame>
      <p:sp>
        <p:nvSpPr>
          <p:cNvPr id="2" name="Espaço Reservado para Texto 1"/>
          <p:cNvSpPr>
            <a:spLocks noGrp="1"/>
          </p:cNvSpPr>
          <p:nvPr>
            <p:ph type="body" sz="quarter" idx="11"/>
          </p:nvPr>
        </p:nvSpPr>
        <p:spPr/>
        <p:txBody>
          <a:bodyPr>
            <a:normAutofit fontScale="88000" lnSpcReduction="10000"/>
          </a:bodyPr>
          <a:lstStyle/>
          <a:p>
            <a:r>
              <a:rPr lang="pt-BR" sz="2400" dirty="0" err="1" smtClean="0"/>
              <a:t>Stakeholder</a:t>
            </a:r>
            <a:r>
              <a:rPr lang="pt-BR" sz="2400" dirty="0" smtClean="0"/>
              <a:t>:</a:t>
            </a:r>
            <a:endParaRPr lang="pt-BR" sz="2400" dirty="0"/>
          </a:p>
        </p:txBody>
      </p:sp>
    </p:spTree>
    <p:extLst>
      <p:ext uri="{BB962C8B-B14F-4D97-AF65-F5344CB8AC3E}">
        <p14:creationId xmlns:p14="http://schemas.microsoft.com/office/powerpoint/2010/main" val="1350884449"/>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1"/>
          <p:cNvSpPr>
            <a:spLocks noGrp="1"/>
          </p:cNvSpPr>
          <p:nvPr>
            <p:ph type="body" sz="quarter" idx="10"/>
          </p:nvPr>
        </p:nvSpPr>
        <p:spPr>
          <a:xfrm>
            <a:off x="20827" y="0"/>
            <a:ext cx="9144000" cy="576064"/>
          </a:xfrm>
        </p:spPr>
        <p:txBody>
          <a:bodyPr>
            <a:normAutofit fontScale="95500"/>
          </a:bodyPr>
          <a:lstStyle/>
          <a:p>
            <a:r>
              <a:rPr lang="pt-BR" sz="3400" dirty="0" smtClean="0"/>
              <a:t>Documento de Visão</a:t>
            </a:r>
            <a:endParaRPr lang="pt-BR" sz="3400" dirty="0"/>
          </a:p>
        </p:txBody>
      </p:sp>
      <p:graphicFrame>
        <p:nvGraphicFramePr>
          <p:cNvPr id="3" name="Tabela 2"/>
          <p:cNvGraphicFramePr>
            <a:graphicFrameLocks noGrp="1"/>
          </p:cNvGraphicFramePr>
          <p:nvPr>
            <p:extLst/>
          </p:nvPr>
        </p:nvGraphicFramePr>
        <p:xfrm>
          <a:off x="359532" y="1157838"/>
          <a:ext cx="8424936" cy="2880319"/>
        </p:xfrm>
        <a:graphic>
          <a:graphicData uri="http://schemas.openxmlformats.org/drawingml/2006/table">
            <a:tbl>
              <a:tblPr firstRow="1" bandRow="1">
                <a:tableStyleId>{21E4AEA4-8DFA-4A89-87EB-49C32662AFE0}</a:tableStyleId>
              </a:tblPr>
              <a:tblGrid>
                <a:gridCol w="2808312">
                  <a:extLst>
                    <a:ext uri="{9D8B030D-6E8A-4147-A177-3AD203B41FA5}">
                      <a16:colId xmlns:a16="http://schemas.microsoft.com/office/drawing/2014/main" xmlns="" val="607197806"/>
                    </a:ext>
                  </a:extLst>
                </a:gridCol>
                <a:gridCol w="2808312">
                  <a:extLst>
                    <a:ext uri="{9D8B030D-6E8A-4147-A177-3AD203B41FA5}">
                      <a16:colId xmlns:a16="http://schemas.microsoft.com/office/drawing/2014/main" xmlns="" val="2701040469"/>
                    </a:ext>
                  </a:extLst>
                </a:gridCol>
                <a:gridCol w="2808312">
                  <a:extLst>
                    <a:ext uri="{9D8B030D-6E8A-4147-A177-3AD203B41FA5}">
                      <a16:colId xmlns:a16="http://schemas.microsoft.com/office/drawing/2014/main" xmlns="" val="3200824249"/>
                    </a:ext>
                  </a:extLst>
                </a:gridCol>
              </a:tblGrid>
              <a:tr h="342880">
                <a:tc>
                  <a:txBody>
                    <a:bodyPr/>
                    <a:lstStyle/>
                    <a:p>
                      <a:r>
                        <a:rPr lang="pt-BR" dirty="0" smtClean="0"/>
                        <a:t>Nome</a:t>
                      </a:r>
                      <a:endParaRPr lang="pt-BR" dirty="0"/>
                    </a:p>
                  </a:txBody>
                  <a:tcPr/>
                </a:tc>
                <a:tc>
                  <a:txBody>
                    <a:bodyPr/>
                    <a:lstStyle/>
                    <a:p>
                      <a:r>
                        <a:rPr lang="pt-BR" dirty="0" smtClean="0"/>
                        <a:t>Descrição</a:t>
                      </a:r>
                      <a:endParaRPr lang="pt-BR" dirty="0"/>
                    </a:p>
                  </a:txBody>
                  <a:tcPr/>
                </a:tc>
                <a:tc>
                  <a:txBody>
                    <a:bodyPr/>
                    <a:lstStyle/>
                    <a:p>
                      <a:r>
                        <a:rPr lang="pt-BR" dirty="0" smtClean="0"/>
                        <a:t>Responsabilidade</a:t>
                      </a:r>
                      <a:endParaRPr lang="pt-BR" dirty="0"/>
                    </a:p>
                  </a:txBody>
                  <a:tcPr/>
                </a:tc>
                <a:extLst>
                  <a:ext uri="{0D108BD9-81ED-4DB2-BD59-A6C34878D82A}">
                    <a16:rowId xmlns:a16="http://schemas.microsoft.com/office/drawing/2014/main" xmlns="" val="174861242"/>
                  </a:ext>
                </a:extLst>
              </a:tr>
              <a:tr h="2514559">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fr-FR" sz="1800" dirty="0" smtClean="0"/>
                        <a:t>Educadores Físicos</a:t>
                      </a:r>
                      <a:endParaRPr lang="pt-BR" sz="2400" dirty="0">
                        <a:solidFill>
                          <a:schemeClr val="tx1">
                            <a:lumMod val="75000"/>
                            <a:lumOff val="25000"/>
                          </a:schemeClr>
                        </a:solidFill>
                        <a:latin typeface="Arial" panose="020B0604020202020204" pitchFamily="34" charset="0"/>
                        <a:cs typeface="Arial" panose="020B0604020202020204" pitchFamily="34"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pt-BR" sz="1800" dirty="0" smtClean="0"/>
                        <a:t>Profissionais da área da saúde que</a:t>
                      </a:r>
                      <a:r>
                        <a:rPr lang="pt-BR" sz="1800" baseline="0" dirty="0" smtClean="0"/>
                        <a:t> </a:t>
                      </a:r>
                      <a:r>
                        <a:rPr lang="pt-BR" sz="1800" dirty="0" smtClean="0"/>
                        <a:t>exercem sua função nas instituições</a:t>
                      </a:r>
                      <a:r>
                        <a:rPr lang="pt-BR" sz="1800" baseline="0" dirty="0" smtClean="0"/>
                        <a:t> </a:t>
                      </a:r>
                      <a:r>
                        <a:rPr lang="pt-BR" sz="1800" dirty="0" smtClean="0"/>
                        <a:t>de longa permanência</a:t>
                      </a:r>
                      <a:endParaRPr lang="pt-BR" sz="2400" dirty="0">
                        <a:solidFill>
                          <a:schemeClr val="tx1">
                            <a:lumMod val="75000"/>
                            <a:lumOff val="25000"/>
                          </a:schemeClr>
                        </a:solidFill>
                        <a:latin typeface="Arial" panose="020B0604020202020204" pitchFamily="34" charset="0"/>
                        <a:cs typeface="Arial" panose="020B0604020202020204" pitchFamily="34"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pt-BR" sz="1800" dirty="0" smtClean="0"/>
                        <a:t>Exerce o controle das atividades</a:t>
                      </a:r>
                      <a:r>
                        <a:rPr lang="pt-BR" sz="1800" baseline="0" dirty="0" smtClean="0"/>
                        <a:t> </a:t>
                      </a:r>
                      <a:r>
                        <a:rPr lang="pt-BR" sz="1800" dirty="0" smtClean="0"/>
                        <a:t>físicas individuais e em grupo, além</a:t>
                      </a:r>
                      <a:r>
                        <a:rPr lang="pt-BR" sz="1800" baseline="0" dirty="0" smtClean="0"/>
                        <a:t> </a:t>
                      </a:r>
                      <a:r>
                        <a:rPr lang="pt-BR" sz="1800" dirty="0" smtClean="0"/>
                        <a:t>das consultas periódicas físicas e</a:t>
                      </a:r>
                      <a:r>
                        <a:rPr lang="pt-BR" sz="1800" baseline="0" dirty="0" smtClean="0"/>
                        <a:t> </a:t>
                      </a:r>
                      <a:r>
                        <a:rPr lang="pt-BR" sz="1800" dirty="0" smtClean="0"/>
                        <a:t>treinamento esportivo do idoso</a:t>
                      </a:r>
                      <a:endParaRPr lang="pt-BR" sz="1800" dirty="0">
                        <a:solidFill>
                          <a:schemeClr val="tx1">
                            <a:lumMod val="75000"/>
                            <a:lumOff val="25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804210111"/>
                  </a:ext>
                </a:extLst>
              </a:tr>
            </a:tbl>
          </a:graphicData>
        </a:graphic>
      </p:graphicFrame>
      <p:sp>
        <p:nvSpPr>
          <p:cNvPr id="2" name="Espaço Reservado para Texto 1"/>
          <p:cNvSpPr>
            <a:spLocks noGrp="1"/>
          </p:cNvSpPr>
          <p:nvPr>
            <p:ph type="body" sz="quarter" idx="11"/>
          </p:nvPr>
        </p:nvSpPr>
        <p:spPr/>
        <p:txBody>
          <a:bodyPr>
            <a:normAutofit fontScale="88000" lnSpcReduction="10000"/>
          </a:bodyPr>
          <a:lstStyle/>
          <a:p>
            <a:r>
              <a:rPr lang="pt-BR" sz="2400" dirty="0" err="1"/>
              <a:t>Stakeholder</a:t>
            </a:r>
            <a:r>
              <a:rPr lang="pt-BR" sz="2400" dirty="0" smtClean="0"/>
              <a:t>:</a:t>
            </a:r>
            <a:endParaRPr lang="pt-BR" sz="2400" dirty="0"/>
          </a:p>
        </p:txBody>
      </p:sp>
    </p:spTree>
    <p:extLst>
      <p:ext uri="{BB962C8B-B14F-4D97-AF65-F5344CB8AC3E}">
        <p14:creationId xmlns:p14="http://schemas.microsoft.com/office/powerpoint/2010/main" val="692528110"/>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1"/>
          <p:cNvSpPr>
            <a:spLocks noGrp="1"/>
          </p:cNvSpPr>
          <p:nvPr>
            <p:ph type="body" sz="quarter" idx="10"/>
          </p:nvPr>
        </p:nvSpPr>
        <p:spPr>
          <a:xfrm>
            <a:off x="20827" y="0"/>
            <a:ext cx="9144000" cy="576064"/>
          </a:xfrm>
        </p:spPr>
        <p:txBody>
          <a:bodyPr>
            <a:normAutofit fontScale="95500"/>
          </a:bodyPr>
          <a:lstStyle/>
          <a:p>
            <a:r>
              <a:rPr lang="pt-BR" sz="3400" dirty="0" smtClean="0"/>
              <a:t>Documento de Visão</a:t>
            </a:r>
            <a:endParaRPr lang="pt-BR" sz="3400" dirty="0"/>
          </a:p>
        </p:txBody>
      </p:sp>
      <p:graphicFrame>
        <p:nvGraphicFramePr>
          <p:cNvPr id="3" name="Tabela 2"/>
          <p:cNvGraphicFramePr>
            <a:graphicFrameLocks noGrp="1"/>
          </p:cNvGraphicFramePr>
          <p:nvPr>
            <p:extLst/>
          </p:nvPr>
        </p:nvGraphicFramePr>
        <p:xfrm>
          <a:off x="354767" y="1203599"/>
          <a:ext cx="8476119" cy="2581393"/>
        </p:xfrm>
        <a:graphic>
          <a:graphicData uri="http://schemas.openxmlformats.org/drawingml/2006/table">
            <a:tbl>
              <a:tblPr firstRow="1" bandRow="1">
                <a:tableStyleId>{F5AB1C69-6EDB-4FF4-983F-18BD219EF322}</a:tableStyleId>
              </a:tblPr>
              <a:tblGrid>
                <a:gridCol w="2825373">
                  <a:extLst>
                    <a:ext uri="{9D8B030D-6E8A-4147-A177-3AD203B41FA5}">
                      <a16:colId xmlns:a16="http://schemas.microsoft.com/office/drawing/2014/main" xmlns="" val="607197806"/>
                    </a:ext>
                  </a:extLst>
                </a:gridCol>
                <a:gridCol w="2825373">
                  <a:extLst>
                    <a:ext uri="{9D8B030D-6E8A-4147-A177-3AD203B41FA5}">
                      <a16:colId xmlns:a16="http://schemas.microsoft.com/office/drawing/2014/main" xmlns="" val="2701040469"/>
                    </a:ext>
                  </a:extLst>
                </a:gridCol>
                <a:gridCol w="2825373">
                  <a:extLst>
                    <a:ext uri="{9D8B030D-6E8A-4147-A177-3AD203B41FA5}">
                      <a16:colId xmlns:a16="http://schemas.microsoft.com/office/drawing/2014/main" xmlns="" val="3200824249"/>
                    </a:ext>
                  </a:extLst>
                </a:gridCol>
              </a:tblGrid>
              <a:tr h="232639">
                <a:tc>
                  <a:txBody>
                    <a:bodyPr/>
                    <a:lstStyle/>
                    <a:p>
                      <a:r>
                        <a:rPr lang="pt-BR" dirty="0" smtClean="0"/>
                        <a:t>Nome</a:t>
                      </a:r>
                      <a:endParaRPr lang="pt-BR" dirty="0"/>
                    </a:p>
                  </a:txBody>
                  <a:tcPr/>
                </a:tc>
                <a:tc>
                  <a:txBody>
                    <a:bodyPr/>
                    <a:lstStyle/>
                    <a:p>
                      <a:r>
                        <a:rPr lang="pt-BR" dirty="0" smtClean="0"/>
                        <a:t>Descrição</a:t>
                      </a:r>
                      <a:endParaRPr lang="pt-BR" dirty="0"/>
                    </a:p>
                  </a:txBody>
                  <a:tcPr/>
                </a:tc>
                <a:tc>
                  <a:txBody>
                    <a:bodyPr/>
                    <a:lstStyle/>
                    <a:p>
                      <a:r>
                        <a:rPr lang="pt-BR" dirty="0" smtClean="0"/>
                        <a:t>Responsabilidade</a:t>
                      </a:r>
                      <a:endParaRPr lang="pt-BR" dirty="0"/>
                    </a:p>
                  </a:txBody>
                  <a:tcPr/>
                </a:tc>
                <a:extLst>
                  <a:ext uri="{0D108BD9-81ED-4DB2-BD59-A6C34878D82A}">
                    <a16:rowId xmlns:a16="http://schemas.microsoft.com/office/drawing/2014/main" xmlns="" val="174861242"/>
                  </a:ext>
                </a:extLst>
              </a:tr>
              <a:tr h="2215633">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fr-FR" sz="1800" b="0" dirty="0" smtClean="0">
                          <a:solidFill>
                            <a:schemeClr val="tx1">
                              <a:lumMod val="75000"/>
                              <a:lumOff val="25000"/>
                            </a:schemeClr>
                          </a:solidFill>
                          <a:latin typeface="Arial" panose="020B0604020202020204" pitchFamily="34" charset="0"/>
                          <a:cs typeface="Arial" panose="020B0604020202020204" pitchFamily="34" charset="0"/>
                        </a:rPr>
                        <a:t>Responsáveis pelos Idosos</a:t>
                      </a:r>
                      <a:endParaRPr lang="pt-BR" sz="1800" dirty="0" smtClean="0">
                        <a:solidFill>
                          <a:schemeClr val="tx1">
                            <a:lumMod val="75000"/>
                            <a:lumOff val="25000"/>
                          </a:schemeClr>
                        </a:solidFill>
                        <a:latin typeface="Arial" panose="020B0604020202020204" pitchFamily="34" charset="0"/>
                        <a:cs typeface="Arial" panose="020B0604020202020204" pitchFamily="34" charset="0"/>
                      </a:endParaRPr>
                    </a:p>
                    <a:p>
                      <a:pPr algn="just">
                        <a:lnSpc>
                          <a:spcPct val="100000"/>
                        </a:lnSpc>
                        <a:spcAft>
                          <a:spcPts val="601"/>
                        </a:spcAft>
                      </a:pPr>
                      <a:r>
                        <a:rPr lang="pt-BR" sz="1800" b="0" strike="noStrike" spc="-1" dirty="0" smtClean="0">
                          <a:solidFill>
                            <a:schemeClr val="tx1">
                              <a:lumMod val="75000"/>
                              <a:lumOff val="25000"/>
                            </a:schemeClr>
                          </a:solidFill>
                          <a:latin typeface="+mn-lt"/>
                          <a:ea typeface="+mn-ea"/>
                        </a:rPr>
                        <a:t> </a:t>
                      </a:r>
                      <a:endParaRPr lang="pt-BR" sz="1800" b="0" strike="noStrike" spc="-1" dirty="0">
                        <a:solidFill>
                          <a:schemeClr val="tx1">
                            <a:lumMod val="75000"/>
                            <a:lumOff val="25000"/>
                          </a:schemeClr>
                        </a:solidFill>
                        <a:latin typeface="+mn-lt"/>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pt-BR" sz="1800" dirty="0" smtClean="0">
                          <a:solidFill>
                            <a:schemeClr val="tx1">
                              <a:lumMod val="75000"/>
                              <a:lumOff val="25000"/>
                            </a:schemeClr>
                          </a:solidFill>
                          <a:latin typeface="Arial" panose="020B0604020202020204" pitchFamily="34" charset="0"/>
                          <a:cs typeface="Arial" panose="020B0604020202020204" pitchFamily="34" charset="0"/>
                        </a:rPr>
                        <a:t>O familiar que acompanhas o dia a dia</a:t>
                      </a:r>
                      <a:r>
                        <a:rPr lang="pt-BR" sz="1800" baseline="0" dirty="0" smtClean="0">
                          <a:solidFill>
                            <a:schemeClr val="tx1">
                              <a:lumMod val="75000"/>
                              <a:lumOff val="25000"/>
                            </a:schemeClr>
                          </a:solidFill>
                          <a:latin typeface="Arial" panose="020B0604020202020204" pitchFamily="34" charset="0"/>
                          <a:cs typeface="Arial" panose="020B0604020202020204" pitchFamily="34" charset="0"/>
                        </a:rPr>
                        <a:t> </a:t>
                      </a:r>
                      <a:r>
                        <a:rPr lang="pt-BR" sz="1800" dirty="0" smtClean="0">
                          <a:solidFill>
                            <a:schemeClr val="tx1">
                              <a:lumMod val="75000"/>
                              <a:lumOff val="25000"/>
                            </a:schemeClr>
                          </a:solidFill>
                          <a:latin typeface="Arial" panose="020B0604020202020204" pitchFamily="34" charset="0"/>
                          <a:cs typeface="Arial" panose="020B0604020202020204" pitchFamily="34" charset="0"/>
                        </a:rPr>
                        <a:t>do idoso.</a:t>
                      </a:r>
                      <a:endParaRPr lang="pt-BR" sz="1800" dirty="0">
                        <a:solidFill>
                          <a:schemeClr val="tx1">
                            <a:lumMod val="75000"/>
                            <a:lumOff val="25000"/>
                          </a:schemeClr>
                        </a:solidFill>
                        <a:latin typeface="Arial" panose="020B0604020202020204" pitchFamily="34" charset="0"/>
                        <a:cs typeface="Arial" panose="020B0604020202020204" pitchFamily="34"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pt-BR" sz="1800" dirty="0" smtClean="0">
                          <a:solidFill>
                            <a:schemeClr val="tx1">
                              <a:lumMod val="75000"/>
                              <a:lumOff val="25000"/>
                            </a:schemeClr>
                          </a:solidFill>
                          <a:latin typeface="Arial" panose="020B0604020202020204" pitchFamily="34" charset="0"/>
                          <a:cs typeface="Arial" panose="020B0604020202020204" pitchFamily="34" charset="0"/>
                        </a:rPr>
                        <a:t>Verificar e avaliar de forma negativa</a:t>
                      </a:r>
                      <a:r>
                        <a:rPr lang="pt-BR" sz="1800" baseline="0" dirty="0" smtClean="0">
                          <a:solidFill>
                            <a:schemeClr val="tx1">
                              <a:lumMod val="75000"/>
                              <a:lumOff val="25000"/>
                            </a:schemeClr>
                          </a:solidFill>
                          <a:latin typeface="Arial" panose="020B0604020202020204" pitchFamily="34" charset="0"/>
                          <a:cs typeface="Arial" panose="020B0604020202020204" pitchFamily="34" charset="0"/>
                        </a:rPr>
                        <a:t> </a:t>
                      </a:r>
                      <a:r>
                        <a:rPr lang="pt-BR" sz="1800" dirty="0" smtClean="0">
                          <a:solidFill>
                            <a:schemeClr val="tx1">
                              <a:lumMod val="75000"/>
                              <a:lumOff val="25000"/>
                            </a:schemeClr>
                          </a:solidFill>
                          <a:latin typeface="Arial" panose="020B0604020202020204" pitchFamily="34" charset="0"/>
                          <a:cs typeface="Arial" panose="020B0604020202020204" pitchFamily="34" charset="0"/>
                        </a:rPr>
                        <a:t>ou positiva as informações geradas e</a:t>
                      </a:r>
                      <a:r>
                        <a:rPr lang="pt-BR" sz="1800" baseline="0" dirty="0" smtClean="0">
                          <a:solidFill>
                            <a:schemeClr val="tx1">
                              <a:lumMod val="75000"/>
                              <a:lumOff val="25000"/>
                            </a:schemeClr>
                          </a:solidFill>
                          <a:latin typeface="Arial" panose="020B0604020202020204" pitchFamily="34" charset="0"/>
                          <a:cs typeface="Arial" panose="020B0604020202020204" pitchFamily="34" charset="0"/>
                        </a:rPr>
                        <a:t> </a:t>
                      </a:r>
                      <a:r>
                        <a:rPr lang="pt-BR" sz="1800" dirty="0" smtClean="0">
                          <a:solidFill>
                            <a:schemeClr val="tx1">
                              <a:lumMod val="75000"/>
                              <a:lumOff val="25000"/>
                            </a:schemeClr>
                          </a:solidFill>
                          <a:latin typeface="Arial" panose="020B0604020202020204" pitchFamily="34" charset="0"/>
                          <a:cs typeface="Arial" panose="020B0604020202020204" pitchFamily="34" charset="0"/>
                        </a:rPr>
                        <a:t>exibidas em cada relatório, sobre os</a:t>
                      </a:r>
                      <a:r>
                        <a:rPr lang="pt-BR" sz="1800" baseline="0" dirty="0" smtClean="0">
                          <a:solidFill>
                            <a:schemeClr val="tx1">
                              <a:lumMod val="75000"/>
                              <a:lumOff val="25000"/>
                            </a:schemeClr>
                          </a:solidFill>
                          <a:latin typeface="Arial" panose="020B0604020202020204" pitchFamily="34" charset="0"/>
                          <a:cs typeface="Arial" panose="020B0604020202020204" pitchFamily="34" charset="0"/>
                        </a:rPr>
                        <a:t> </a:t>
                      </a:r>
                      <a:r>
                        <a:rPr lang="pt-BR" sz="1800" dirty="0" smtClean="0">
                          <a:solidFill>
                            <a:schemeClr val="tx1">
                              <a:lumMod val="75000"/>
                              <a:lumOff val="25000"/>
                            </a:schemeClr>
                          </a:solidFill>
                          <a:latin typeface="Arial" panose="020B0604020202020204" pitchFamily="34" charset="0"/>
                          <a:cs typeface="Arial" panose="020B0604020202020204" pitchFamily="34" charset="0"/>
                        </a:rPr>
                        <a:t>cuidados em relação aos idosos</a:t>
                      </a:r>
                      <a:endParaRPr lang="pt-BR" sz="1800" dirty="0">
                        <a:solidFill>
                          <a:schemeClr val="tx1">
                            <a:lumMod val="75000"/>
                            <a:lumOff val="25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804210111"/>
                  </a:ext>
                </a:extLst>
              </a:tr>
            </a:tbl>
          </a:graphicData>
        </a:graphic>
      </p:graphicFrame>
      <p:sp>
        <p:nvSpPr>
          <p:cNvPr id="2" name="Espaço Reservado para Texto 1"/>
          <p:cNvSpPr>
            <a:spLocks noGrp="1"/>
          </p:cNvSpPr>
          <p:nvPr>
            <p:ph type="body" sz="quarter" idx="11"/>
          </p:nvPr>
        </p:nvSpPr>
        <p:spPr/>
        <p:txBody>
          <a:bodyPr>
            <a:normAutofit fontScale="88000" lnSpcReduction="10000"/>
          </a:bodyPr>
          <a:lstStyle/>
          <a:p>
            <a:r>
              <a:rPr lang="pt-BR" sz="2400" dirty="0" err="1"/>
              <a:t>Stakeholder</a:t>
            </a:r>
            <a:r>
              <a:rPr lang="pt-BR" sz="2400" dirty="0" smtClean="0"/>
              <a:t>:</a:t>
            </a:r>
            <a:endParaRPr lang="pt-BR" sz="2400" dirty="0"/>
          </a:p>
        </p:txBody>
      </p:sp>
    </p:spTree>
    <p:extLst>
      <p:ext uri="{BB962C8B-B14F-4D97-AF65-F5344CB8AC3E}">
        <p14:creationId xmlns:p14="http://schemas.microsoft.com/office/powerpoint/2010/main" val="3608428012"/>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1"/>
          <p:cNvSpPr>
            <a:spLocks noGrp="1"/>
          </p:cNvSpPr>
          <p:nvPr>
            <p:ph type="body" sz="quarter" idx="10"/>
          </p:nvPr>
        </p:nvSpPr>
        <p:spPr>
          <a:xfrm>
            <a:off x="20827" y="0"/>
            <a:ext cx="9144000" cy="576064"/>
          </a:xfrm>
        </p:spPr>
        <p:txBody>
          <a:bodyPr>
            <a:normAutofit fontScale="95500"/>
          </a:bodyPr>
          <a:lstStyle/>
          <a:p>
            <a:r>
              <a:rPr lang="pt-BR" sz="3400" dirty="0" smtClean="0"/>
              <a:t>Documento de Visão</a:t>
            </a:r>
            <a:endParaRPr lang="pt-BR" sz="3400" dirty="0"/>
          </a:p>
        </p:txBody>
      </p:sp>
      <p:graphicFrame>
        <p:nvGraphicFramePr>
          <p:cNvPr id="3" name="Tabela 2"/>
          <p:cNvGraphicFramePr>
            <a:graphicFrameLocks noGrp="1"/>
          </p:cNvGraphicFramePr>
          <p:nvPr>
            <p:extLst/>
          </p:nvPr>
        </p:nvGraphicFramePr>
        <p:xfrm>
          <a:off x="354767" y="1144127"/>
          <a:ext cx="8476119" cy="2592287"/>
        </p:xfrm>
        <a:graphic>
          <a:graphicData uri="http://schemas.openxmlformats.org/drawingml/2006/table">
            <a:tbl>
              <a:tblPr firstRow="1" bandRow="1">
                <a:tableStyleId>{00A15C55-8517-42AA-B614-E9B94910E393}</a:tableStyleId>
              </a:tblPr>
              <a:tblGrid>
                <a:gridCol w="2825373">
                  <a:extLst>
                    <a:ext uri="{9D8B030D-6E8A-4147-A177-3AD203B41FA5}">
                      <a16:colId xmlns:a16="http://schemas.microsoft.com/office/drawing/2014/main" xmlns="" val="607197806"/>
                    </a:ext>
                  </a:extLst>
                </a:gridCol>
                <a:gridCol w="2825373">
                  <a:extLst>
                    <a:ext uri="{9D8B030D-6E8A-4147-A177-3AD203B41FA5}">
                      <a16:colId xmlns:a16="http://schemas.microsoft.com/office/drawing/2014/main" xmlns="" val="2701040469"/>
                    </a:ext>
                  </a:extLst>
                </a:gridCol>
                <a:gridCol w="2825373">
                  <a:extLst>
                    <a:ext uri="{9D8B030D-6E8A-4147-A177-3AD203B41FA5}">
                      <a16:colId xmlns:a16="http://schemas.microsoft.com/office/drawing/2014/main" xmlns="" val="3200824249"/>
                    </a:ext>
                  </a:extLst>
                </a:gridCol>
              </a:tblGrid>
              <a:tr h="232639">
                <a:tc>
                  <a:txBody>
                    <a:bodyPr/>
                    <a:lstStyle/>
                    <a:p>
                      <a:r>
                        <a:rPr lang="pt-BR" dirty="0" smtClean="0"/>
                        <a:t>Nome</a:t>
                      </a:r>
                      <a:endParaRPr lang="pt-BR" dirty="0"/>
                    </a:p>
                  </a:txBody>
                  <a:tcPr/>
                </a:tc>
                <a:tc>
                  <a:txBody>
                    <a:bodyPr/>
                    <a:lstStyle/>
                    <a:p>
                      <a:r>
                        <a:rPr lang="pt-BR" dirty="0" smtClean="0"/>
                        <a:t>Descrição</a:t>
                      </a:r>
                      <a:endParaRPr lang="pt-BR" dirty="0"/>
                    </a:p>
                  </a:txBody>
                  <a:tcPr/>
                </a:tc>
                <a:tc>
                  <a:txBody>
                    <a:bodyPr/>
                    <a:lstStyle/>
                    <a:p>
                      <a:r>
                        <a:rPr lang="pt-BR" dirty="0" smtClean="0"/>
                        <a:t>Responsabilidade</a:t>
                      </a:r>
                      <a:endParaRPr lang="pt-BR" dirty="0"/>
                    </a:p>
                  </a:txBody>
                  <a:tcPr/>
                </a:tc>
                <a:extLst>
                  <a:ext uri="{0D108BD9-81ED-4DB2-BD59-A6C34878D82A}">
                    <a16:rowId xmlns:a16="http://schemas.microsoft.com/office/drawing/2014/main" xmlns="" val="174861242"/>
                  </a:ext>
                </a:extLst>
              </a:tr>
              <a:tr h="2226527">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fr-FR" sz="1800" dirty="0" smtClean="0"/>
                        <a:t>Fisioterapeutas</a:t>
                      </a:r>
                      <a:endParaRPr lang="pt-BR" sz="2400" dirty="0">
                        <a:solidFill>
                          <a:schemeClr val="tx1">
                            <a:lumMod val="75000"/>
                            <a:lumOff val="25000"/>
                          </a:schemeClr>
                        </a:solidFill>
                        <a:latin typeface="Arial" panose="020B0604020202020204" pitchFamily="34" charset="0"/>
                        <a:cs typeface="Arial" panose="020B0604020202020204" pitchFamily="34"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pt-BR" sz="1800" dirty="0" smtClean="0"/>
                        <a:t>Profissionais da área da saúde que</a:t>
                      </a:r>
                      <a:r>
                        <a:rPr lang="pt-BR" sz="1800" baseline="0" dirty="0" smtClean="0"/>
                        <a:t> </a:t>
                      </a:r>
                      <a:r>
                        <a:rPr lang="pt-BR" sz="1800" dirty="0" smtClean="0"/>
                        <a:t>exercem sua função nas instituições</a:t>
                      </a:r>
                      <a:r>
                        <a:rPr lang="pt-BR" sz="1800" baseline="0" dirty="0" smtClean="0"/>
                        <a:t> </a:t>
                      </a:r>
                      <a:r>
                        <a:rPr lang="pt-BR" sz="1800" dirty="0" smtClean="0"/>
                        <a:t>de longa permanência</a:t>
                      </a:r>
                      <a:endParaRPr lang="pt-BR" sz="2400" dirty="0">
                        <a:solidFill>
                          <a:schemeClr val="tx1">
                            <a:lumMod val="75000"/>
                            <a:lumOff val="25000"/>
                          </a:schemeClr>
                        </a:solidFill>
                        <a:latin typeface="Arial" panose="020B0604020202020204" pitchFamily="34" charset="0"/>
                        <a:cs typeface="Arial" panose="020B0604020202020204" pitchFamily="34"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pt-BR" sz="1800" dirty="0" smtClean="0"/>
                        <a:t>Exerce o controle das atividades</a:t>
                      </a:r>
                      <a:r>
                        <a:rPr lang="pt-BR" sz="1800" baseline="0" dirty="0" smtClean="0"/>
                        <a:t> </a:t>
                      </a:r>
                      <a:r>
                        <a:rPr lang="pt-BR" sz="1800" dirty="0" smtClean="0"/>
                        <a:t>físicas e recreativas individuais e em</a:t>
                      </a:r>
                      <a:r>
                        <a:rPr lang="pt-BR" sz="1800" baseline="0" dirty="0" smtClean="0"/>
                        <a:t> </a:t>
                      </a:r>
                      <a:r>
                        <a:rPr lang="pt-BR" sz="1800" dirty="0" smtClean="0"/>
                        <a:t>grupo, além do plano mensal de</a:t>
                      </a:r>
                      <a:r>
                        <a:rPr lang="pt-BR" sz="1800" baseline="0" dirty="0" smtClean="0"/>
                        <a:t> </a:t>
                      </a:r>
                      <a:r>
                        <a:rPr lang="pt-BR" sz="1800" dirty="0" smtClean="0"/>
                        <a:t>atividades recreativas em grupo e da</a:t>
                      </a:r>
                      <a:r>
                        <a:rPr lang="pt-BR" sz="1800" baseline="0" dirty="0" smtClean="0"/>
                        <a:t> </a:t>
                      </a:r>
                      <a:r>
                        <a:rPr lang="pt-BR" sz="1800" dirty="0" smtClean="0"/>
                        <a:t>frequência dos idosos</a:t>
                      </a:r>
                      <a:endParaRPr lang="pt-BR" sz="1800" dirty="0">
                        <a:solidFill>
                          <a:schemeClr val="tx1">
                            <a:lumMod val="75000"/>
                            <a:lumOff val="25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804210111"/>
                  </a:ext>
                </a:extLst>
              </a:tr>
            </a:tbl>
          </a:graphicData>
        </a:graphic>
      </p:graphicFrame>
      <p:sp>
        <p:nvSpPr>
          <p:cNvPr id="2" name="Espaço Reservado para Texto 1"/>
          <p:cNvSpPr>
            <a:spLocks noGrp="1"/>
          </p:cNvSpPr>
          <p:nvPr>
            <p:ph type="body" sz="quarter" idx="11"/>
          </p:nvPr>
        </p:nvSpPr>
        <p:spPr/>
        <p:txBody>
          <a:bodyPr>
            <a:normAutofit fontScale="88000" lnSpcReduction="10000"/>
          </a:bodyPr>
          <a:lstStyle/>
          <a:p>
            <a:r>
              <a:rPr lang="pt-BR" sz="2400" dirty="0" err="1"/>
              <a:t>Stakeholder</a:t>
            </a:r>
            <a:r>
              <a:rPr lang="pt-BR" sz="2400" dirty="0" smtClean="0"/>
              <a:t>:</a:t>
            </a:r>
            <a:endParaRPr lang="pt-BR" sz="2400" dirty="0"/>
          </a:p>
        </p:txBody>
      </p:sp>
    </p:spTree>
    <p:extLst>
      <p:ext uri="{BB962C8B-B14F-4D97-AF65-F5344CB8AC3E}">
        <p14:creationId xmlns:p14="http://schemas.microsoft.com/office/powerpoint/2010/main" val="2380620518"/>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a:bodyPr>
          <a:lstStyle/>
          <a:p>
            <a:r>
              <a:rPr lang="pt-BR" sz="2700" dirty="0">
                <a:latin typeface="Arial" panose="020B0604020202020204" pitchFamily="34" charset="0"/>
              </a:rPr>
              <a:t>Documento de </a:t>
            </a:r>
            <a:r>
              <a:rPr lang="pt-BR" sz="2700" dirty="0" smtClean="0">
                <a:latin typeface="Arial" panose="020B0604020202020204" pitchFamily="34" charset="0"/>
              </a:rPr>
              <a:t>Visão</a:t>
            </a:r>
          </a:p>
        </p:txBody>
      </p:sp>
      <p:pic>
        <p:nvPicPr>
          <p:cNvPr id="4" name="Imagem 3"/>
          <p:cNvPicPr>
            <a:picLocks noChangeAspect="1"/>
          </p:cNvPicPr>
          <p:nvPr/>
        </p:nvPicPr>
        <p:blipFill>
          <a:blip r:embed="rId2"/>
          <a:stretch>
            <a:fillRect/>
          </a:stretch>
        </p:blipFill>
        <p:spPr>
          <a:xfrm>
            <a:off x="2370158" y="1203598"/>
            <a:ext cx="4403684" cy="3698849"/>
          </a:xfrm>
          <a:prstGeom prst="rect">
            <a:avLst/>
          </a:prstGeom>
        </p:spPr>
      </p:pic>
      <p:sp>
        <p:nvSpPr>
          <p:cNvPr id="5" name="Espaço Reservado para Texto 1"/>
          <p:cNvSpPr>
            <a:spLocks noGrp="1"/>
          </p:cNvSpPr>
          <p:nvPr>
            <p:ph type="body" sz="quarter" idx="11"/>
          </p:nvPr>
        </p:nvSpPr>
        <p:spPr>
          <a:xfrm>
            <a:off x="0" y="699542"/>
            <a:ext cx="9144000" cy="288032"/>
          </a:xfrm>
        </p:spPr>
        <p:txBody>
          <a:bodyPr>
            <a:normAutofit fontScale="88000" lnSpcReduction="10000"/>
          </a:bodyPr>
          <a:lstStyle/>
          <a:p>
            <a:r>
              <a:rPr lang="pt-BR" sz="2400" dirty="0" smtClean="0"/>
              <a:t>Visão Geral:</a:t>
            </a:r>
            <a:endParaRPr lang="pt-BR" sz="2400" dirty="0"/>
          </a:p>
        </p:txBody>
      </p:sp>
    </p:spTree>
    <p:extLst>
      <p:ext uri="{BB962C8B-B14F-4D97-AF65-F5344CB8AC3E}">
        <p14:creationId xmlns:p14="http://schemas.microsoft.com/office/powerpoint/2010/main" val="3923538569"/>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fontScale="95500"/>
          </a:bodyPr>
          <a:lstStyle/>
          <a:p>
            <a:r>
              <a:rPr lang="pt-BR" dirty="0"/>
              <a:t>Documentos de requisitos</a:t>
            </a:r>
          </a:p>
        </p:txBody>
      </p:sp>
      <p:sp>
        <p:nvSpPr>
          <p:cNvPr id="4" name="CaixaDeTexto 3"/>
          <p:cNvSpPr txBox="1"/>
          <p:nvPr/>
        </p:nvSpPr>
        <p:spPr>
          <a:xfrm>
            <a:off x="107504" y="987574"/>
            <a:ext cx="8928992" cy="4016484"/>
          </a:xfrm>
          <a:prstGeom prst="rect">
            <a:avLst/>
          </a:prstGeom>
          <a:noFill/>
        </p:spPr>
        <p:txBody>
          <a:bodyPr wrap="square" rtlCol="0">
            <a:spAutoFit/>
          </a:bodyPr>
          <a:lstStyle/>
          <a:p>
            <a:pPr algn="just"/>
            <a:r>
              <a:rPr lang="pt-BR" sz="1500" b="1" dirty="0">
                <a:solidFill>
                  <a:schemeClr val="tx1">
                    <a:lumMod val="75000"/>
                    <a:lumOff val="25000"/>
                  </a:schemeClr>
                </a:solidFill>
                <a:latin typeface="Arial" panose="020B0604020202020204" pitchFamily="34" charset="0"/>
                <a:cs typeface="Arial" panose="020B0604020202020204" pitchFamily="34" charset="0"/>
              </a:rPr>
              <a:t>RF </a:t>
            </a:r>
            <a:r>
              <a:rPr lang="pt-BR" sz="1500" b="1" dirty="0" smtClean="0">
                <a:solidFill>
                  <a:schemeClr val="tx1">
                    <a:lumMod val="75000"/>
                    <a:lumOff val="25000"/>
                  </a:schemeClr>
                </a:solidFill>
                <a:latin typeface="Arial" panose="020B0604020202020204" pitchFamily="34" charset="0"/>
                <a:cs typeface="Arial" panose="020B0604020202020204" pitchFamily="34" charset="0"/>
              </a:rPr>
              <a:t>#05: </a:t>
            </a:r>
            <a:r>
              <a:rPr lang="pt-BR" sz="1500" dirty="0">
                <a:solidFill>
                  <a:schemeClr val="tx1">
                    <a:lumMod val="75000"/>
                    <a:lumOff val="25000"/>
                  </a:schemeClr>
                </a:solidFill>
                <a:latin typeface="Arial" panose="020B0604020202020204" pitchFamily="34" charset="0"/>
                <a:cs typeface="Arial" panose="020B0604020202020204" pitchFamily="34" charset="0"/>
              </a:rPr>
              <a:t>Após ter sido realizada qualquer atividade recreativa em questão, o usuário deverá fazer uma</a:t>
            </a:r>
          </a:p>
          <a:p>
            <a:pPr algn="just"/>
            <a:r>
              <a:rPr lang="pt-BR" sz="1500" dirty="0">
                <a:solidFill>
                  <a:schemeClr val="tx1">
                    <a:lumMod val="75000"/>
                    <a:lumOff val="25000"/>
                  </a:schemeClr>
                </a:solidFill>
                <a:latin typeface="Arial" panose="020B0604020202020204" pitchFamily="34" charset="0"/>
                <a:cs typeface="Arial" panose="020B0604020202020204" pitchFamily="34" charset="0"/>
              </a:rPr>
              <a:t>anotação, no momento da atividade, e repassar para o sistema. Segue abaixo dados que deverão ser</a:t>
            </a:r>
          </a:p>
          <a:p>
            <a:pPr algn="just"/>
            <a:r>
              <a:rPr lang="pt-BR" sz="1500" dirty="0">
                <a:solidFill>
                  <a:schemeClr val="tx1">
                    <a:lumMod val="75000"/>
                    <a:lumOff val="25000"/>
                  </a:schemeClr>
                </a:solidFill>
                <a:latin typeface="Arial" panose="020B0604020202020204" pitchFamily="34" charset="0"/>
                <a:cs typeface="Arial" panose="020B0604020202020204" pitchFamily="34" charset="0"/>
              </a:rPr>
              <a:t>preenchidos pelo usuário de forma a concluir o registro de participação dos idosos.</a:t>
            </a:r>
          </a:p>
          <a:p>
            <a:pPr algn="just"/>
            <a:endParaRPr lang="pt-BR" sz="1500" dirty="0">
              <a:solidFill>
                <a:schemeClr val="tx1">
                  <a:lumMod val="75000"/>
                  <a:lumOff val="25000"/>
                </a:schemeClr>
              </a:solidFill>
              <a:latin typeface="Arial" panose="020B0604020202020204" pitchFamily="34" charset="0"/>
              <a:cs typeface="Arial" panose="020B0604020202020204" pitchFamily="34" charset="0"/>
            </a:endParaRPr>
          </a:p>
          <a:p>
            <a:pPr algn="just"/>
            <a:r>
              <a:rPr lang="pt-BR" sz="1500" dirty="0">
                <a:solidFill>
                  <a:schemeClr val="tx1">
                    <a:lumMod val="75000"/>
                    <a:lumOff val="25000"/>
                  </a:schemeClr>
                </a:solidFill>
                <a:latin typeface="Arial" panose="020B0604020202020204" pitchFamily="34" charset="0"/>
                <a:cs typeface="Arial" panose="020B0604020202020204" pitchFamily="34" charset="0"/>
              </a:rPr>
              <a:t>Data &gt;&gt;date (XXXX/XX/XX) * Hora &gt;&gt; </a:t>
            </a:r>
            <a:r>
              <a:rPr lang="pt-BR" sz="1500" dirty="0" err="1">
                <a:solidFill>
                  <a:schemeClr val="tx1">
                    <a:lumMod val="75000"/>
                    <a:lumOff val="25000"/>
                  </a:schemeClr>
                </a:solidFill>
                <a:latin typeface="Arial" panose="020B0604020202020204" pitchFamily="34" charset="0"/>
                <a:cs typeface="Arial" panose="020B0604020202020204" pitchFamily="34" charset="0"/>
              </a:rPr>
              <a:t>float</a:t>
            </a:r>
            <a:r>
              <a:rPr lang="pt-BR" sz="1500" dirty="0">
                <a:solidFill>
                  <a:schemeClr val="tx1">
                    <a:lumMod val="75000"/>
                    <a:lumOff val="25000"/>
                  </a:schemeClr>
                </a:solidFill>
                <a:latin typeface="Arial" panose="020B0604020202020204" pitchFamily="34" charset="0"/>
                <a:cs typeface="Arial" panose="020B0604020202020204" pitchFamily="34" charset="0"/>
              </a:rPr>
              <a:t> (</a:t>
            </a:r>
            <a:r>
              <a:rPr lang="pt-BR" sz="1500" dirty="0" err="1">
                <a:solidFill>
                  <a:schemeClr val="tx1">
                    <a:lumMod val="75000"/>
                    <a:lumOff val="25000"/>
                  </a:schemeClr>
                </a:solidFill>
                <a:latin typeface="Arial" panose="020B0604020202020204" pitchFamily="34" charset="0"/>
                <a:cs typeface="Arial" panose="020B0604020202020204" pitchFamily="34" charset="0"/>
              </a:rPr>
              <a:t>xx:xx</a:t>
            </a:r>
            <a:r>
              <a:rPr lang="pt-BR" sz="1500" dirty="0">
                <a:solidFill>
                  <a:schemeClr val="tx1">
                    <a:lumMod val="75000"/>
                    <a:lumOff val="25000"/>
                  </a:schemeClr>
                </a:solidFill>
                <a:latin typeface="Arial" panose="020B0604020202020204" pitchFamily="34" charset="0"/>
                <a:cs typeface="Arial" panose="020B0604020202020204" pitchFamily="34" charset="0"/>
              </a:rPr>
              <a:t>) * Atividade (</a:t>
            </a:r>
            <a:r>
              <a:rPr lang="pt-BR" sz="1500" dirty="0" err="1">
                <a:solidFill>
                  <a:schemeClr val="tx1">
                    <a:lumMod val="75000"/>
                    <a:lumOff val="25000"/>
                  </a:schemeClr>
                </a:solidFill>
                <a:latin typeface="Arial" panose="020B0604020202020204" pitchFamily="34" charset="0"/>
                <a:cs typeface="Arial" panose="020B0604020202020204" pitchFamily="34" charset="0"/>
              </a:rPr>
              <a:t>ex</a:t>
            </a:r>
            <a:r>
              <a:rPr lang="pt-BR" sz="1500" dirty="0">
                <a:solidFill>
                  <a:schemeClr val="tx1">
                    <a:lumMod val="75000"/>
                    <a:lumOff val="25000"/>
                  </a:schemeClr>
                </a:solidFill>
                <a:latin typeface="Arial" panose="020B0604020202020204" pitchFamily="34" charset="0"/>
                <a:cs typeface="Arial" panose="020B0604020202020204" pitchFamily="34" charset="0"/>
              </a:rPr>
              <a:t>: bingo, dominó entre outras opções que a instituição disponibilizar) &gt;&gt; </a:t>
            </a:r>
            <a:r>
              <a:rPr lang="pt-BR" sz="1500" dirty="0" err="1">
                <a:solidFill>
                  <a:schemeClr val="tx1">
                    <a:lumMod val="75000"/>
                    <a:lumOff val="25000"/>
                  </a:schemeClr>
                </a:solidFill>
                <a:latin typeface="Arial" panose="020B0604020202020204" pitchFamily="34" charset="0"/>
                <a:cs typeface="Arial" panose="020B0604020202020204" pitchFamily="34" charset="0"/>
              </a:rPr>
              <a:t>varchar</a:t>
            </a:r>
            <a:r>
              <a:rPr lang="pt-BR" sz="1500" dirty="0">
                <a:solidFill>
                  <a:schemeClr val="tx1">
                    <a:lumMod val="75000"/>
                    <a:lumOff val="25000"/>
                  </a:schemeClr>
                </a:solidFill>
                <a:latin typeface="Arial" panose="020B0604020202020204" pitchFamily="34" charset="0"/>
                <a:cs typeface="Arial" panose="020B0604020202020204" pitchFamily="34" charset="0"/>
              </a:rPr>
              <a:t> (50) *</a:t>
            </a:r>
          </a:p>
          <a:p>
            <a:pPr algn="just"/>
            <a:endParaRPr lang="pt-BR" sz="1500" dirty="0">
              <a:solidFill>
                <a:schemeClr val="tx1">
                  <a:lumMod val="75000"/>
                  <a:lumOff val="25000"/>
                </a:schemeClr>
              </a:solidFill>
              <a:latin typeface="Arial" panose="020B0604020202020204" pitchFamily="34" charset="0"/>
              <a:cs typeface="Arial" panose="020B0604020202020204" pitchFamily="34" charset="0"/>
            </a:endParaRPr>
          </a:p>
          <a:p>
            <a:pPr algn="just"/>
            <a:r>
              <a:rPr lang="pt-BR" sz="1500" dirty="0">
                <a:solidFill>
                  <a:schemeClr val="tx1">
                    <a:lumMod val="75000"/>
                    <a:lumOff val="25000"/>
                  </a:schemeClr>
                </a:solidFill>
                <a:latin typeface="Arial" panose="020B0604020202020204" pitchFamily="34" charset="0"/>
                <a:cs typeface="Arial" panose="020B0604020202020204" pitchFamily="34" charset="0"/>
              </a:rPr>
              <a:t>Deverá ser possível também registrar, individualmente, cada um dos idosos que participaram da atividade. Sendo assim, uma lista com o nome de todos os idosos da instituição deverá estar presente nessa área destinada a registros e ao lado, uma de participação.</a:t>
            </a:r>
          </a:p>
          <a:p>
            <a:pPr algn="just"/>
            <a:endParaRPr lang="pt-BR" sz="1500" dirty="0">
              <a:solidFill>
                <a:schemeClr val="tx1">
                  <a:lumMod val="75000"/>
                  <a:lumOff val="25000"/>
                </a:schemeClr>
              </a:solidFill>
              <a:latin typeface="Arial" panose="020B0604020202020204" pitchFamily="34" charset="0"/>
              <a:cs typeface="Arial" panose="020B0604020202020204" pitchFamily="34" charset="0"/>
            </a:endParaRPr>
          </a:p>
          <a:p>
            <a:pPr algn="just"/>
            <a:r>
              <a:rPr lang="pt-BR" sz="1500" dirty="0">
                <a:solidFill>
                  <a:schemeClr val="tx1">
                    <a:lumMod val="75000"/>
                    <a:lumOff val="25000"/>
                  </a:schemeClr>
                </a:solidFill>
                <a:latin typeface="Arial" panose="020B0604020202020204" pitchFamily="34" charset="0"/>
                <a:cs typeface="Arial" panose="020B0604020202020204" pitchFamily="34" charset="0"/>
              </a:rPr>
              <a:t>Vale ressaltar, que uma lista de presença encontrada ao lado direito da lista de todos os residentes na</a:t>
            </a:r>
          </a:p>
          <a:p>
            <a:pPr algn="just"/>
            <a:r>
              <a:rPr lang="pt-BR" sz="1500" dirty="0">
                <a:solidFill>
                  <a:schemeClr val="tx1">
                    <a:lumMod val="75000"/>
                    <a:lumOff val="25000"/>
                  </a:schemeClr>
                </a:solidFill>
                <a:latin typeface="Arial" panose="020B0604020202020204" pitchFamily="34" charset="0"/>
                <a:cs typeface="Arial" panose="020B0604020202020204" pitchFamily="34" charset="0"/>
              </a:rPr>
              <a:t>instituição em questão obrigatoriamente deverá ser preenchida após todas as atividades ocorridas. A partir de um </a:t>
            </a:r>
            <a:r>
              <a:rPr lang="pt-BR" sz="1500" dirty="0" err="1">
                <a:solidFill>
                  <a:schemeClr val="tx1">
                    <a:lumMod val="75000"/>
                    <a:lumOff val="25000"/>
                  </a:schemeClr>
                </a:solidFill>
                <a:latin typeface="Arial" panose="020B0604020202020204" pitchFamily="34" charset="0"/>
                <a:cs typeface="Arial" panose="020B0604020202020204" pitchFamily="34" charset="0"/>
              </a:rPr>
              <a:t>checkbox</a:t>
            </a:r>
            <a:r>
              <a:rPr lang="pt-BR" sz="1500" dirty="0">
                <a:solidFill>
                  <a:schemeClr val="tx1">
                    <a:lumMod val="75000"/>
                    <a:lumOff val="25000"/>
                  </a:schemeClr>
                </a:solidFill>
                <a:latin typeface="Arial" panose="020B0604020202020204" pitchFamily="34" charset="0"/>
                <a:cs typeface="Arial" panose="020B0604020202020204" pitchFamily="34" charset="0"/>
              </a:rPr>
              <a:t> o educador (usuário responsável) tenderá a anotar todas as presenças e faltas de cada idoso. *</a:t>
            </a:r>
          </a:p>
          <a:p>
            <a:pPr algn="just"/>
            <a:endParaRPr lang="pt-BR" sz="1500" dirty="0">
              <a:solidFill>
                <a:schemeClr val="tx1">
                  <a:lumMod val="75000"/>
                  <a:lumOff val="25000"/>
                </a:schemeClr>
              </a:solidFill>
              <a:latin typeface="Arial" panose="020B0604020202020204" pitchFamily="34" charset="0"/>
              <a:cs typeface="Arial" panose="020B0604020202020204" pitchFamily="34" charset="0"/>
            </a:endParaRPr>
          </a:p>
          <a:p>
            <a:pPr algn="just"/>
            <a:r>
              <a:rPr lang="pt-BR" sz="1500" dirty="0">
                <a:solidFill>
                  <a:schemeClr val="tx1">
                    <a:lumMod val="75000"/>
                    <a:lumOff val="25000"/>
                  </a:schemeClr>
                </a:solidFill>
                <a:latin typeface="Arial" panose="020B0604020202020204" pitchFamily="34" charset="0"/>
                <a:cs typeface="Arial" panose="020B0604020202020204" pitchFamily="34" charset="0"/>
              </a:rPr>
              <a:t>* Obrigatório</a:t>
            </a:r>
          </a:p>
        </p:txBody>
      </p:sp>
      <p:sp>
        <p:nvSpPr>
          <p:cNvPr id="5" name="Espaço Reservado para Texto 4"/>
          <p:cNvSpPr>
            <a:spLocks noGrp="1"/>
          </p:cNvSpPr>
          <p:nvPr>
            <p:ph type="body" sz="quarter" idx="11"/>
          </p:nvPr>
        </p:nvSpPr>
        <p:spPr/>
        <p:txBody>
          <a:bodyPr>
            <a:normAutofit fontScale="88000" lnSpcReduction="10000"/>
          </a:bodyPr>
          <a:lstStyle/>
          <a:p>
            <a:r>
              <a:rPr lang="pt-BR" sz="2400" dirty="0" smtClean="0"/>
              <a:t>Funcionais:</a:t>
            </a:r>
            <a:endParaRPr lang="pt-BR" sz="2400" dirty="0"/>
          </a:p>
        </p:txBody>
      </p:sp>
    </p:spTree>
    <p:extLst>
      <p:ext uri="{BB962C8B-B14F-4D97-AF65-F5344CB8AC3E}">
        <p14:creationId xmlns:p14="http://schemas.microsoft.com/office/powerpoint/2010/main" val="1528961855"/>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107504" y="991351"/>
            <a:ext cx="8928992" cy="3539430"/>
          </a:xfrm>
          <a:prstGeom prst="rect">
            <a:avLst/>
          </a:prstGeom>
          <a:noFill/>
        </p:spPr>
        <p:txBody>
          <a:bodyPr wrap="square" rtlCol="0">
            <a:spAutoFit/>
          </a:bodyPr>
          <a:lstStyle/>
          <a:p>
            <a:pPr algn="just"/>
            <a:r>
              <a:rPr lang="pt-BR" sz="1400" b="1" dirty="0">
                <a:solidFill>
                  <a:schemeClr val="tx1">
                    <a:lumMod val="75000"/>
                    <a:lumOff val="25000"/>
                  </a:schemeClr>
                </a:solidFill>
                <a:latin typeface="Arial" panose="020B0604020202020204" pitchFamily="34" charset="0"/>
                <a:cs typeface="Arial" panose="020B0604020202020204" pitchFamily="34" charset="0"/>
              </a:rPr>
              <a:t>RF </a:t>
            </a:r>
            <a:r>
              <a:rPr lang="pt-BR" sz="1400" b="1" dirty="0" smtClean="0">
                <a:solidFill>
                  <a:schemeClr val="tx1">
                    <a:lumMod val="75000"/>
                    <a:lumOff val="25000"/>
                  </a:schemeClr>
                </a:solidFill>
                <a:latin typeface="Arial" panose="020B0604020202020204" pitchFamily="34" charset="0"/>
                <a:cs typeface="Arial" panose="020B0604020202020204" pitchFamily="34" charset="0"/>
              </a:rPr>
              <a:t>#06: </a:t>
            </a:r>
            <a:r>
              <a:rPr lang="pt-BR" sz="1400" dirty="0">
                <a:solidFill>
                  <a:schemeClr val="tx1">
                    <a:lumMod val="75000"/>
                    <a:lumOff val="25000"/>
                  </a:schemeClr>
                </a:solidFill>
                <a:latin typeface="Arial" panose="020B0604020202020204" pitchFamily="34" charset="0"/>
                <a:cs typeface="Arial" panose="020B0604020202020204" pitchFamily="34" charset="0"/>
              </a:rPr>
              <a:t>Para que haja uma melhor definição das atividades realizadas no momento de recreação, uma aba</a:t>
            </a:r>
          </a:p>
          <a:p>
            <a:pPr algn="just"/>
            <a:r>
              <a:rPr lang="pt-BR" sz="1400" dirty="0">
                <a:solidFill>
                  <a:schemeClr val="tx1">
                    <a:lumMod val="75000"/>
                    <a:lumOff val="25000"/>
                  </a:schemeClr>
                </a:solidFill>
                <a:latin typeface="Arial" panose="020B0604020202020204" pitchFamily="34" charset="0"/>
                <a:cs typeface="Arial" panose="020B0604020202020204" pitchFamily="34" charset="0"/>
              </a:rPr>
              <a:t>deverá ser reservada. O plano mensal dessas atividades será distribuído em tabela com os campos a seguir:</a:t>
            </a:r>
          </a:p>
          <a:p>
            <a:pPr algn="just"/>
            <a:endParaRPr lang="pt-BR" sz="1400" dirty="0">
              <a:solidFill>
                <a:schemeClr val="tx1">
                  <a:lumMod val="75000"/>
                  <a:lumOff val="25000"/>
                </a:schemeClr>
              </a:solidFill>
              <a:latin typeface="Arial" panose="020B0604020202020204" pitchFamily="34" charset="0"/>
              <a:cs typeface="Arial" panose="020B0604020202020204" pitchFamily="34" charset="0"/>
            </a:endParaRPr>
          </a:p>
          <a:p>
            <a:pPr algn="just"/>
            <a:r>
              <a:rPr lang="pt-BR" sz="1400" dirty="0">
                <a:solidFill>
                  <a:schemeClr val="tx1">
                    <a:lumMod val="75000"/>
                    <a:lumOff val="25000"/>
                  </a:schemeClr>
                </a:solidFill>
                <a:latin typeface="Arial" panose="020B0604020202020204" pitchFamily="34" charset="0"/>
                <a:cs typeface="Arial" panose="020B0604020202020204" pitchFamily="34" charset="0"/>
              </a:rPr>
              <a:t>• Data da atividade &gt;&gt; date (XXXX/XX/XX) *</a:t>
            </a:r>
          </a:p>
          <a:p>
            <a:pPr algn="just"/>
            <a:endParaRPr lang="pt-BR" sz="1400" dirty="0">
              <a:solidFill>
                <a:schemeClr val="tx1">
                  <a:lumMod val="75000"/>
                  <a:lumOff val="25000"/>
                </a:schemeClr>
              </a:solidFill>
              <a:latin typeface="Arial" panose="020B0604020202020204" pitchFamily="34" charset="0"/>
              <a:cs typeface="Arial" panose="020B0604020202020204" pitchFamily="34" charset="0"/>
            </a:endParaRPr>
          </a:p>
          <a:p>
            <a:pPr algn="just"/>
            <a:r>
              <a:rPr lang="pt-BR" sz="1400" dirty="0">
                <a:solidFill>
                  <a:schemeClr val="tx1">
                    <a:lumMod val="75000"/>
                    <a:lumOff val="25000"/>
                  </a:schemeClr>
                </a:solidFill>
                <a:latin typeface="Arial" panose="020B0604020202020204" pitchFamily="34" charset="0"/>
                <a:cs typeface="Arial" panose="020B0604020202020204" pitchFamily="34" charset="0"/>
              </a:rPr>
              <a:t>• Hora &gt;&gt; </a:t>
            </a:r>
            <a:r>
              <a:rPr lang="pt-BR" sz="1400" dirty="0" err="1">
                <a:solidFill>
                  <a:schemeClr val="tx1">
                    <a:lumMod val="75000"/>
                    <a:lumOff val="25000"/>
                  </a:schemeClr>
                </a:solidFill>
                <a:latin typeface="Arial" panose="020B0604020202020204" pitchFamily="34" charset="0"/>
                <a:cs typeface="Arial" panose="020B0604020202020204" pitchFamily="34" charset="0"/>
              </a:rPr>
              <a:t>float</a:t>
            </a:r>
            <a:r>
              <a:rPr lang="pt-BR" sz="1400" dirty="0">
                <a:solidFill>
                  <a:schemeClr val="tx1">
                    <a:lumMod val="75000"/>
                    <a:lumOff val="25000"/>
                  </a:schemeClr>
                </a:solidFill>
                <a:latin typeface="Arial" panose="020B0604020202020204" pitchFamily="34" charset="0"/>
                <a:cs typeface="Arial" panose="020B0604020202020204" pitchFamily="34" charset="0"/>
              </a:rPr>
              <a:t> (</a:t>
            </a:r>
            <a:r>
              <a:rPr lang="pt-BR" sz="1400" dirty="0" err="1">
                <a:solidFill>
                  <a:schemeClr val="tx1">
                    <a:lumMod val="75000"/>
                    <a:lumOff val="25000"/>
                  </a:schemeClr>
                </a:solidFill>
                <a:latin typeface="Arial" panose="020B0604020202020204" pitchFamily="34" charset="0"/>
                <a:cs typeface="Arial" panose="020B0604020202020204" pitchFamily="34" charset="0"/>
              </a:rPr>
              <a:t>xx:xx</a:t>
            </a:r>
            <a:r>
              <a:rPr lang="pt-BR" sz="1400" dirty="0">
                <a:solidFill>
                  <a:schemeClr val="tx1">
                    <a:lumMod val="75000"/>
                    <a:lumOff val="25000"/>
                  </a:schemeClr>
                </a:solidFill>
                <a:latin typeface="Arial" panose="020B0604020202020204" pitchFamily="34" charset="0"/>
                <a:cs typeface="Arial" panose="020B0604020202020204" pitchFamily="34" charset="0"/>
              </a:rPr>
              <a:t>) *</a:t>
            </a:r>
          </a:p>
          <a:p>
            <a:pPr algn="just"/>
            <a:endParaRPr lang="pt-BR" sz="1400" dirty="0">
              <a:solidFill>
                <a:schemeClr val="tx1">
                  <a:lumMod val="75000"/>
                  <a:lumOff val="25000"/>
                </a:schemeClr>
              </a:solidFill>
              <a:latin typeface="Arial" panose="020B0604020202020204" pitchFamily="34" charset="0"/>
              <a:cs typeface="Arial" panose="020B0604020202020204" pitchFamily="34" charset="0"/>
            </a:endParaRPr>
          </a:p>
          <a:p>
            <a:pPr algn="just"/>
            <a:r>
              <a:rPr lang="pt-BR" sz="1400" dirty="0">
                <a:solidFill>
                  <a:schemeClr val="tx1">
                    <a:lumMod val="75000"/>
                    <a:lumOff val="25000"/>
                  </a:schemeClr>
                </a:solidFill>
                <a:latin typeface="Arial" panose="020B0604020202020204" pitchFamily="34" charset="0"/>
                <a:cs typeface="Arial" panose="020B0604020202020204" pitchFamily="34" charset="0"/>
              </a:rPr>
              <a:t>• Atividade recreativa (</a:t>
            </a:r>
            <a:r>
              <a:rPr lang="pt-BR" sz="1400" dirty="0" err="1">
                <a:solidFill>
                  <a:schemeClr val="tx1">
                    <a:lumMod val="75000"/>
                    <a:lumOff val="25000"/>
                  </a:schemeClr>
                </a:solidFill>
                <a:latin typeface="Arial" panose="020B0604020202020204" pitchFamily="34" charset="0"/>
                <a:cs typeface="Arial" panose="020B0604020202020204" pitchFamily="34" charset="0"/>
              </a:rPr>
              <a:t>ex</a:t>
            </a:r>
            <a:r>
              <a:rPr lang="pt-BR" sz="1400" dirty="0">
                <a:solidFill>
                  <a:schemeClr val="tx1">
                    <a:lumMod val="75000"/>
                    <a:lumOff val="25000"/>
                  </a:schemeClr>
                </a:solidFill>
                <a:latin typeface="Arial" panose="020B0604020202020204" pitchFamily="34" charset="0"/>
                <a:cs typeface="Arial" panose="020B0604020202020204" pitchFamily="34" charset="0"/>
              </a:rPr>
              <a:t>: bingo, dominó entre outras opções que a instituição disponibilizar que deverão</a:t>
            </a:r>
          </a:p>
          <a:p>
            <a:pPr algn="just"/>
            <a:r>
              <a:rPr lang="pt-BR" sz="1400" dirty="0">
                <a:solidFill>
                  <a:schemeClr val="tx1">
                    <a:lumMod val="75000"/>
                    <a:lumOff val="25000"/>
                  </a:schemeClr>
                </a:solidFill>
                <a:latin typeface="Arial" panose="020B0604020202020204" pitchFamily="34" charset="0"/>
                <a:cs typeface="Arial" panose="020B0604020202020204" pitchFamily="34" charset="0"/>
              </a:rPr>
              <a:t>ser registradas em uma janela específica) </a:t>
            </a:r>
            <a:r>
              <a:rPr lang="pt-BR" sz="1400" dirty="0" smtClean="0">
                <a:solidFill>
                  <a:schemeClr val="tx1">
                    <a:lumMod val="75000"/>
                    <a:lumOff val="25000"/>
                  </a:schemeClr>
                </a:solidFill>
                <a:latin typeface="Arial" panose="020B0604020202020204" pitchFamily="34" charset="0"/>
                <a:cs typeface="Arial" panose="020B0604020202020204" pitchFamily="34" charset="0"/>
              </a:rPr>
              <a:t>&gt;&gt; </a:t>
            </a:r>
            <a:r>
              <a:rPr lang="pt-BR" sz="1400" dirty="0" err="1" smtClean="0">
                <a:solidFill>
                  <a:schemeClr val="tx1">
                    <a:lumMod val="75000"/>
                    <a:lumOff val="25000"/>
                  </a:schemeClr>
                </a:solidFill>
                <a:latin typeface="Arial" panose="020B0604020202020204" pitchFamily="34" charset="0"/>
                <a:cs typeface="Arial" panose="020B0604020202020204" pitchFamily="34" charset="0"/>
              </a:rPr>
              <a:t>varchar</a:t>
            </a:r>
            <a:r>
              <a:rPr lang="pt-BR" sz="1400" dirty="0" smtClean="0">
                <a:solidFill>
                  <a:schemeClr val="tx1">
                    <a:lumMod val="75000"/>
                    <a:lumOff val="25000"/>
                  </a:schemeClr>
                </a:solidFill>
                <a:latin typeface="Arial" panose="020B0604020202020204" pitchFamily="34" charset="0"/>
                <a:cs typeface="Arial" panose="020B0604020202020204" pitchFamily="34" charset="0"/>
              </a:rPr>
              <a:t> </a:t>
            </a:r>
            <a:r>
              <a:rPr lang="pt-BR" sz="1400" dirty="0">
                <a:solidFill>
                  <a:schemeClr val="tx1">
                    <a:lumMod val="75000"/>
                    <a:lumOff val="25000"/>
                  </a:schemeClr>
                </a:solidFill>
                <a:latin typeface="Arial" panose="020B0604020202020204" pitchFamily="34" charset="0"/>
                <a:cs typeface="Arial" panose="020B0604020202020204" pitchFamily="34" charset="0"/>
              </a:rPr>
              <a:t>(50) *</a:t>
            </a:r>
          </a:p>
          <a:p>
            <a:pPr algn="just"/>
            <a:endParaRPr lang="pt-BR" sz="1400" dirty="0">
              <a:solidFill>
                <a:schemeClr val="tx1">
                  <a:lumMod val="75000"/>
                  <a:lumOff val="25000"/>
                </a:schemeClr>
              </a:solidFill>
              <a:latin typeface="Arial" panose="020B0604020202020204" pitchFamily="34" charset="0"/>
              <a:cs typeface="Arial" panose="020B0604020202020204" pitchFamily="34" charset="0"/>
            </a:endParaRPr>
          </a:p>
          <a:p>
            <a:pPr algn="just"/>
            <a:r>
              <a:rPr lang="pt-BR" sz="1400" dirty="0">
                <a:solidFill>
                  <a:schemeClr val="tx1">
                    <a:lumMod val="75000"/>
                    <a:lumOff val="25000"/>
                  </a:schemeClr>
                </a:solidFill>
                <a:latin typeface="Arial" panose="020B0604020202020204" pitchFamily="34" charset="0"/>
                <a:cs typeface="Arial" panose="020B0604020202020204" pitchFamily="34" charset="0"/>
              </a:rPr>
              <a:t>• Duração (definido em formato de hora) &gt;&gt; </a:t>
            </a:r>
            <a:r>
              <a:rPr lang="pt-BR" sz="1400" dirty="0" err="1">
                <a:solidFill>
                  <a:schemeClr val="tx1">
                    <a:lumMod val="75000"/>
                    <a:lumOff val="25000"/>
                  </a:schemeClr>
                </a:solidFill>
                <a:latin typeface="Arial" panose="020B0604020202020204" pitchFamily="34" charset="0"/>
                <a:cs typeface="Arial" panose="020B0604020202020204" pitchFamily="34" charset="0"/>
              </a:rPr>
              <a:t>varchar</a:t>
            </a:r>
            <a:r>
              <a:rPr lang="pt-BR" sz="1400" dirty="0">
                <a:solidFill>
                  <a:schemeClr val="tx1">
                    <a:lumMod val="75000"/>
                    <a:lumOff val="25000"/>
                  </a:schemeClr>
                </a:solidFill>
                <a:latin typeface="Arial" panose="020B0604020202020204" pitchFamily="34" charset="0"/>
                <a:cs typeface="Arial" panose="020B0604020202020204" pitchFamily="34" charset="0"/>
              </a:rPr>
              <a:t> (10) *</a:t>
            </a:r>
          </a:p>
          <a:p>
            <a:pPr algn="just"/>
            <a:endParaRPr lang="pt-BR" sz="1400" dirty="0">
              <a:solidFill>
                <a:schemeClr val="tx1">
                  <a:lumMod val="75000"/>
                  <a:lumOff val="25000"/>
                </a:schemeClr>
              </a:solidFill>
              <a:latin typeface="Arial" panose="020B0604020202020204" pitchFamily="34" charset="0"/>
              <a:cs typeface="Arial" panose="020B0604020202020204" pitchFamily="34" charset="0"/>
            </a:endParaRPr>
          </a:p>
          <a:p>
            <a:pPr algn="just"/>
            <a:r>
              <a:rPr lang="pt-BR" sz="1400" dirty="0">
                <a:solidFill>
                  <a:schemeClr val="tx1">
                    <a:lumMod val="75000"/>
                    <a:lumOff val="25000"/>
                  </a:schemeClr>
                </a:solidFill>
                <a:latin typeface="Arial" panose="020B0604020202020204" pitchFamily="34" charset="0"/>
                <a:cs typeface="Arial" panose="020B0604020202020204" pitchFamily="34" charset="0"/>
              </a:rPr>
              <a:t>Ao final de todas o registro de dados, o usuário irá disponibilizar de dois botões, um de inserção “inserir” e</a:t>
            </a:r>
          </a:p>
          <a:p>
            <a:pPr algn="just"/>
            <a:r>
              <a:rPr lang="pt-BR" sz="1400" dirty="0">
                <a:solidFill>
                  <a:schemeClr val="tx1">
                    <a:lumMod val="75000"/>
                    <a:lumOff val="25000"/>
                  </a:schemeClr>
                </a:solidFill>
                <a:latin typeface="Arial" panose="020B0604020202020204" pitchFamily="34" charset="0"/>
                <a:cs typeface="Arial" panose="020B0604020202020204" pitchFamily="34" charset="0"/>
              </a:rPr>
              <a:t>um para cancelamento “cancelar”. *</a:t>
            </a:r>
          </a:p>
          <a:p>
            <a:pPr algn="just"/>
            <a:endParaRPr lang="pt-BR" sz="1400" dirty="0">
              <a:solidFill>
                <a:schemeClr val="tx1">
                  <a:lumMod val="75000"/>
                  <a:lumOff val="25000"/>
                </a:schemeClr>
              </a:solidFill>
              <a:latin typeface="Arial" panose="020B0604020202020204" pitchFamily="34" charset="0"/>
              <a:cs typeface="Arial" panose="020B0604020202020204" pitchFamily="34" charset="0"/>
            </a:endParaRPr>
          </a:p>
          <a:p>
            <a:pPr algn="just"/>
            <a:r>
              <a:rPr lang="pt-BR" sz="1400" dirty="0">
                <a:solidFill>
                  <a:schemeClr val="tx1">
                    <a:lumMod val="75000"/>
                    <a:lumOff val="25000"/>
                  </a:schemeClr>
                </a:solidFill>
                <a:latin typeface="Arial" panose="020B0604020202020204" pitchFamily="34" charset="0"/>
                <a:cs typeface="Arial" panose="020B0604020202020204" pitchFamily="34" charset="0"/>
              </a:rPr>
              <a:t>* Obrigatório</a:t>
            </a:r>
          </a:p>
        </p:txBody>
      </p:sp>
      <p:sp>
        <p:nvSpPr>
          <p:cNvPr id="5" name="Espaço Reservado para Texto 4"/>
          <p:cNvSpPr>
            <a:spLocks noGrp="1"/>
          </p:cNvSpPr>
          <p:nvPr>
            <p:ph type="body" sz="quarter" idx="11"/>
          </p:nvPr>
        </p:nvSpPr>
        <p:spPr/>
        <p:txBody>
          <a:bodyPr>
            <a:normAutofit fontScale="95500"/>
          </a:bodyPr>
          <a:lstStyle/>
          <a:p>
            <a:endParaRPr lang="pt-BR"/>
          </a:p>
        </p:txBody>
      </p:sp>
      <p:sp>
        <p:nvSpPr>
          <p:cNvPr id="3" name="Espaço Reservado para Texto 2"/>
          <p:cNvSpPr>
            <a:spLocks noGrp="1"/>
          </p:cNvSpPr>
          <p:nvPr>
            <p:ph type="body" sz="quarter" idx="10"/>
          </p:nvPr>
        </p:nvSpPr>
        <p:spPr/>
        <p:txBody>
          <a:bodyPr>
            <a:normAutofit fontScale="95500"/>
          </a:bodyPr>
          <a:lstStyle/>
          <a:p>
            <a:endParaRPr lang="pt-BR"/>
          </a:p>
        </p:txBody>
      </p:sp>
    </p:spTree>
    <p:extLst>
      <p:ext uri="{BB962C8B-B14F-4D97-AF65-F5344CB8AC3E}">
        <p14:creationId xmlns:p14="http://schemas.microsoft.com/office/powerpoint/2010/main" val="2616410418"/>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7504" y="987574"/>
            <a:ext cx="9036496" cy="3539430"/>
          </a:xfrm>
          <a:prstGeom prst="rect">
            <a:avLst/>
          </a:prstGeom>
        </p:spPr>
        <p:txBody>
          <a:bodyPr wrap="square">
            <a:spAutoFit/>
          </a:bodyPr>
          <a:lstStyle/>
          <a:p>
            <a:pPr algn="just"/>
            <a:r>
              <a:rPr lang="pt-BR" sz="1400" b="1" dirty="0">
                <a:solidFill>
                  <a:schemeClr val="tx1">
                    <a:lumMod val="75000"/>
                    <a:lumOff val="25000"/>
                  </a:schemeClr>
                </a:solidFill>
                <a:latin typeface="Arial" panose="020B0604020202020204" pitchFamily="34" charset="0"/>
                <a:cs typeface="Arial" panose="020B0604020202020204" pitchFamily="34" charset="0"/>
              </a:rPr>
              <a:t>RF </a:t>
            </a:r>
            <a:r>
              <a:rPr lang="pt-BR" sz="1400" b="1" dirty="0" smtClean="0">
                <a:solidFill>
                  <a:schemeClr val="tx1">
                    <a:lumMod val="75000"/>
                    <a:lumOff val="25000"/>
                  </a:schemeClr>
                </a:solidFill>
                <a:latin typeface="Arial" panose="020B0604020202020204" pitchFamily="34" charset="0"/>
                <a:cs typeface="Arial" panose="020B0604020202020204" pitchFamily="34" charset="0"/>
              </a:rPr>
              <a:t>#07: </a:t>
            </a:r>
            <a:r>
              <a:rPr lang="pt-BR" sz="1400" dirty="0">
                <a:solidFill>
                  <a:schemeClr val="tx1">
                    <a:lumMod val="75000"/>
                    <a:lumOff val="25000"/>
                  </a:schemeClr>
                </a:solidFill>
                <a:latin typeface="Arial" panose="020B0604020202020204" pitchFamily="34" charset="0"/>
                <a:cs typeface="Arial" panose="020B0604020202020204" pitchFamily="34" charset="0"/>
              </a:rPr>
              <a:t>Na janela que diz respeito ao cadastro das atividades físicas, deverá ser apresentada a seguinte tabela em listagem (1,2,3,4,5,6, ...): Nome da atividade* / Tipo da atividade*</a:t>
            </a:r>
          </a:p>
          <a:p>
            <a:pPr algn="just"/>
            <a:endParaRPr lang="pt-BR" sz="1400" dirty="0">
              <a:solidFill>
                <a:schemeClr val="tx1">
                  <a:lumMod val="75000"/>
                  <a:lumOff val="25000"/>
                </a:schemeClr>
              </a:solidFill>
              <a:latin typeface="Arial" panose="020B0604020202020204" pitchFamily="34" charset="0"/>
              <a:cs typeface="Arial" panose="020B0604020202020204" pitchFamily="34" charset="0"/>
            </a:endParaRPr>
          </a:p>
          <a:p>
            <a:pPr algn="just"/>
            <a:r>
              <a:rPr lang="pt-BR" sz="1400" dirty="0">
                <a:solidFill>
                  <a:schemeClr val="tx1">
                    <a:lumMod val="75000"/>
                    <a:lumOff val="25000"/>
                  </a:schemeClr>
                </a:solidFill>
                <a:latin typeface="Arial" panose="020B0604020202020204" pitchFamily="34" charset="0"/>
                <a:cs typeface="Arial" panose="020B0604020202020204" pitchFamily="34" charset="0"/>
              </a:rPr>
              <a:t>Apresentando também as seguintes funcionalidades:</a:t>
            </a:r>
          </a:p>
          <a:p>
            <a:pPr algn="just"/>
            <a:endParaRPr lang="pt-BR" sz="1400" dirty="0">
              <a:solidFill>
                <a:schemeClr val="tx1">
                  <a:lumMod val="75000"/>
                  <a:lumOff val="25000"/>
                </a:schemeClr>
              </a:solidFill>
              <a:latin typeface="Arial" panose="020B0604020202020204" pitchFamily="34" charset="0"/>
              <a:cs typeface="Arial" panose="020B0604020202020204" pitchFamily="34" charset="0"/>
            </a:endParaRPr>
          </a:p>
          <a:p>
            <a:pPr algn="just"/>
            <a:r>
              <a:rPr lang="pt-BR" sz="1400" dirty="0">
                <a:solidFill>
                  <a:schemeClr val="tx1">
                    <a:lumMod val="75000"/>
                    <a:lumOff val="25000"/>
                  </a:schemeClr>
                </a:solidFill>
                <a:latin typeface="Arial" panose="020B0604020202020204" pitchFamily="34" charset="0"/>
                <a:cs typeface="Arial" panose="020B0604020202020204" pitchFamily="34" charset="0"/>
              </a:rPr>
              <a:t>Exclusão &gt;&gt; irá gerar um </a:t>
            </a:r>
            <a:r>
              <a:rPr lang="pt-BR" sz="1400" dirty="0" err="1">
                <a:solidFill>
                  <a:schemeClr val="tx1">
                    <a:lumMod val="75000"/>
                    <a:lumOff val="25000"/>
                  </a:schemeClr>
                </a:solidFill>
                <a:latin typeface="Arial" panose="020B0604020202020204" pitchFamily="34" charset="0"/>
                <a:cs typeface="Arial" panose="020B0604020202020204" pitchFamily="34" charset="0"/>
              </a:rPr>
              <a:t>alert</a:t>
            </a:r>
            <a:r>
              <a:rPr lang="pt-BR" sz="1400" dirty="0">
                <a:solidFill>
                  <a:schemeClr val="tx1">
                    <a:lumMod val="75000"/>
                    <a:lumOff val="25000"/>
                  </a:schemeClr>
                </a:solidFill>
                <a:latin typeface="Arial" panose="020B0604020202020204" pitchFamily="34" charset="0"/>
                <a:cs typeface="Arial" panose="020B0604020202020204" pitchFamily="34" charset="0"/>
              </a:rPr>
              <a:t> .</a:t>
            </a:r>
          </a:p>
          <a:p>
            <a:pPr algn="just"/>
            <a:endParaRPr lang="pt-BR" sz="1400" dirty="0">
              <a:solidFill>
                <a:schemeClr val="tx1">
                  <a:lumMod val="75000"/>
                  <a:lumOff val="25000"/>
                </a:schemeClr>
              </a:solidFill>
              <a:latin typeface="Arial" panose="020B0604020202020204" pitchFamily="34" charset="0"/>
              <a:cs typeface="Arial" panose="020B0604020202020204" pitchFamily="34" charset="0"/>
            </a:endParaRPr>
          </a:p>
          <a:p>
            <a:pPr algn="just"/>
            <a:r>
              <a:rPr lang="pt-BR" sz="1400" dirty="0">
                <a:solidFill>
                  <a:schemeClr val="tx1">
                    <a:lumMod val="75000"/>
                    <a:lumOff val="25000"/>
                  </a:schemeClr>
                </a:solidFill>
                <a:latin typeface="Arial" panose="020B0604020202020204" pitchFamily="34" charset="0"/>
                <a:cs typeface="Arial" panose="020B0604020202020204" pitchFamily="34" charset="0"/>
              </a:rPr>
              <a:t>Inserção </a:t>
            </a:r>
            <a:r>
              <a:rPr lang="pt-BR" sz="1400" dirty="0" smtClean="0">
                <a:solidFill>
                  <a:schemeClr val="tx1">
                    <a:lumMod val="75000"/>
                    <a:lumOff val="25000"/>
                  </a:schemeClr>
                </a:solidFill>
                <a:latin typeface="Arial" panose="020B0604020202020204" pitchFamily="34" charset="0"/>
                <a:cs typeface="Arial" panose="020B0604020202020204" pitchFamily="34" charset="0"/>
              </a:rPr>
              <a:t>&gt;&gt; para </a:t>
            </a:r>
            <a:r>
              <a:rPr lang="pt-BR" sz="1400" dirty="0">
                <a:solidFill>
                  <a:schemeClr val="tx1">
                    <a:lumMod val="75000"/>
                    <a:lumOff val="25000"/>
                  </a:schemeClr>
                </a:solidFill>
                <a:latin typeface="Arial" panose="020B0604020202020204" pitchFamily="34" charset="0"/>
                <a:cs typeface="Arial" panose="020B0604020202020204" pitchFamily="34" charset="0"/>
              </a:rPr>
              <a:t>inserir uma nova atividade física, deverão ser informados: nome, tipo de atividade e foto.</a:t>
            </a:r>
          </a:p>
          <a:p>
            <a:pPr algn="just"/>
            <a:endParaRPr lang="pt-BR" sz="1400" dirty="0">
              <a:solidFill>
                <a:schemeClr val="tx1">
                  <a:lumMod val="75000"/>
                  <a:lumOff val="25000"/>
                </a:schemeClr>
              </a:solidFill>
              <a:latin typeface="Arial" panose="020B0604020202020204" pitchFamily="34" charset="0"/>
              <a:cs typeface="Arial" panose="020B0604020202020204" pitchFamily="34" charset="0"/>
            </a:endParaRPr>
          </a:p>
          <a:p>
            <a:pPr algn="just"/>
            <a:r>
              <a:rPr lang="pt-BR" sz="1400" dirty="0">
                <a:solidFill>
                  <a:schemeClr val="tx1">
                    <a:lumMod val="75000"/>
                    <a:lumOff val="25000"/>
                  </a:schemeClr>
                </a:solidFill>
                <a:latin typeface="Arial" panose="020B0604020202020204" pitchFamily="34" charset="0"/>
                <a:cs typeface="Arial" panose="020B0604020202020204" pitchFamily="34" charset="0"/>
              </a:rPr>
              <a:t>Atualização &gt;&gt;um dado só será atualizado a partir da abertura de um </a:t>
            </a:r>
            <a:r>
              <a:rPr lang="pt-BR" sz="1400" dirty="0" err="1">
                <a:solidFill>
                  <a:schemeClr val="tx1">
                    <a:lumMod val="75000"/>
                    <a:lumOff val="25000"/>
                  </a:schemeClr>
                </a:solidFill>
                <a:latin typeface="Arial" panose="020B0604020202020204" pitchFamily="34" charset="0"/>
                <a:cs typeface="Arial" panose="020B0604020202020204" pitchFamily="34" charset="0"/>
              </a:rPr>
              <a:t>alert</a:t>
            </a:r>
            <a:r>
              <a:rPr lang="pt-BR" sz="1400" dirty="0">
                <a:solidFill>
                  <a:schemeClr val="tx1">
                    <a:lumMod val="75000"/>
                    <a:lumOff val="25000"/>
                  </a:schemeClr>
                </a:solidFill>
                <a:latin typeface="Arial" panose="020B0604020202020204" pitchFamily="34" charset="0"/>
                <a:cs typeface="Arial" panose="020B0604020202020204" pitchFamily="34" charset="0"/>
              </a:rPr>
              <a:t>, com os dados já cadastrados</a:t>
            </a:r>
          </a:p>
          <a:p>
            <a:pPr algn="just"/>
            <a:r>
              <a:rPr lang="pt-BR" sz="1400" dirty="0">
                <a:solidFill>
                  <a:schemeClr val="tx1">
                    <a:lumMod val="75000"/>
                    <a:lumOff val="25000"/>
                  </a:schemeClr>
                </a:solidFill>
                <a:latin typeface="Arial" panose="020B0604020202020204" pitchFamily="34" charset="0"/>
                <a:cs typeface="Arial" panose="020B0604020202020204" pitchFamily="34" charset="0"/>
              </a:rPr>
              <a:t>no momento da inserção, sendo exibido: nome, tipo de atividade e foto.</a:t>
            </a:r>
          </a:p>
          <a:p>
            <a:pPr algn="just"/>
            <a:endParaRPr lang="pt-BR" sz="1400" dirty="0">
              <a:solidFill>
                <a:schemeClr val="tx1">
                  <a:lumMod val="75000"/>
                  <a:lumOff val="25000"/>
                </a:schemeClr>
              </a:solidFill>
              <a:latin typeface="Arial" panose="020B0604020202020204" pitchFamily="34" charset="0"/>
              <a:cs typeface="Arial" panose="020B0604020202020204" pitchFamily="34" charset="0"/>
            </a:endParaRPr>
          </a:p>
          <a:p>
            <a:pPr algn="just"/>
            <a:r>
              <a:rPr lang="pt-BR" sz="1400" dirty="0">
                <a:solidFill>
                  <a:schemeClr val="tx1">
                    <a:lumMod val="75000"/>
                    <a:lumOff val="25000"/>
                  </a:schemeClr>
                </a:solidFill>
                <a:latin typeface="Arial" panose="020B0604020202020204" pitchFamily="34" charset="0"/>
                <a:cs typeface="Arial" panose="020B0604020202020204" pitchFamily="34" charset="0"/>
              </a:rPr>
              <a:t>Além desses tópicos, a tabela deverá ter um campo de inserção de nome, para filtrar a informação que o</a:t>
            </a:r>
          </a:p>
          <a:p>
            <a:pPr algn="just"/>
            <a:r>
              <a:rPr lang="pt-BR" sz="1400" dirty="0">
                <a:solidFill>
                  <a:schemeClr val="tx1">
                    <a:lumMod val="75000"/>
                    <a:lumOff val="25000"/>
                  </a:schemeClr>
                </a:solidFill>
                <a:latin typeface="Arial" panose="020B0604020202020204" pitchFamily="34" charset="0"/>
                <a:cs typeface="Arial" panose="020B0604020202020204" pitchFamily="34" charset="0"/>
              </a:rPr>
              <a:t>usuário necessita, facilitando no manuseio do sistema e economizando o tempo do usuário. *</a:t>
            </a:r>
          </a:p>
          <a:p>
            <a:pPr algn="just"/>
            <a:endParaRPr lang="pt-BR" sz="1400" dirty="0">
              <a:solidFill>
                <a:schemeClr val="tx1">
                  <a:lumMod val="75000"/>
                  <a:lumOff val="25000"/>
                </a:schemeClr>
              </a:solidFill>
              <a:latin typeface="Arial" panose="020B0604020202020204" pitchFamily="34" charset="0"/>
              <a:cs typeface="Arial" panose="020B0604020202020204" pitchFamily="34" charset="0"/>
            </a:endParaRPr>
          </a:p>
          <a:p>
            <a:pPr algn="just"/>
            <a:r>
              <a:rPr lang="pt-BR" sz="1400" dirty="0">
                <a:solidFill>
                  <a:schemeClr val="tx1">
                    <a:lumMod val="75000"/>
                    <a:lumOff val="25000"/>
                  </a:schemeClr>
                </a:solidFill>
                <a:latin typeface="Arial" panose="020B0604020202020204" pitchFamily="34" charset="0"/>
                <a:cs typeface="Arial" panose="020B0604020202020204" pitchFamily="34" charset="0"/>
              </a:rPr>
              <a:t>* Obrigatório</a:t>
            </a:r>
          </a:p>
        </p:txBody>
      </p:sp>
      <p:sp>
        <p:nvSpPr>
          <p:cNvPr id="3" name="Espaço Reservado para Texto 2"/>
          <p:cNvSpPr>
            <a:spLocks noGrp="1"/>
          </p:cNvSpPr>
          <p:nvPr>
            <p:ph type="body" sz="quarter" idx="10"/>
          </p:nvPr>
        </p:nvSpPr>
        <p:spPr/>
        <p:txBody>
          <a:bodyPr>
            <a:normAutofit fontScale="95500"/>
          </a:bodyPr>
          <a:lstStyle/>
          <a:p>
            <a:endParaRPr lang="pt-BR"/>
          </a:p>
        </p:txBody>
      </p:sp>
    </p:spTree>
    <p:extLst>
      <p:ext uri="{BB962C8B-B14F-4D97-AF65-F5344CB8AC3E}">
        <p14:creationId xmlns:p14="http://schemas.microsoft.com/office/powerpoint/2010/main" val="13891389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fontScale="95500"/>
          </a:bodyPr>
          <a:lstStyle/>
          <a:p>
            <a:r>
              <a:rPr lang="pt-BR" dirty="0" smtClean="0"/>
              <a:t>Apresentação </a:t>
            </a:r>
            <a:r>
              <a:rPr lang="pt-BR" dirty="0"/>
              <a:t>dos </a:t>
            </a:r>
            <a:r>
              <a:rPr lang="pt-BR" dirty="0" err="1"/>
              <a:t>Templates</a:t>
            </a:r>
            <a:r>
              <a:rPr lang="pt-BR" dirty="0"/>
              <a:t> </a:t>
            </a:r>
          </a:p>
        </p:txBody>
      </p:sp>
      <p:sp>
        <p:nvSpPr>
          <p:cNvPr id="3" name="Espaço Reservado para Texto 2"/>
          <p:cNvSpPr>
            <a:spLocks noGrp="1"/>
          </p:cNvSpPr>
          <p:nvPr>
            <p:ph type="body" sz="quarter" idx="11"/>
          </p:nvPr>
        </p:nvSpPr>
        <p:spPr/>
        <p:txBody>
          <a:bodyPr>
            <a:normAutofit fontScale="95500"/>
          </a:bodyPr>
          <a:lstStyle/>
          <a:p>
            <a:pPr marL="285750" indent="-285750">
              <a:buFont typeface="Arial" panose="020B0604020202020204" pitchFamily="34" charset="0"/>
              <a:buChar char="•"/>
            </a:pPr>
            <a:r>
              <a:rPr lang="pt-BR" dirty="0" smtClean="0"/>
              <a:t>GRUPO 1 – Arthur L.</a:t>
            </a:r>
            <a:endParaRPr lang="pt-BR" dirty="0"/>
          </a:p>
        </p:txBody>
      </p:sp>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504" y="987574"/>
            <a:ext cx="5364892" cy="2717428"/>
          </a:xfrm>
          <a:prstGeom prst="rect">
            <a:avLst/>
          </a:prstGeom>
          <a:ln>
            <a:noFill/>
          </a:ln>
          <a:effectLst>
            <a:outerShdw blurRad="292100" dist="139700" dir="2700000" algn="tl" rotWithShape="0">
              <a:srgbClr val="333333">
                <a:alpha val="65000"/>
              </a:srgbClr>
            </a:outerShdw>
          </a:effectLst>
        </p:spPr>
      </p:pic>
      <p:pic>
        <p:nvPicPr>
          <p:cNvPr id="7" name="Imagem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39952" y="2571750"/>
            <a:ext cx="4896544" cy="25010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28485137"/>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7504" y="987574"/>
            <a:ext cx="8928992" cy="3539430"/>
          </a:xfrm>
          <a:prstGeom prst="rect">
            <a:avLst/>
          </a:prstGeom>
        </p:spPr>
        <p:txBody>
          <a:bodyPr wrap="square">
            <a:spAutoFit/>
          </a:bodyPr>
          <a:lstStyle/>
          <a:p>
            <a:r>
              <a:rPr lang="pt-BR" sz="1400" b="1" dirty="0">
                <a:solidFill>
                  <a:schemeClr val="tx1">
                    <a:lumMod val="75000"/>
                    <a:lumOff val="25000"/>
                  </a:schemeClr>
                </a:solidFill>
                <a:latin typeface="Arial" panose="020B0604020202020204" pitchFamily="34" charset="0"/>
                <a:cs typeface="Arial" panose="020B0604020202020204" pitchFamily="34" charset="0"/>
              </a:rPr>
              <a:t>RF </a:t>
            </a:r>
            <a:r>
              <a:rPr lang="pt-BR" sz="1400" b="1" dirty="0" smtClean="0">
                <a:solidFill>
                  <a:schemeClr val="tx1">
                    <a:lumMod val="75000"/>
                    <a:lumOff val="25000"/>
                  </a:schemeClr>
                </a:solidFill>
                <a:latin typeface="Arial" panose="020B0604020202020204" pitchFamily="34" charset="0"/>
                <a:cs typeface="Arial" panose="020B0604020202020204" pitchFamily="34" charset="0"/>
              </a:rPr>
              <a:t>#08: </a:t>
            </a:r>
            <a:r>
              <a:rPr lang="pt-BR" sz="1400" dirty="0" smtClean="0">
                <a:solidFill>
                  <a:schemeClr val="tx1">
                    <a:lumMod val="75000"/>
                    <a:lumOff val="25000"/>
                  </a:schemeClr>
                </a:solidFill>
                <a:latin typeface="Arial" panose="020B0604020202020204" pitchFamily="34" charset="0"/>
                <a:cs typeface="Arial" panose="020B0604020202020204" pitchFamily="34" charset="0"/>
              </a:rPr>
              <a:t>Na </a:t>
            </a:r>
            <a:r>
              <a:rPr lang="pt-BR" sz="1400" dirty="0">
                <a:solidFill>
                  <a:schemeClr val="tx1">
                    <a:lumMod val="75000"/>
                    <a:lumOff val="25000"/>
                  </a:schemeClr>
                </a:solidFill>
                <a:latin typeface="Arial" panose="020B0604020202020204" pitchFamily="34" charset="0"/>
                <a:cs typeface="Arial" panose="020B0604020202020204" pitchFamily="34" charset="0"/>
              </a:rPr>
              <a:t>janela que diz respeito ao cadastro das atividades recreativas, deverá ser apresentada a seguinte tabela em listagem (1,2,3,4,5,6, ...): Nome da atividade* / Tipo da atividade*</a:t>
            </a:r>
          </a:p>
          <a:p>
            <a:endParaRPr lang="pt-BR" sz="1400" dirty="0">
              <a:solidFill>
                <a:schemeClr val="tx1">
                  <a:lumMod val="75000"/>
                  <a:lumOff val="25000"/>
                </a:schemeClr>
              </a:solidFill>
              <a:latin typeface="Arial" panose="020B0604020202020204" pitchFamily="34" charset="0"/>
              <a:cs typeface="Arial" panose="020B0604020202020204" pitchFamily="34" charset="0"/>
            </a:endParaRPr>
          </a:p>
          <a:p>
            <a:r>
              <a:rPr lang="pt-BR" sz="1400" dirty="0">
                <a:solidFill>
                  <a:schemeClr val="tx1">
                    <a:lumMod val="75000"/>
                    <a:lumOff val="25000"/>
                  </a:schemeClr>
                </a:solidFill>
                <a:latin typeface="Arial" panose="020B0604020202020204" pitchFamily="34" charset="0"/>
                <a:cs typeface="Arial" panose="020B0604020202020204" pitchFamily="34" charset="0"/>
              </a:rPr>
              <a:t>Apresentando também as seguintes funcionalidades:</a:t>
            </a:r>
          </a:p>
          <a:p>
            <a:endParaRPr lang="pt-BR" sz="1400" dirty="0">
              <a:solidFill>
                <a:schemeClr val="tx1">
                  <a:lumMod val="75000"/>
                  <a:lumOff val="25000"/>
                </a:schemeClr>
              </a:solidFill>
              <a:latin typeface="Arial" panose="020B0604020202020204" pitchFamily="34" charset="0"/>
              <a:cs typeface="Arial" panose="020B0604020202020204" pitchFamily="34" charset="0"/>
            </a:endParaRPr>
          </a:p>
          <a:p>
            <a:r>
              <a:rPr lang="pt-BR" sz="1400" dirty="0">
                <a:solidFill>
                  <a:schemeClr val="tx1">
                    <a:lumMod val="75000"/>
                    <a:lumOff val="25000"/>
                  </a:schemeClr>
                </a:solidFill>
                <a:latin typeface="Arial" panose="020B0604020202020204" pitchFamily="34" charset="0"/>
                <a:cs typeface="Arial" panose="020B0604020202020204" pitchFamily="34" charset="0"/>
              </a:rPr>
              <a:t>Exclusão &gt;&gt; irá gerar um </a:t>
            </a:r>
            <a:r>
              <a:rPr lang="pt-BR" sz="1400" dirty="0" err="1">
                <a:solidFill>
                  <a:schemeClr val="tx1">
                    <a:lumMod val="75000"/>
                    <a:lumOff val="25000"/>
                  </a:schemeClr>
                </a:solidFill>
                <a:latin typeface="Arial" panose="020B0604020202020204" pitchFamily="34" charset="0"/>
                <a:cs typeface="Arial" panose="020B0604020202020204" pitchFamily="34" charset="0"/>
              </a:rPr>
              <a:t>alert</a:t>
            </a:r>
            <a:r>
              <a:rPr lang="pt-BR" sz="1400" dirty="0">
                <a:solidFill>
                  <a:schemeClr val="tx1">
                    <a:lumMod val="75000"/>
                    <a:lumOff val="25000"/>
                  </a:schemeClr>
                </a:solidFill>
                <a:latin typeface="Arial" panose="020B0604020202020204" pitchFamily="34" charset="0"/>
                <a:cs typeface="Arial" panose="020B0604020202020204" pitchFamily="34" charset="0"/>
              </a:rPr>
              <a:t> .</a:t>
            </a:r>
          </a:p>
          <a:p>
            <a:endParaRPr lang="pt-BR" sz="1400" dirty="0">
              <a:solidFill>
                <a:schemeClr val="tx1">
                  <a:lumMod val="75000"/>
                  <a:lumOff val="25000"/>
                </a:schemeClr>
              </a:solidFill>
              <a:latin typeface="Arial" panose="020B0604020202020204" pitchFamily="34" charset="0"/>
              <a:cs typeface="Arial" panose="020B0604020202020204" pitchFamily="34" charset="0"/>
            </a:endParaRPr>
          </a:p>
          <a:p>
            <a:r>
              <a:rPr lang="pt-BR" sz="1400" dirty="0">
                <a:solidFill>
                  <a:schemeClr val="tx1">
                    <a:lumMod val="75000"/>
                    <a:lumOff val="25000"/>
                  </a:schemeClr>
                </a:solidFill>
                <a:latin typeface="Arial" panose="020B0604020202020204" pitchFamily="34" charset="0"/>
                <a:cs typeface="Arial" panose="020B0604020202020204" pitchFamily="34" charset="0"/>
              </a:rPr>
              <a:t>Inserção &gt;&gt; para inserir nova atividade recreativa, deverão ser informados: nome, tipo de atividade e foto.</a:t>
            </a:r>
          </a:p>
          <a:p>
            <a:endParaRPr lang="pt-BR" sz="1400" dirty="0">
              <a:solidFill>
                <a:schemeClr val="tx1">
                  <a:lumMod val="75000"/>
                  <a:lumOff val="25000"/>
                </a:schemeClr>
              </a:solidFill>
              <a:latin typeface="Arial" panose="020B0604020202020204" pitchFamily="34" charset="0"/>
              <a:cs typeface="Arial" panose="020B0604020202020204" pitchFamily="34" charset="0"/>
            </a:endParaRPr>
          </a:p>
          <a:p>
            <a:r>
              <a:rPr lang="pt-BR" sz="1400" dirty="0">
                <a:solidFill>
                  <a:schemeClr val="tx1">
                    <a:lumMod val="75000"/>
                    <a:lumOff val="25000"/>
                  </a:schemeClr>
                </a:solidFill>
                <a:latin typeface="Arial" panose="020B0604020202020204" pitchFamily="34" charset="0"/>
                <a:cs typeface="Arial" panose="020B0604020202020204" pitchFamily="34" charset="0"/>
              </a:rPr>
              <a:t>Atualização &gt;&gt; um dado só será atualizado a partir da abertura de um </a:t>
            </a:r>
            <a:r>
              <a:rPr lang="pt-BR" sz="1400" dirty="0" err="1">
                <a:solidFill>
                  <a:schemeClr val="tx1">
                    <a:lumMod val="75000"/>
                    <a:lumOff val="25000"/>
                  </a:schemeClr>
                </a:solidFill>
                <a:latin typeface="Arial" panose="020B0604020202020204" pitchFamily="34" charset="0"/>
                <a:cs typeface="Arial" panose="020B0604020202020204" pitchFamily="34" charset="0"/>
              </a:rPr>
              <a:t>alert</a:t>
            </a:r>
            <a:r>
              <a:rPr lang="pt-BR" sz="1400" dirty="0">
                <a:solidFill>
                  <a:schemeClr val="tx1">
                    <a:lumMod val="75000"/>
                    <a:lumOff val="25000"/>
                  </a:schemeClr>
                </a:solidFill>
                <a:latin typeface="Arial" panose="020B0604020202020204" pitchFamily="34" charset="0"/>
                <a:cs typeface="Arial" panose="020B0604020202020204" pitchFamily="34" charset="0"/>
              </a:rPr>
              <a:t>, com os dados já cadastrados no momento da inserção, sendo exibido: nome, tipo de atividade e foto.</a:t>
            </a:r>
          </a:p>
          <a:p>
            <a:endParaRPr lang="pt-BR" sz="1400" dirty="0">
              <a:solidFill>
                <a:schemeClr val="tx1">
                  <a:lumMod val="75000"/>
                  <a:lumOff val="25000"/>
                </a:schemeClr>
              </a:solidFill>
              <a:latin typeface="Arial" panose="020B0604020202020204" pitchFamily="34" charset="0"/>
              <a:cs typeface="Arial" panose="020B0604020202020204" pitchFamily="34" charset="0"/>
            </a:endParaRPr>
          </a:p>
          <a:p>
            <a:r>
              <a:rPr lang="pt-BR" sz="1400" dirty="0">
                <a:solidFill>
                  <a:schemeClr val="tx1">
                    <a:lumMod val="75000"/>
                    <a:lumOff val="25000"/>
                  </a:schemeClr>
                </a:solidFill>
                <a:latin typeface="Arial" panose="020B0604020202020204" pitchFamily="34" charset="0"/>
                <a:cs typeface="Arial" panose="020B0604020202020204" pitchFamily="34" charset="0"/>
              </a:rPr>
              <a:t>Além desses tópicos, a tabela deverá ter um campo de inserção de nome, para filtrar a informação que o</a:t>
            </a:r>
          </a:p>
          <a:p>
            <a:r>
              <a:rPr lang="pt-BR" sz="1400" dirty="0">
                <a:solidFill>
                  <a:schemeClr val="tx1">
                    <a:lumMod val="75000"/>
                    <a:lumOff val="25000"/>
                  </a:schemeClr>
                </a:solidFill>
                <a:latin typeface="Arial" panose="020B0604020202020204" pitchFamily="34" charset="0"/>
                <a:cs typeface="Arial" panose="020B0604020202020204" pitchFamily="34" charset="0"/>
              </a:rPr>
              <a:t>usuário necessita, facilitando no manuseio do sistema e economizando o tempo do usuário. *</a:t>
            </a:r>
          </a:p>
          <a:p>
            <a:endParaRPr lang="pt-BR" sz="1400" dirty="0">
              <a:solidFill>
                <a:schemeClr val="tx1">
                  <a:lumMod val="75000"/>
                  <a:lumOff val="25000"/>
                </a:schemeClr>
              </a:solidFill>
              <a:latin typeface="Arial" panose="020B0604020202020204" pitchFamily="34" charset="0"/>
              <a:cs typeface="Arial" panose="020B0604020202020204" pitchFamily="34" charset="0"/>
            </a:endParaRPr>
          </a:p>
          <a:p>
            <a:r>
              <a:rPr lang="pt-BR" sz="1400" dirty="0">
                <a:solidFill>
                  <a:schemeClr val="tx1">
                    <a:lumMod val="75000"/>
                    <a:lumOff val="25000"/>
                  </a:schemeClr>
                </a:solidFill>
                <a:latin typeface="Arial" panose="020B0604020202020204" pitchFamily="34" charset="0"/>
                <a:cs typeface="Arial" panose="020B0604020202020204" pitchFamily="34" charset="0"/>
              </a:rPr>
              <a:t>* Obrigatório</a:t>
            </a:r>
          </a:p>
        </p:txBody>
      </p:sp>
      <p:sp>
        <p:nvSpPr>
          <p:cNvPr id="5" name="Espaço Reservado para Texto 4"/>
          <p:cNvSpPr>
            <a:spLocks noGrp="1"/>
          </p:cNvSpPr>
          <p:nvPr>
            <p:ph type="body" sz="quarter" idx="11"/>
          </p:nvPr>
        </p:nvSpPr>
        <p:spPr/>
        <p:txBody>
          <a:bodyPr>
            <a:normAutofit fontScale="95500"/>
          </a:bodyPr>
          <a:lstStyle/>
          <a:p>
            <a:endParaRPr lang="pt-BR"/>
          </a:p>
        </p:txBody>
      </p:sp>
      <p:sp>
        <p:nvSpPr>
          <p:cNvPr id="3" name="Espaço Reservado para Texto 2"/>
          <p:cNvSpPr>
            <a:spLocks noGrp="1"/>
          </p:cNvSpPr>
          <p:nvPr>
            <p:ph type="body" sz="quarter" idx="10"/>
          </p:nvPr>
        </p:nvSpPr>
        <p:spPr/>
        <p:txBody>
          <a:bodyPr>
            <a:normAutofit fontScale="95500"/>
          </a:bodyPr>
          <a:lstStyle/>
          <a:p>
            <a:endParaRPr lang="pt-BR"/>
          </a:p>
        </p:txBody>
      </p:sp>
    </p:spTree>
    <p:extLst>
      <p:ext uri="{BB962C8B-B14F-4D97-AF65-F5344CB8AC3E}">
        <p14:creationId xmlns:p14="http://schemas.microsoft.com/office/powerpoint/2010/main" val="639620892"/>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7504" y="987574"/>
            <a:ext cx="8928992" cy="3323987"/>
          </a:xfrm>
          <a:prstGeom prst="rect">
            <a:avLst/>
          </a:prstGeom>
        </p:spPr>
        <p:txBody>
          <a:bodyPr wrap="square">
            <a:spAutoFit/>
          </a:bodyPr>
          <a:lstStyle/>
          <a:p>
            <a:pPr algn="just"/>
            <a:r>
              <a:rPr lang="pt-BR" sz="1400" b="1" dirty="0">
                <a:latin typeface="Arial" panose="020B0604020202020204" pitchFamily="34" charset="0"/>
                <a:cs typeface="Arial" panose="020B0604020202020204" pitchFamily="34" charset="0"/>
              </a:rPr>
              <a:t>RF #</a:t>
            </a:r>
            <a:r>
              <a:rPr lang="pt-BR" sz="1400" b="1" dirty="0" smtClean="0">
                <a:latin typeface="Arial" panose="020B0604020202020204" pitchFamily="34" charset="0"/>
                <a:cs typeface="Arial" panose="020B0604020202020204" pitchFamily="34" charset="0"/>
              </a:rPr>
              <a:t>12: </a:t>
            </a:r>
            <a:r>
              <a:rPr lang="pt-BR" sz="1400" dirty="0">
                <a:latin typeface="Arial" panose="020B0604020202020204" pitchFamily="34" charset="0"/>
                <a:cs typeface="Arial" panose="020B0604020202020204" pitchFamily="34" charset="0"/>
              </a:rPr>
              <a:t>Uma janela específica par o treino dos idosos deverá estar presente no sistema, com todas as</a:t>
            </a:r>
          </a:p>
          <a:p>
            <a:pPr algn="just"/>
            <a:r>
              <a:rPr lang="pt-BR" sz="1400" dirty="0">
                <a:latin typeface="Arial" panose="020B0604020202020204" pitchFamily="34" charset="0"/>
                <a:cs typeface="Arial" panose="020B0604020202020204" pitchFamily="34" charset="0"/>
              </a:rPr>
              <a:t>funcionalidades necessárias para que se tenha um fluxo. Cabe ao educador físico registrar as atividades por</a:t>
            </a:r>
          </a:p>
          <a:p>
            <a:pPr algn="just"/>
            <a:r>
              <a:rPr lang="pt-BR" sz="1400" dirty="0">
                <a:latin typeface="Arial" panose="020B0604020202020204" pitchFamily="34" charset="0"/>
                <a:cs typeface="Arial" panose="020B0604020202020204" pitchFamily="34" charset="0"/>
              </a:rPr>
              <a:t>idoso, sendo necessário:</a:t>
            </a:r>
          </a:p>
          <a:p>
            <a:pPr algn="just"/>
            <a:endParaRPr lang="pt-BR" sz="1400" dirty="0">
              <a:latin typeface="Arial" panose="020B0604020202020204" pitchFamily="34" charset="0"/>
              <a:cs typeface="Arial" panose="020B0604020202020204" pitchFamily="34" charset="0"/>
            </a:endParaRPr>
          </a:p>
          <a:p>
            <a:pPr algn="just"/>
            <a:r>
              <a:rPr lang="pt-BR" sz="1400" dirty="0">
                <a:latin typeface="Arial" panose="020B0604020202020204" pitchFamily="34" charset="0"/>
                <a:cs typeface="Arial" panose="020B0604020202020204" pitchFamily="34" charset="0"/>
              </a:rPr>
              <a:t>Nome &gt;&gt; </a:t>
            </a:r>
            <a:r>
              <a:rPr lang="pt-BR" sz="1400" dirty="0" err="1">
                <a:latin typeface="Arial" panose="020B0604020202020204" pitchFamily="34" charset="0"/>
                <a:cs typeface="Arial" panose="020B0604020202020204" pitchFamily="34" charset="0"/>
              </a:rPr>
              <a:t>varchar</a:t>
            </a:r>
            <a:r>
              <a:rPr lang="pt-BR" sz="1400" dirty="0">
                <a:latin typeface="Arial" panose="020B0604020202020204" pitchFamily="34" charset="0"/>
                <a:cs typeface="Arial" panose="020B0604020202020204" pitchFamily="34" charset="0"/>
              </a:rPr>
              <a:t> (100) *</a:t>
            </a:r>
          </a:p>
          <a:p>
            <a:pPr algn="just"/>
            <a:endParaRPr lang="pt-BR" sz="1400" dirty="0">
              <a:latin typeface="Arial" panose="020B0604020202020204" pitchFamily="34" charset="0"/>
              <a:cs typeface="Arial" panose="020B0604020202020204" pitchFamily="34" charset="0"/>
            </a:endParaRPr>
          </a:p>
          <a:p>
            <a:pPr algn="just"/>
            <a:r>
              <a:rPr lang="pt-BR" sz="1400" dirty="0">
                <a:latin typeface="Arial" panose="020B0604020202020204" pitchFamily="34" charset="0"/>
                <a:cs typeface="Arial" panose="020B0604020202020204" pitchFamily="34" charset="0"/>
              </a:rPr>
              <a:t>Dia da semana &gt;&gt; </a:t>
            </a:r>
            <a:r>
              <a:rPr lang="pt-BR" sz="1400" dirty="0" err="1">
                <a:latin typeface="Arial" panose="020B0604020202020204" pitchFamily="34" charset="0"/>
                <a:cs typeface="Arial" panose="020B0604020202020204" pitchFamily="34" charset="0"/>
              </a:rPr>
              <a:t>varchar</a:t>
            </a:r>
            <a:r>
              <a:rPr lang="pt-BR" sz="1400" dirty="0">
                <a:latin typeface="Arial" panose="020B0604020202020204" pitchFamily="34" charset="0"/>
                <a:cs typeface="Arial" panose="020B0604020202020204" pitchFamily="34" charset="0"/>
              </a:rPr>
              <a:t> (100) *</a:t>
            </a:r>
          </a:p>
          <a:p>
            <a:pPr algn="just"/>
            <a:endParaRPr lang="pt-BR" sz="1400" dirty="0">
              <a:latin typeface="Arial" panose="020B0604020202020204" pitchFamily="34" charset="0"/>
              <a:cs typeface="Arial" panose="020B0604020202020204" pitchFamily="34" charset="0"/>
            </a:endParaRPr>
          </a:p>
          <a:p>
            <a:pPr algn="just"/>
            <a:r>
              <a:rPr lang="pt-BR" sz="1400" dirty="0">
                <a:latin typeface="Arial" panose="020B0604020202020204" pitchFamily="34" charset="0"/>
                <a:cs typeface="Arial" panose="020B0604020202020204" pitchFamily="34" charset="0"/>
              </a:rPr>
              <a:t>Repetições &gt;&gt; </a:t>
            </a:r>
            <a:r>
              <a:rPr lang="pt-BR" sz="1400" dirty="0" err="1">
                <a:latin typeface="Arial" panose="020B0604020202020204" pitchFamily="34" charset="0"/>
                <a:cs typeface="Arial" panose="020B0604020202020204" pitchFamily="34" charset="0"/>
              </a:rPr>
              <a:t>varchar</a:t>
            </a:r>
            <a:r>
              <a:rPr lang="pt-BR" sz="1400" dirty="0">
                <a:latin typeface="Arial" panose="020B0604020202020204" pitchFamily="34" charset="0"/>
                <a:cs typeface="Arial" panose="020B0604020202020204" pitchFamily="34" charset="0"/>
              </a:rPr>
              <a:t> (100) *</a:t>
            </a:r>
          </a:p>
          <a:p>
            <a:pPr algn="just"/>
            <a:endParaRPr lang="pt-BR" sz="1400" dirty="0">
              <a:latin typeface="Arial" panose="020B0604020202020204" pitchFamily="34" charset="0"/>
              <a:cs typeface="Arial" panose="020B0604020202020204" pitchFamily="34" charset="0"/>
            </a:endParaRPr>
          </a:p>
          <a:p>
            <a:pPr algn="just"/>
            <a:r>
              <a:rPr lang="pt-BR" sz="1400" dirty="0">
                <a:latin typeface="Arial" panose="020B0604020202020204" pitchFamily="34" charset="0"/>
                <a:cs typeface="Arial" panose="020B0604020202020204" pitchFamily="34" charset="0"/>
              </a:rPr>
              <a:t>As elaborações dos treinos deverão ser feitas ao longo da consulta periódica destinada a cada idoso. Dessa</a:t>
            </a:r>
          </a:p>
          <a:p>
            <a:pPr algn="just"/>
            <a:r>
              <a:rPr lang="pt-BR" sz="1400" dirty="0">
                <a:latin typeface="Arial" panose="020B0604020202020204" pitchFamily="34" charset="0"/>
                <a:cs typeface="Arial" panose="020B0604020202020204" pitchFamily="34" charset="0"/>
              </a:rPr>
              <a:t>forma o avaliador, já terá uma noção de qual é a situação do idoso e de qual exercício em específico aquele</a:t>
            </a:r>
          </a:p>
          <a:p>
            <a:pPr algn="just"/>
            <a:r>
              <a:rPr lang="pt-BR" sz="1400" dirty="0">
                <a:latin typeface="Arial" panose="020B0604020202020204" pitchFamily="34" charset="0"/>
                <a:cs typeface="Arial" panose="020B0604020202020204" pitchFamily="34" charset="0"/>
              </a:rPr>
              <a:t>idoso necessita.</a:t>
            </a:r>
          </a:p>
          <a:p>
            <a:pPr algn="just"/>
            <a:endParaRPr lang="pt-BR" sz="1400" dirty="0">
              <a:latin typeface="Arial" panose="020B0604020202020204" pitchFamily="34" charset="0"/>
              <a:cs typeface="Arial" panose="020B0604020202020204" pitchFamily="34" charset="0"/>
            </a:endParaRPr>
          </a:p>
          <a:p>
            <a:pPr algn="just"/>
            <a:r>
              <a:rPr lang="pt-BR" sz="1400" dirty="0">
                <a:latin typeface="Arial" panose="020B0604020202020204" pitchFamily="34" charset="0"/>
                <a:cs typeface="Arial" panose="020B0604020202020204" pitchFamily="34" charset="0"/>
              </a:rPr>
              <a:t>* Obrigatório</a:t>
            </a:r>
          </a:p>
        </p:txBody>
      </p:sp>
      <p:sp>
        <p:nvSpPr>
          <p:cNvPr id="3" name="Espaço Reservado para Texto 2"/>
          <p:cNvSpPr>
            <a:spLocks noGrp="1"/>
          </p:cNvSpPr>
          <p:nvPr>
            <p:ph type="body" sz="quarter" idx="10"/>
          </p:nvPr>
        </p:nvSpPr>
        <p:spPr/>
        <p:txBody>
          <a:bodyPr>
            <a:normAutofit fontScale="95500"/>
          </a:bodyPr>
          <a:lstStyle/>
          <a:p>
            <a:endParaRPr lang="pt-BR"/>
          </a:p>
        </p:txBody>
      </p:sp>
    </p:spTree>
    <p:extLst>
      <p:ext uri="{BB962C8B-B14F-4D97-AF65-F5344CB8AC3E}">
        <p14:creationId xmlns:p14="http://schemas.microsoft.com/office/powerpoint/2010/main" val="1838006293"/>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a:bodyPr>
          <a:lstStyle/>
          <a:p>
            <a:r>
              <a:rPr lang="pt-BR" sz="2700" dirty="0">
                <a:latin typeface="Arial" panose="020B0604020202020204" pitchFamily="34" charset="0"/>
              </a:rPr>
              <a:t>Documentos de requisitos</a:t>
            </a:r>
          </a:p>
        </p:txBody>
      </p:sp>
      <p:sp>
        <p:nvSpPr>
          <p:cNvPr id="4" name="CaixaDeTexto 3"/>
          <p:cNvSpPr txBox="1"/>
          <p:nvPr/>
        </p:nvSpPr>
        <p:spPr>
          <a:xfrm>
            <a:off x="179512" y="1347614"/>
            <a:ext cx="8640959" cy="1477328"/>
          </a:xfrm>
          <a:prstGeom prst="rect">
            <a:avLst/>
          </a:prstGeom>
          <a:noFill/>
        </p:spPr>
        <p:txBody>
          <a:bodyPr wrap="square" rtlCol="0">
            <a:spAutoFit/>
          </a:bodyPr>
          <a:lstStyle/>
          <a:p>
            <a:pPr algn="just"/>
            <a:r>
              <a:rPr lang="pt-BR" b="1" dirty="0">
                <a:solidFill>
                  <a:schemeClr val="tx1">
                    <a:lumMod val="75000"/>
                    <a:lumOff val="25000"/>
                  </a:schemeClr>
                </a:solidFill>
                <a:latin typeface="Arial" panose="020B0604020202020204" pitchFamily="34" charset="0"/>
                <a:cs typeface="Arial" panose="020B0604020202020204" pitchFamily="34" charset="0"/>
              </a:rPr>
              <a:t>RF #</a:t>
            </a:r>
            <a:r>
              <a:rPr lang="pt-BR" b="1" dirty="0" smtClean="0">
                <a:solidFill>
                  <a:schemeClr val="tx1">
                    <a:lumMod val="75000"/>
                    <a:lumOff val="25000"/>
                  </a:schemeClr>
                </a:solidFill>
                <a:latin typeface="Arial" panose="020B0604020202020204" pitchFamily="34" charset="0"/>
                <a:cs typeface="Arial" panose="020B0604020202020204" pitchFamily="34" charset="0"/>
              </a:rPr>
              <a:t>01: </a:t>
            </a:r>
            <a:r>
              <a:rPr lang="pt-BR" spc="-1" dirty="0" smtClean="0"/>
              <a:t>O </a:t>
            </a:r>
            <a:r>
              <a:rPr lang="pt-BR" spc="-1" dirty="0"/>
              <a:t>sistema deverá gerar relatórios, tais como: das atividades recreativas em grupo, atividades físicas, das consultas periódicas, etc., tudo com base nas informações inseridas pelo </a:t>
            </a:r>
            <a:r>
              <a:rPr lang="pt-BR" spc="-1" dirty="0" smtClean="0"/>
              <a:t>usuário</a:t>
            </a:r>
            <a:endParaRPr lang="pt-BR" spc="-1" dirty="0"/>
          </a:p>
          <a:p>
            <a:pPr algn="just"/>
            <a:endParaRPr lang="pt-BR" spc="-1" dirty="0"/>
          </a:p>
          <a:p>
            <a:pPr algn="just"/>
            <a:endParaRPr lang="pt-BR" spc="-1" dirty="0"/>
          </a:p>
        </p:txBody>
      </p:sp>
      <p:sp>
        <p:nvSpPr>
          <p:cNvPr id="5" name="Espaço Reservado para Texto 4"/>
          <p:cNvSpPr>
            <a:spLocks noGrp="1"/>
          </p:cNvSpPr>
          <p:nvPr>
            <p:ph type="body" sz="quarter" idx="11"/>
          </p:nvPr>
        </p:nvSpPr>
        <p:spPr>
          <a:xfrm>
            <a:off x="0" y="699542"/>
            <a:ext cx="9144000" cy="288032"/>
          </a:xfrm>
        </p:spPr>
        <p:txBody>
          <a:bodyPr>
            <a:normAutofit fontScale="88000" lnSpcReduction="10000"/>
          </a:bodyPr>
          <a:lstStyle/>
          <a:p>
            <a:r>
              <a:rPr lang="pt-BR" sz="2400" dirty="0" smtClean="0"/>
              <a:t>Não Funcionais:</a:t>
            </a:r>
            <a:endParaRPr lang="pt-BR" sz="2400" dirty="0"/>
          </a:p>
        </p:txBody>
      </p:sp>
    </p:spTree>
    <p:extLst>
      <p:ext uri="{BB962C8B-B14F-4D97-AF65-F5344CB8AC3E}">
        <p14:creationId xmlns:p14="http://schemas.microsoft.com/office/powerpoint/2010/main" val="713374789"/>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Autofit/>
          </a:bodyPr>
          <a:lstStyle/>
          <a:p>
            <a:endParaRPr lang="pt-BR" dirty="0" smtClean="0"/>
          </a:p>
          <a:p>
            <a:r>
              <a:rPr lang="pt-BR" dirty="0" smtClean="0"/>
              <a:t>Priorização </a:t>
            </a:r>
            <a:r>
              <a:rPr lang="pt-BR" dirty="0"/>
              <a:t>de requisitos</a:t>
            </a:r>
          </a:p>
          <a:p>
            <a:r>
              <a:rPr lang="pt-BR" dirty="0"/>
              <a:t>	</a:t>
            </a:r>
          </a:p>
        </p:txBody>
      </p:sp>
      <p:graphicFrame>
        <p:nvGraphicFramePr>
          <p:cNvPr id="5" name="Tabela 4"/>
          <p:cNvGraphicFramePr>
            <a:graphicFrameLocks noGrp="1"/>
          </p:cNvGraphicFramePr>
          <p:nvPr>
            <p:extLst/>
          </p:nvPr>
        </p:nvGraphicFramePr>
        <p:xfrm>
          <a:off x="1817694" y="1419622"/>
          <a:ext cx="5508612" cy="2592286"/>
        </p:xfrm>
        <a:graphic>
          <a:graphicData uri="http://schemas.openxmlformats.org/drawingml/2006/table">
            <a:tbl>
              <a:tblPr firstRow="1" bandRow="1">
                <a:tableStyleId>{5C22544A-7EE6-4342-B048-85BDC9FD1C3A}</a:tableStyleId>
              </a:tblPr>
              <a:tblGrid>
                <a:gridCol w="2736304">
                  <a:extLst>
                    <a:ext uri="{9D8B030D-6E8A-4147-A177-3AD203B41FA5}">
                      <a16:colId xmlns:a16="http://schemas.microsoft.com/office/drawing/2014/main" xmlns="" val="20000"/>
                    </a:ext>
                  </a:extLst>
                </a:gridCol>
                <a:gridCol w="2772308">
                  <a:extLst>
                    <a:ext uri="{9D8B030D-6E8A-4147-A177-3AD203B41FA5}">
                      <a16:colId xmlns:a16="http://schemas.microsoft.com/office/drawing/2014/main" xmlns="" val="20001"/>
                    </a:ext>
                  </a:extLst>
                </a:gridCol>
              </a:tblGrid>
              <a:tr h="661861">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pt-BR" sz="1500" dirty="0" smtClean="0"/>
                        <a:t>Identificador</a:t>
                      </a:r>
                      <a:r>
                        <a:rPr lang="pt-BR" sz="1500" baseline="0" dirty="0" smtClean="0"/>
                        <a:t> de Requisitos Funcionais</a:t>
                      </a:r>
                      <a:endParaRPr lang="pt-BR" sz="1500" dirty="0" smtClean="0"/>
                    </a:p>
                  </a:txBody>
                  <a:tcPr/>
                </a:tc>
                <a:tc>
                  <a:txBody>
                    <a:bodyPr/>
                    <a:lstStyle/>
                    <a:p>
                      <a:pPr algn="ctr"/>
                      <a:r>
                        <a:rPr lang="pt-BR" sz="1500" dirty="0" smtClean="0"/>
                        <a:t>Priorização</a:t>
                      </a:r>
                      <a:r>
                        <a:rPr lang="pt-BR" sz="1500" baseline="0" dirty="0" smtClean="0"/>
                        <a:t> Final</a:t>
                      </a:r>
                      <a:endParaRPr lang="pt-BR" sz="1500" dirty="0"/>
                    </a:p>
                  </a:txBody>
                  <a:tcPr/>
                </a:tc>
                <a:extLst>
                  <a:ext uri="{0D108BD9-81ED-4DB2-BD59-A6C34878D82A}">
                    <a16:rowId xmlns:a16="http://schemas.microsoft.com/office/drawing/2014/main" xmlns="" val="10000"/>
                  </a:ext>
                </a:extLst>
              </a:tr>
              <a:tr h="386085">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pt-BR" sz="1500" dirty="0" smtClean="0"/>
                        <a:t>RF #05</a:t>
                      </a:r>
                    </a:p>
                  </a:txBody>
                  <a:tcPr/>
                </a:tc>
                <a:tc>
                  <a:txBody>
                    <a:bodyPr/>
                    <a:lstStyle/>
                    <a:p>
                      <a:pPr algn="ctr"/>
                      <a:r>
                        <a:rPr lang="pt-BR" sz="1500" dirty="0" smtClean="0"/>
                        <a:t>Deve ser feito</a:t>
                      </a:r>
                      <a:endParaRPr lang="pt-BR" sz="1500" dirty="0"/>
                    </a:p>
                  </a:txBody>
                  <a:tcPr/>
                </a:tc>
                <a:extLst>
                  <a:ext uri="{0D108BD9-81ED-4DB2-BD59-A6C34878D82A}">
                    <a16:rowId xmlns:a16="http://schemas.microsoft.com/office/drawing/2014/main" xmlns="" val="10001"/>
                  </a:ext>
                </a:extLst>
              </a:tr>
              <a:tr h="386085">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pt-BR" sz="1500" dirty="0" smtClean="0"/>
                        <a:t>RF #06</a:t>
                      </a:r>
                    </a:p>
                  </a:txBody>
                  <a:tcPr/>
                </a:tc>
                <a:tc>
                  <a:txBody>
                    <a:bodyPr/>
                    <a:lstStyle/>
                    <a:p>
                      <a:pPr algn="ctr"/>
                      <a:r>
                        <a:rPr lang="pt-BR" sz="1500" dirty="0" smtClean="0"/>
                        <a:t>Deve ser feito</a:t>
                      </a:r>
                      <a:endParaRPr lang="pt-BR" sz="1500" dirty="0"/>
                    </a:p>
                  </a:txBody>
                  <a:tcPr/>
                </a:tc>
                <a:extLst>
                  <a:ext uri="{0D108BD9-81ED-4DB2-BD59-A6C34878D82A}">
                    <a16:rowId xmlns:a16="http://schemas.microsoft.com/office/drawing/2014/main" xmlns="" val="1016958691"/>
                  </a:ext>
                </a:extLst>
              </a:tr>
              <a:tr h="386085">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pt-BR" sz="1500" dirty="0" smtClean="0"/>
                        <a:t>RF #07</a:t>
                      </a:r>
                    </a:p>
                  </a:txBody>
                  <a:tcPr/>
                </a:tc>
                <a:tc>
                  <a:txBody>
                    <a:bodyPr/>
                    <a:lstStyle/>
                    <a:p>
                      <a:pPr algn="ctr"/>
                      <a:r>
                        <a:rPr lang="pt-BR" sz="1500" dirty="0" smtClean="0"/>
                        <a:t>Deve ser feito</a:t>
                      </a:r>
                      <a:endParaRPr lang="pt-BR" sz="1500" dirty="0"/>
                    </a:p>
                  </a:txBody>
                  <a:tcPr/>
                </a:tc>
                <a:extLst>
                  <a:ext uri="{0D108BD9-81ED-4DB2-BD59-A6C34878D82A}">
                    <a16:rowId xmlns:a16="http://schemas.microsoft.com/office/drawing/2014/main" xmlns="" val="1726904791"/>
                  </a:ext>
                </a:extLst>
              </a:tr>
              <a:tr h="386085">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pt-BR" sz="1500" dirty="0" smtClean="0"/>
                        <a:t>RF #08</a:t>
                      </a: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pt-BR" sz="1500" dirty="0" smtClean="0"/>
                        <a:t>Deve ser feito</a:t>
                      </a:r>
                    </a:p>
                  </a:txBody>
                  <a:tcPr/>
                </a:tc>
                <a:extLst>
                  <a:ext uri="{0D108BD9-81ED-4DB2-BD59-A6C34878D82A}">
                    <a16:rowId xmlns:a16="http://schemas.microsoft.com/office/drawing/2014/main" xmlns="" val="4166679663"/>
                  </a:ext>
                </a:extLst>
              </a:tr>
              <a:tr h="386085">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pt-BR" sz="1500" dirty="0" smtClean="0"/>
                        <a:t>RF #12</a:t>
                      </a: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pt-BR" sz="1500" dirty="0" smtClean="0"/>
                        <a:t>Deve ser feito</a:t>
                      </a:r>
                    </a:p>
                  </a:txBody>
                  <a:tcPr/>
                </a:tc>
                <a:extLst>
                  <a:ext uri="{0D108BD9-81ED-4DB2-BD59-A6C34878D82A}">
                    <a16:rowId xmlns:a16="http://schemas.microsoft.com/office/drawing/2014/main" xmlns="" val="3128065880"/>
                  </a:ext>
                </a:extLst>
              </a:tr>
            </a:tbl>
          </a:graphicData>
        </a:graphic>
      </p:graphicFrame>
      <p:sp>
        <p:nvSpPr>
          <p:cNvPr id="4" name="Espaço Reservado para Texto 3"/>
          <p:cNvSpPr>
            <a:spLocks noGrp="1"/>
          </p:cNvSpPr>
          <p:nvPr>
            <p:ph type="body" sz="quarter" idx="11"/>
          </p:nvPr>
        </p:nvSpPr>
        <p:spPr/>
        <p:txBody>
          <a:bodyPr>
            <a:normAutofit fontScale="95500"/>
          </a:bodyPr>
          <a:lstStyle/>
          <a:p>
            <a:endParaRPr lang="pt-BR"/>
          </a:p>
        </p:txBody>
      </p:sp>
    </p:spTree>
    <p:extLst>
      <p:ext uri="{BB962C8B-B14F-4D97-AF65-F5344CB8AC3E}">
        <p14:creationId xmlns:p14="http://schemas.microsoft.com/office/powerpoint/2010/main" val="2375239484"/>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251520" y="1059582"/>
            <a:ext cx="8676964" cy="3046988"/>
          </a:xfrm>
          <a:prstGeom prst="rect">
            <a:avLst/>
          </a:prstGeom>
        </p:spPr>
        <p:txBody>
          <a:bodyPr wrap="square">
            <a:spAutoFit/>
          </a:bodyPr>
          <a:lstStyle/>
          <a:p>
            <a:pPr algn="just"/>
            <a:r>
              <a:rPr lang="pt-BR" sz="2400" dirty="0">
                <a:solidFill>
                  <a:schemeClr val="tx1">
                    <a:lumMod val="75000"/>
                    <a:lumOff val="25000"/>
                  </a:schemeClr>
                </a:solidFill>
                <a:latin typeface="Arial" panose="020B0604020202020204" pitchFamily="34" charset="0"/>
              </a:rPr>
              <a:t>Nome: Lucas Henrique </a:t>
            </a:r>
            <a:r>
              <a:rPr lang="pt-BR" sz="2400" dirty="0" err="1">
                <a:solidFill>
                  <a:schemeClr val="tx1">
                    <a:lumMod val="75000"/>
                    <a:lumOff val="25000"/>
                  </a:schemeClr>
                </a:solidFill>
                <a:latin typeface="Arial" panose="020B0604020202020204" pitchFamily="34" charset="0"/>
              </a:rPr>
              <a:t>Bensi</a:t>
            </a:r>
            <a:r>
              <a:rPr lang="pt-BR" sz="2400" dirty="0">
                <a:solidFill>
                  <a:schemeClr val="tx1">
                    <a:lumMod val="75000"/>
                    <a:lumOff val="25000"/>
                  </a:schemeClr>
                </a:solidFill>
                <a:latin typeface="Arial" panose="020B0604020202020204" pitchFamily="34" charset="0"/>
              </a:rPr>
              <a:t> </a:t>
            </a:r>
            <a:r>
              <a:rPr lang="pt-BR" sz="2400" dirty="0" smtClean="0">
                <a:solidFill>
                  <a:schemeClr val="tx1">
                    <a:lumMod val="75000"/>
                    <a:lumOff val="25000"/>
                  </a:schemeClr>
                </a:solidFill>
                <a:latin typeface="Arial" panose="020B0604020202020204" pitchFamily="34" charset="0"/>
              </a:rPr>
              <a:t>Gutierres</a:t>
            </a:r>
            <a:endParaRPr lang="pt-BR" sz="2400" dirty="0">
              <a:solidFill>
                <a:schemeClr val="tx1">
                  <a:lumMod val="75000"/>
                  <a:lumOff val="25000"/>
                </a:schemeClr>
              </a:solidFill>
              <a:latin typeface="Arial" panose="020B0604020202020204" pitchFamily="34" charset="0"/>
            </a:endParaRPr>
          </a:p>
          <a:p>
            <a:pPr algn="just"/>
            <a:r>
              <a:rPr lang="pt-BR" sz="2400" dirty="0">
                <a:solidFill>
                  <a:schemeClr val="tx1">
                    <a:lumMod val="75000"/>
                    <a:lumOff val="25000"/>
                  </a:schemeClr>
                </a:solidFill>
                <a:latin typeface="Arial" panose="020B0604020202020204" pitchFamily="34" charset="0"/>
              </a:rPr>
              <a:t>Papel: </a:t>
            </a:r>
            <a:r>
              <a:rPr lang="pt-BR" sz="2400" dirty="0" smtClean="0">
                <a:solidFill>
                  <a:schemeClr val="tx1">
                    <a:lumMod val="75000"/>
                    <a:lumOff val="25000"/>
                  </a:schemeClr>
                </a:solidFill>
                <a:latin typeface="Arial" panose="020B0604020202020204" pitchFamily="34" charset="0"/>
              </a:rPr>
              <a:t>Desenvolvedor</a:t>
            </a:r>
            <a:endParaRPr lang="pt-BR" sz="2400" dirty="0">
              <a:solidFill>
                <a:schemeClr val="tx1">
                  <a:lumMod val="75000"/>
                  <a:lumOff val="25000"/>
                </a:schemeClr>
              </a:solidFill>
              <a:latin typeface="Arial" panose="020B0604020202020204" pitchFamily="34" charset="0"/>
            </a:endParaRPr>
          </a:p>
          <a:p>
            <a:pPr algn="just"/>
            <a:r>
              <a:rPr lang="pt-BR" sz="2400" dirty="0">
                <a:solidFill>
                  <a:schemeClr val="tx1">
                    <a:lumMod val="75000"/>
                    <a:lumOff val="25000"/>
                  </a:schemeClr>
                </a:solidFill>
                <a:latin typeface="Arial" panose="020B0604020202020204" pitchFamily="34" charset="0"/>
              </a:rPr>
              <a:t>Atividades que executou: Desenvolvimento de logo, desenvolvimento de </a:t>
            </a:r>
            <a:r>
              <a:rPr lang="pt-BR" sz="2400" dirty="0" err="1">
                <a:solidFill>
                  <a:schemeClr val="tx1">
                    <a:lumMod val="75000"/>
                    <a:lumOff val="25000"/>
                  </a:schemeClr>
                </a:solidFill>
                <a:latin typeface="Arial" panose="020B0604020202020204" pitchFamily="34" charset="0"/>
              </a:rPr>
              <a:t>template</a:t>
            </a:r>
            <a:r>
              <a:rPr lang="pt-BR" sz="2400" dirty="0">
                <a:solidFill>
                  <a:schemeClr val="tx1">
                    <a:lumMod val="75000"/>
                    <a:lumOff val="25000"/>
                  </a:schemeClr>
                </a:solidFill>
                <a:latin typeface="Arial" panose="020B0604020202020204" pitchFamily="34" charset="0"/>
              </a:rPr>
              <a:t> e levantamento de </a:t>
            </a:r>
            <a:r>
              <a:rPr lang="pt-BR" sz="2400" dirty="0" smtClean="0">
                <a:solidFill>
                  <a:schemeClr val="tx1">
                    <a:lumMod val="75000"/>
                    <a:lumOff val="25000"/>
                  </a:schemeClr>
                </a:solidFill>
                <a:latin typeface="Arial" panose="020B0604020202020204" pitchFamily="34" charset="0"/>
              </a:rPr>
              <a:t>requisitos</a:t>
            </a:r>
            <a:endParaRPr lang="pt-BR" sz="2400" dirty="0">
              <a:solidFill>
                <a:schemeClr val="tx1">
                  <a:lumMod val="75000"/>
                  <a:lumOff val="25000"/>
                </a:schemeClr>
              </a:solidFill>
              <a:latin typeface="Arial" panose="020B0604020202020204" pitchFamily="34" charset="0"/>
            </a:endParaRPr>
          </a:p>
          <a:p>
            <a:pPr algn="just"/>
            <a:r>
              <a:rPr lang="pt-BR" sz="2400" dirty="0">
                <a:solidFill>
                  <a:schemeClr val="tx1">
                    <a:lumMod val="75000"/>
                    <a:lumOff val="25000"/>
                  </a:schemeClr>
                </a:solidFill>
                <a:latin typeface="Arial" panose="020B0604020202020204" pitchFamily="34" charset="0"/>
              </a:rPr>
              <a:t>Dificuldades/Sugestões: Dificuldade na comunicação com o grupo, dificuldade com criatividade para criação de logos e </a:t>
            </a:r>
            <a:r>
              <a:rPr lang="pt-BR" sz="2400" dirty="0" err="1">
                <a:solidFill>
                  <a:schemeClr val="tx1">
                    <a:lumMod val="75000"/>
                    <a:lumOff val="25000"/>
                  </a:schemeClr>
                </a:solidFill>
                <a:latin typeface="Arial" panose="020B0604020202020204" pitchFamily="34" charset="0"/>
              </a:rPr>
              <a:t>templates</a:t>
            </a:r>
            <a:r>
              <a:rPr lang="pt-BR" sz="2400" dirty="0">
                <a:solidFill>
                  <a:schemeClr val="tx1">
                    <a:lumMod val="75000"/>
                    <a:lumOff val="25000"/>
                  </a:schemeClr>
                </a:solidFill>
                <a:latin typeface="Arial" panose="020B0604020202020204" pitchFamily="34" charset="0"/>
              </a:rPr>
              <a:t> e dificuldade com a criação do </a:t>
            </a:r>
            <a:r>
              <a:rPr lang="pt-BR" sz="2400" dirty="0" err="1">
                <a:solidFill>
                  <a:schemeClr val="tx1">
                    <a:lumMod val="75000"/>
                    <a:lumOff val="25000"/>
                  </a:schemeClr>
                </a:solidFill>
                <a:latin typeface="Arial" panose="020B0604020202020204" pitchFamily="34" charset="0"/>
              </a:rPr>
              <a:t>template</a:t>
            </a:r>
            <a:r>
              <a:rPr lang="pt-BR" sz="2400" dirty="0">
                <a:solidFill>
                  <a:schemeClr val="tx1">
                    <a:lumMod val="75000"/>
                    <a:lumOff val="25000"/>
                  </a:schemeClr>
                </a:solidFill>
                <a:latin typeface="Arial" panose="020B0604020202020204" pitchFamily="34" charset="0"/>
              </a:rPr>
              <a:t> com os problemas técnicos com a </a:t>
            </a:r>
            <a:r>
              <a:rPr lang="pt-BR" sz="2400" dirty="0" smtClean="0">
                <a:solidFill>
                  <a:schemeClr val="tx1">
                    <a:lumMod val="75000"/>
                    <a:lumOff val="25000"/>
                  </a:schemeClr>
                </a:solidFill>
                <a:latin typeface="Arial" panose="020B0604020202020204" pitchFamily="34" charset="0"/>
              </a:rPr>
              <a:t>internet</a:t>
            </a:r>
            <a:endParaRPr lang="pt-BR" sz="2400" dirty="0">
              <a:solidFill>
                <a:schemeClr val="tx1">
                  <a:lumMod val="75000"/>
                  <a:lumOff val="25000"/>
                </a:schemeClr>
              </a:solidFill>
              <a:latin typeface="Arial" panose="020B0604020202020204" pitchFamily="34" charset="0"/>
            </a:endParaRPr>
          </a:p>
        </p:txBody>
      </p:sp>
      <p:sp>
        <p:nvSpPr>
          <p:cNvPr id="6" name="Espaço Reservado para Texto 1"/>
          <p:cNvSpPr>
            <a:spLocks noGrp="1"/>
          </p:cNvSpPr>
          <p:nvPr>
            <p:ph type="body" sz="quarter" idx="10"/>
          </p:nvPr>
        </p:nvSpPr>
        <p:spPr>
          <a:xfrm>
            <a:off x="0" y="123478"/>
            <a:ext cx="9144000" cy="576064"/>
          </a:xfrm>
        </p:spPr>
        <p:txBody>
          <a:bodyPr>
            <a:normAutofit fontScale="95500"/>
          </a:bodyPr>
          <a:lstStyle/>
          <a:p>
            <a:r>
              <a:rPr lang="pt-BR" dirty="0" smtClean="0">
                <a:latin typeface="Arial" panose="020B0604020202020204" pitchFamily="34" charset="0"/>
              </a:rPr>
              <a:t>Apresentação dos integrantes</a:t>
            </a:r>
            <a:endParaRPr lang="pt-BR" dirty="0">
              <a:latin typeface="Arial" panose="020B0604020202020204" pitchFamily="34" charset="0"/>
            </a:endParaRPr>
          </a:p>
        </p:txBody>
      </p:sp>
    </p:spTree>
    <p:extLst>
      <p:ext uri="{BB962C8B-B14F-4D97-AF65-F5344CB8AC3E}">
        <p14:creationId xmlns:p14="http://schemas.microsoft.com/office/powerpoint/2010/main" val="169782392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251520" y="1059582"/>
            <a:ext cx="8640960" cy="3046988"/>
          </a:xfrm>
          <a:prstGeom prst="rect">
            <a:avLst/>
          </a:prstGeom>
        </p:spPr>
        <p:txBody>
          <a:bodyPr wrap="square">
            <a:spAutoFit/>
          </a:bodyPr>
          <a:lstStyle/>
          <a:p>
            <a:pPr algn="just">
              <a:lnSpc>
                <a:spcPct val="100000"/>
              </a:lnSpc>
            </a:pPr>
            <a:r>
              <a:rPr lang="pt-BR" sz="2400" b="1" dirty="0">
                <a:solidFill>
                  <a:schemeClr val="tx1">
                    <a:lumMod val="75000"/>
                    <a:lumOff val="25000"/>
                  </a:schemeClr>
                </a:solidFill>
                <a:latin typeface="Arial" panose="020B0604020202020204" pitchFamily="34" charset="0"/>
              </a:rPr>
              <a:t>Nome:</a:t>
            </a:r>
            <a:r>
              <a:rPr lang="pt-BR" sz="2400" dirty="0">
                <a:solidFill>
                  <a:schemeClr val="tx1">
                    <a:lumMod val="75000"/>
                    <a:lumOff val="25000"/>
                  </a:schemeClr>
                </a:solidFill>
                <a:latin typeface="Arial" panose="020B0604020202020204" pitchFamily="34" charset="0"/>
              </a:rPr>
              <a:t> Tatiane </a:t>
            </a:r>
            <a:r>
              <a:rPr lang="pt-BR" sz="2400" dirty="0" smtClean="0">
                <a:solidFill>
                  <a:schemeClr val="tx1">
                    <a:lumMod val="75000"/>
                    <a:lumOff val="25000"/>
                  </a:schemeClr>
                </a:solidFill>
                <a:latin typeface="Arial" panose="020B0604020202020204" pitchFamily="34" charset="0"/>
              </a:rPr>
              <a:t>Serrano</a:t>
            </a:r>
            <a:endParaRPr lang="pt-BR" sz="2400" dirty="0">
              <a:solidFill>
                <a:schemeClr val="tx1">
                  <a:lumMod val="75000"/>
                  <a:lumOff val="25000"/>
                </a:schemeClr>
              </a:solidFill>
              <a:latin typeface="Arial" panose="020B0604020202020204" pitchFamily="34" charset="0"/>
            </a:endParaRPr>
          </a:p>
          <a:p>
            <a:pPr algn="just">
              <a:lnSpc>
                <a:spcPct val="100000"/>
              </a:lnSpc>
            </a:pPr>
            <a:r>
              <a:rPr lang="pt-BR" sz="2400" b="1" dirty="0">
                <a:solidFill>
                  <a:schemeClr val="tx1">
                    <a:lumMod val="75000"/>
                    <a:lumOff val="25000"/>
                  </a:schemeClr>
                </a:solidFill>
                <a:latin typeface="Arial" panose="020B0604020202020204" pitchFamily="34" charset="0"/>
              </a:rPr>
              <a:t>Papel</a:t>
            </a:r>
            <a:r>
              <a:rPr lang="pt-BR" sz="2400" dirty="0">
                <a:solidFill>
                  <a:schemeClr val="tx1">
                    <a:lumMod val="75000"/>
                    <a:lumOff val="25000"/>
                  </a:schemeClr>
                </a:solidFill>
                <a:latin typeface="Arial" panose="020B0604020202020204" pitchFamily="34" charset="0"/>
              </a:rPr>
              <a:t>: Desenvolvedora </a:t>
            </a:r>
          </a:p>
          <a:p>
            <a:pPr algn="just">
              <a:lnSpc>
                <a:spcPct val="100000"/>
              </a:lnSpc>
            </a:pPr>
            <a:r>
              <a:rPr lang="pt-BR" sz="2400" b="1" dirty="0">
                <a:solidFill>
                  <a:schemeClr val="tx1">
                    <a:lumMod val="75000"/>
                    <a:lumOff val="25000"/>
                  </a:schemeClr>
                </a:solidFill>
                <a:latin typeface="Arial" panose="020B0604020202020204" pitchFamily="34" charset="0"/>
              </a:rPr>
              <a:t>Atividades que executou</a:t>
            </a:r>
            <a:r>
              <a:rPr lang="pt-BR" sz="2400" dirty="0">
                <a:solidFill>
                  <a:schemeClr val="tx1">
                    <a:lumMod val="75000"/>
                    <a:lumOff val="25000"/>
                  </a:schemeClr>
                </a:solidFill>
                <a:latin typeface="Arial" panose="020B0604020202020204" pitchFamily="34" charset="0"/>
              </a:rPr>
              <a:t>: Definição de </a:t>
            </a:r>
            <a:r>
              <a:rPr lang="pt-BR" sz="2400" dirty="0" err="1">
                <a:solidFill>
                  <a:schemeClr val="tx1">
                    <a:lumMod val="75000"/>
                    <a:lumOff val="25000"/>
                  </a:schemeClr>
                </a:solidFill>
                <a:latin typeface="Arial" panose="020B0604020202020204" pitchFamily="34" charset="0"/>
              </a:rPr>
              <a:t>macrorequisitos</a:t>
            </a:r>
            <a:r>
              <a:rPr lang="pt-BR" sz="2400" dirty="0">
                <a:solidFill>
                  <a:schemeClr val="tx1">
                    <a:lumMod val="75000"/>
                    <a:lumOff val="25000"/>
                  </a:schemeClr>
                </a:solidFill>
                <a:latin typeface="Arial" panose="020B0604020202020204" pitchFamily="34" charset="0"/>
              </a:rPr>
              <a:t>. Criação de dois logos para o projeto. Definição e criação de um </a:t>
            </a:r>
            <a:r>
              <a:rPr lang="pt-BR" sz="2400" dirty="0" err="1">
                <a:solidFill>
                  <a:schemeClr val="tx1">
                    <a:lumMod val="75000"/>
                    <a:lumOff val="25000"/>
                  </a:schemeClr>
                </a:solidFill>
                <a:latin typeface="Arial" panose="020B0604020202020204" pitchFamily="34" charset="0"/>
              </a:rPr>
              <a:t>template</a:t>
            </a:r>
            <a:r>
              <a:rPr lang="pt-BR" sz="2400" dirty="0">
                <a:solidFill>
                  <a:schemeClr val="tx1">
                    <a:lumMod val="75000"/>
                    <a:lumOff val="25000"/>
                  </a:schemeClr>
                </a:solidFill>
                <a:latin typeface="Arial" panose="020B0604020202020204" pitchFamily="34" charset="0"/>
              </a:rPr>
              <a:t> para o </a:t>
            </a:r>
            <a:r>
              <a:rPr lang="pt-BR" sz="2400" dirty="0" smtClean="0">
                <a:solidFill>
                  <a:schemeClr val="tx1">
                    <a:lumMod val="75000"/>
                    <a:lumOff val="25000"/>
                  </a:schemeClr>
                </a:solidFill>
                <a:latin typeface="Arial" panose="020B0604020202020204" pitchFamily="34" charset="0"/>
              </a:rPr>
              <a:t>projeto</a:t>
            </a:r>
            <a:endParaRPr lang="pt-BR" sz="2400" dirty="0">
              <a:solidFill>
                <a:schemeClr val="tx1">
                  <a:lumMod val="75000"/>
                  <a:lumOff val="25000"/>
                </a:schemeClr>
              </a:solidFill>
              <a:latin typeface="Arial" panose="020B0604020202020204" pitchFamily="34" charset="0"/>
            </a:endParaRPr>
          </a:p>
          <a:p>
            <a:pPr algn="just">
              <a:lnSpc>
                <a:spcPct val="100000"/>
              </a:lnSpc>
            </a:pPr>
            <a:r>
              <a:rPr lang="pt-BR" sz="2400" b="1" dirty="0">
                <a:solidFill>
                  <a:schemeClr val="tx1">
                    <a:lumMod val="75000"/>
                    <a:lumOff val="25000"/>
                  </a:schemeClr>
                </a:solidFill>
                <a:latin typeface="Arial" panose="020B0604020202020204" pitchFamily="34" charset="0"/>
              </a:rPr>
              <a:t>Dificuldades/Sugestões</a:t>
            </a:r>
            <a:r>
              <a:rPr lang="pt-BR" sz="2400" dirty="0">
                <a:solidFill>
                  <a:schemeClr val="tx1">
                    <a:lumMod val="75000"/>
                    <a:lumOff val="25000"/>
                  </a:schemeClr>
                </a:solidFill>
                <a:latin typeface="Arial" panose="020B0604020202020204" pitchFamily="34" charset="0"/>
              </a:rPr>
              <a:t>: Dificuldade na parte criativa na criação de um logo. Sugestão na melhora do espaço de trabalho de cada </a:t>
            </a:r>
            <a:r>
              <a:rPr lang="pt-BR" sz="2400" dirty="0" smtClean="0">
                <a:solidFill>
                  <a:schemeClr val="tx1">
                    <a:lumMod val="75000"/>
                    <a:lumOff val="25000"/>
                  </a:schemeClr>
                </a:solidFill>
                <a:latin typeface="Arial" panose="020B0604020202020204" pitchFamily="34" charset="0"/>
              </a:rPr>
              <a:t>grupo</a:t>
            </a:r>
            <a:endParaRPr lang="pt-BR" sz="2400" dirty="0">
              <a:solidFill>
                <a:schemeClr val="tx1">
                  <a:lumMod val="75000"/>
                  <a:lumOff val="25000"/>
                </a:schemeClr>
              </a:solidFill>
              <a:latin typeface="Arial" panose="020B0604020202020204" pitchFamily="34" charset="0"/>
            </a:endParaRPr>
          </a:p>
        </p:txBody>
      </p:sp>
      <p:sp>
        <p:nvSpPr>
          <p:cNvPr id="6" name="Espaço Reservado para Texto 1"/>
          <p:cNvSpPr>
            <a:spLocks noGrp="1"/>
          </p:cNvSpPr>
          <p:nvPr>
            <p:ph type="body" sz="quarter" idx="10"/>
          </p:nvPr>
        </p:nvSpPr>
        <p:spPr>
          <a:xfrm>
            <a:off x="0" y="123478"/>
            <a:ext cx="9144000" cy="576064"/>
          </a:xfrm>
        </p:spPr>
        <p:txBody>
          <a:bodyPr>
            <a:normAutofit fontScale="95500"/>
          </a:bodyPr>
          <a:lstStyle/>
          <a:p>
            <a:r>
              <a:rPr lang="pt-BR" dirty="0" smtClean="0">
                <a:latin typeface="Arial" panose="020B0604020202020204" pitchFamily="34" charset="0"/>
              </a:rPr>
              <a:t>Apresentação dos integrantes</a:t>
            </a:r>
            <a:endParaRPr lang="pt-BR" dirty="0">
              <a:latin typeface="Arial" panose="020B0604020202020204" pitchFamily="34" charset="0"/>
            </a:endParaRPr>
          </a:p>
        </p:txBody>
      </p:sp>
    </p:spTree>
    <p:extLst>
      <p:ext uri="{BB962C8B-B14F-4D97-AF65-F5344CB8AC3E}">
        <p14:creationId xmlns:p14="http://schemas.microsoft.com/office/powerpoint/2010/main" val="231491857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251520" y="1059582"/>
            <a:ext cx="8604956" cy="3046988"/>
          </a:xfrm>
          <a:prstGeom prst="rect">
            <a:avLst/>
          </a:prstGeom>
        </p:spPr>
        <p:txBody>
          <a:bodyPr wrap="square">
            <a:spAutoFit/>
          </a:bodyPr>
          <a:lstStyle/>
          <a:p>
            <a:pPr algn="just">
              <a:lnSpc>
                <a:spcPct val="100000"/>
              </a:lnSpc>
            </a:pPr>
            <a:r>
              <a:rPr lang="pt-BR" sz="2400" dirty="0">
                <a:solidFill>
                  <a:schemeClr val="tx1">
                    <a:lumMod val="75000"/>
                    <a:lumOff val="25000"/>
                  </a:schemeClr>
                </a:solidFill>
                <a:latin typeface="Arial" panose="020B0604020202020204" pitchFamily="34" charset="0"/>
              </a:rPr>
              <a:t>Nome: </a:t>
            </a:r>
            <a:r>
              <a:rPr lang="pt-BR" sz="2400" dirty="0" err="1" smtClean="0">
                <a:solidFill>
                  <a:schemeClr val="tx1">
                    <a:lumMod val="75000"/>
                    <a:lumOff val="25000"/>
                  </a:schemeClr>
                </a:solidFill>
                <a:latin typeface="Arial" panose="020B0604020202020204" pitchFamily="34" charset="0"/>
              </a:rPr>
              <a:t>Adryelle</a:t>
            </a:r>
            <a:endParaRPr lang="pt-BR" sz="2400" dirty="0">
              <a:solidFill>
                <a:schemeClr val="tx1">
                  <a:lumMod val="75000"/>
                  <a:lumOff val="25000"/>
                </a:schemeClr>
              </a:solidFill>
              <a:latin typeface="Arial" panose="020B0604020202020204" pitchFamily="34" charset="0"/>
            </a:endParaRPr>
          </a:p>
          <a:p>
            <a:pPr algn="just">
              <a:lnSpc>
                <a:spcPct val="100000"/>
              </a:lnSpc>
            </a:pPr>
            <a:r>
              <a:rPr lang="pt-BR" sz="2400" dirty="0">
                <a:solidFill>
                  <a:schemeClr val="tx1">
                    <a:lumMod val="75000"/>
                    <a:lumOff val="25000"/>
                  </a:schemeClr>
                </a:solidFill>
                <a:latin typeface="Arial" panose="020B0604020202020204" pitchFamily="34" charset="0"/>
              </a:rPr>
              <a:t>Papel: </a:t>
            </a:r>
            <a:r>
              <a:rPr lang="pt-BR" sz="2400" dirty="0" smtClean="0">
                <a:solidFill>
                  <a:schemeClr val="tx1">
                    <a:lumMod val="75000"/>
                    <a:lumOff val="25000"/>
                  </a:schemeClr>
                </a:solidFill>
                <a:latin typeface="Arial" panose="020B0604020202020204" pitchFamily="34" charset="0"/>
              </a:rPr>
              <a:t>Analista</a:t>
            </a:r>
            <a:endParaRPr lang="pt-BR" sz="2400" dirty="0">
              <a:solidFill>
                <a:schemeClr val="tx1">
                  <a:lumMod val="75000"/>
                  <a:lumOff val="25000"/>
                </a:schemeClr>
              </a:solidFill>
              <a:latin typeface="Arial" panose="020B0604020202020204" pitchFamily="34" charset="0"/>
            </a:endParaRPr>
          </a:p>
          <a:p>
            <a:pPr algn="just">
              <a:lnSpc>
                <a:spcPct val="100000"/>
              </a:lnSpc>
            </a:pPr>
            <a:r>
              <a:rPr lang="pt-BR" sz="2400" dirty="0">
                <a:solidFill>
                  <a:schemeClr val="tx1">
                    <a:lumMod val="75000"/>
                    <a:lumOff val="25000"/>
                  </a:schemeClr>
                </a:solidFill>
                <a:latin typeface="Arial" panose="020B0604020202020204" pitchFamily="34" charset="0"/>
              </a:rPr>
              <a:t>Atividades que executou: Revisão de </a:t>
            </a:r>
            <a:r>
              <a:rPr lang="pt-BR" sz="2400" dirty="0" err="1">
                <a:solidFill>
                  <a:schemeClr val="tx1">
                    <a:lumMod val="75000"/>
                    <a:lumOff val="25000"/>
                  </a:schemeClr>
                </a:solidFill>
                <a:latin typeface="Arial" panose="020B0604020202020204" pitchFamily="34" charset="0"/>
              </a:rPr>
              <a:t>macrorequisistos</a:t>
            </a:r>
            <a:r>
              <a:rPr lang="pt-BR" sz="2400" dirty="0">
                <a:solidFill>
                  <a:schemeClr val="tx1">
                    <a:lumMod val="75000"/>
                    <a:lumOff val="25000"/>
                  </a:schemeClr>
                </a:solidFill>
                <a:latin typeface="Arial" panose="020B0604020202020204" pitchFamily="34" charset="0"/>
              </a:rPr>
              <a:t>, documento de visão e levantamento de </a:t>
            </a:r>
            <a:r>
              <a:rPr lang="pt-BR" sz="2400" dirty="0" smtClean="0">
                <a:solidFill>
                  <a:schemeClr val="tx1">
                    <a:lumMod val="75000"/>
                    <a:lumOff val="25000"/>
                  </a:schemeClr>
                </a:solidFill>
                <a:latin typeface="Arial" panose="020B0604020202020204" pitchFamily="34" charset="0"/>
              </a:rPr>
              <a:t>requisitos</a:t>
            </a:r>
            <a:endParaRPr lang="pt-BR" sz="2400" dirty="0">
              <a:solidFill>
                <a:schemeClr val="tx1">
                  <a:lumMod val="75000"/>
                  <a:lumOff val="25000"/>
                </a:schemeClr>
              </a:solidFill>
              <a:latin typeface="Arial" panose="020B0604020202020204" pitchFamily="34" charset="0"/>
            </a:endParaRPr>
          </a:p>
          <a:p>
            <a:pPr algn="just">
              <a:lnSpc>
                <a:spcPct val="100000"/>
              </a:lnSpc>
            </a:pPr>
            <a:r>
              <a:rPr lang="pt-BR" sz="2400" dirty="0">
                <a:solidFill>
                  <a:schemeClr val="tx1">
                    <a:lumMod val="75000"/>
                    <a:lumOff val="25000"/>
                  </a:schemeClr>
                </a:solidFill>
                <a:latin typeface="Arial" panose="020B0604020202020204" pitchFamily="34" charset="0"/>
              </a:rPr>
              <a:t>Dificuldades/Sugestões</a:t>
            </a:r>
            <a:r>
              <a:rPr lang="pt-BR" sz="2400" dirty="0" smtClean="0">
                <a:solidFill>
                  <a:schemeClr val="tx1">
                    <a:lumMod val="75000"/>
                    <a:lumOff val="25000"/>
                  </a:schemeClr>
                </a:solidFill>
                <a:latin typeface="Arial" panose="020B0604020202020204" pitchFamily="34" charset="0"/>
              </a:rPr>
              <a:t>: Tive </a:t>
            </a:r>
            <a:r>
              <a:rPr lang="pt-BR" sz="2400" dirty="0">
                <a:solidFill>
                  <a:schemeClr val="tx1">
                    <a:lumMod val="75000"/>
                    <a:lumOff val="25000"/>
                  </a:schemeClr>
                </a:solidFill>
                <a:latin typeface="Arial" panose="020B0604020202020204" pitchFamily="34" charset="0"/>
              </a:rPr>
              <a:t>dificuldades em algumas partes do documento de visão e principalmente com o levantamento de requisitos, enfrentei várias dúvidas, mas que no final foram todas esclarecidas e consegui fazer</a:t>
            </a:r>
          </a:p>
        </p:txBody>
      </p:sp>
      <p:sp>
        <p:nvSpPr>
          <p:cNvPr id="5" name="Espaço Reservado para Texto 1"/>
          <p:cNvSpPr>
            <a:spLocks noGrp="1"/>
          </p:cNvSpPr>
          <p:nvPr>
            <p:ph type="body" sz="quarter" idx="10"/>
          </p:nvPr>
        </p:nvSpPr>
        <p:spPr>
          <a:xfrm>
            <a:off x="0" y="123478"/>
            <a:ext cx="9144000" cy="576064"/>
          </a:xfrm>
        </p:spPr>
        <p:txBody>
          <a:bodyPr>
            <a:normAutofit fontScale="95500"/>
          </a:bodyPr>
          <a:lstStyle/>
          <a:p>
            <a:r>
              <a:rPr lang="pt-BR" dirty="0" smtClean="0">
                <a:latin typeface="Arial" panose="020B0604020202020204" pitchFamily="34" charset="0"/>
              </a:rPr>
              <a:t>Apresentação dos integrantes</a:t>
            </a:r>
            <a:endParaRPr lang="pt-BR" dirty="0">
              <a:latin typeface="Arial" panose="020B0604020202020204" pitchFamily="34" charset="0"/>
            </a:endParaRPr>
          </a:p>
        </p:txBody>
      </p:sp>
    </p:spTree>
    <p:extLst>
      <p:ext uri="{BB962C8B-B14F-4D97-AF65-F5344CB8AC3E}">
        <p14:creationId xmlns:p14="http://schemas.microsoft.com/office/powerpoint/2010/main" val="285481863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p:cNvSpPr/>
          <p:nvPr/>
        </p:nvSpPr>
        <p:spPr>
          <a:xfrm>
            <a:off x="251520" y="1059582"/>
            <a:ext cx="8613957" cy="3046988"/>
          </a:xfrm>
          <a:prstGeom prst="rect">
            <a:avLst/>
          </a:prstGeom>
        </p:spPr>
        <p:txBody>
          <a:bodyPr wrap="square">
            <a:spAutoFit/>
          </a:bodyPr>
          <a:lstStyle/>
          <a:p>
            <a:pPr algn="just">
              <a:lnSpc>
                <a:spcPct val="100000"/>
              </a:lnSpc>
            </a:pPr>
            <a:r>
              <a:rPr lang="pt-BR" sz="2400" dirty="0">
                <a:solidFill>
                  <a:schemeClr val="tx1">
                    <a:lumMod val="75000"/>
                    <a:lumOff val="25000"/>
                  </a:schemeClr>
                </a:solidFill>
                <a:latin typeface="Arial" panose="020B0604020202020204" pitchFamily="34" charset="0"/>
              </a:rPr>
              <a:t>Nome: </a:t>
            </a:r>
            <a:r>
              <a:rPr lang="pt-BR" sz="2400" dirty="0" err="1">
                <a:solidFill>
                  <a:schemeClr val="tx1">
                    <a:lumMod val="75000"/>
                    <a:lumOff val="25000"/>
                  </a:schemeClr>
                </a:solidFill>
                <a:latin typeface="Arial" panose="020B0604020202020204" pitchFamily="34" charset="0"/>
              </a:rPr>
              <a:t>Dennison</a:t>
            </a:r>
            <a:r>
              <a:rPr lang="pt-BR" sz="2400" dirty="0">
                <a:solidFill>
                  <a:schemeClr val="tx1">
                    <a:lumMod val="75000"/>
                    <a:lumOff val="25000"/>
                  </a:schemeClr>
                </a:solidFill>
                <a:latin typeface="Arial" panose="020B0604020202020204" pitchFamily="34" charset="0"/>
              </a:rPr>
              <a:t> </a:t>
            </a:r>
            <a:r>
              <a:rPr lang="pt-BR" sz="2400" dirty="0" err="1">
                <a:solidFill>
                  <a:schemeClr val="tx1">
                    <a:lumMod val="75000"/>
                    <a:lumOff val="25000"/>
                  </a:schemeClr>
                </a:solidFill>
                <a:latin typeface="Arial" panose="020B0604020202020204" pitchFamily="34" charset="0"/>
              </a:rPr>
              <a:t>Belisário</a:t>
            </a:r>
            <a:r>
              <a:rPr lang="pt-BR" sz="2400" dirty="0">
                <a:solidFill>
                  <a:schemeClr val="tx1">
                    <a:lumMod val="75000"/>
                    <a:lumOff val="25000"/>
                  </a:schemeClr>
                </a:solidFill>
                <a:latin typeface="Arial" panose="020B0604020202020204" pitchFamily="34" charset="0"/>
              </a:rPr>
              <a:t> Modesto da Silva </a:t>
            </a:r>
          </a:p>
          <a:p>
            <a:pPr algn="just">
              <a:lnSpc>
                <a:spcPct val="100000"/>
              </a:lnSpc>
            </a:pPr>
            <a:r>
              <a:rPr lang="pt-BR" sz="2400" dirty="0">
                <a:solidFill>
                  <a:schemeClr val="tx1">
                    <a:lumMod val="75000"/>
                    <a:lumOff val="25000"/>
                  </a:schemeClr>
                </a:solidFill>
                <a:latin typeface="Arial" panose="020B0604020202020204" pitchFamily="34" charset="0"/>
              </a:rPr>
              <a:t>Papel: </a:t>
            </a:r>
            <a:r>
              <a:rPr lang="pt-BR" sz="2400" dirty="0" smtClean="0">
                <a:solidFill>
                  <a:schemeClr val="tx1">
                    <a:lumMod val="75000"/>
                    <a:lumOff val="25000"/>
                  </a:schemeClr>
                </a:solidFill>
                <a:latin typeface="Arial" panose="020B0604020202020204" pitchFamily="34" charset="0"/>
              </a:rPr>
              <a:t>Analista</a:t>
            </a:r>
            <a:endParaRPr lang="pt-BR" sz="2400" dirty="0">
              <a:solidFill>
                <a:schemeClr val="tx1">
                  <a:lumMod val="75000"/>
                  <a:lumOff val="25000"/>
                </a:schemeClr>
              </a:solidFill>
              <a:latin typeface="Arial" panose="020B0604020202020204" pitchFamily="34" charset="0"/>
            </a:endParaRPr>
          </a:p>
          <a:p>
            <a:pPr algn="just">
              <a:lnSpc>
                <a:spcPct val="100000"/>
              </a:lnSpc>
            </a:pPr>
            <a:r>
              <a:rPr lang="pt-BR" sz="2400" dirty="0">
                <a:solidFill>
                  <a:schemeClr val="tx1">
                    <a:lumMod val="75000"/>
                    <a:lumOff val="25000"/>
                  </a:schemeClr>
                </a:solidFill>
                <a:latin typeface="Arial" panose="020B0604020202020204" pitchFamily="34" charset="0"/>
              </a:rPr>
              <a:t>Atividades que executou: Documento de visão, revisão de macro requisitos e levantamento de </a:t>
            </a:r>
            <a:r>
              <a:rPr lang="pt-BR" sz="2400" dirty="0" smtClean="0">
                <a:solidFill>
                  <a:schemeClr val="tx1">
                    <a:lumMod val="75000"/>
                    <a:lumOff val="25000"/>
                  </a:schemeClr>
                </a:solidFill>
                <a:latin typeface="Arial" panose="020B0604020202020204" pitchFamily="34" charset="0"/>
              </a:rPr>
              <a:t>requisitos</a:t>
            </a:r>
            <a:endParaRPr lang="pt-BR" sz="2400" dirty="0">
              <a:solidFill>
                <a:schemeClr val="tx1">
                  <a:lumMod val="75000"/>
                  <a:lumOff val="25000"/>
                </a:schemeClr>
              </a:solidFill>
              <a:latin typeface="Arial" panose="020B0604020202020204" pitchFamily="34" charset="0"/>
            </a:endParaRPr>
          </a:p>
          <a:p>
            <a:pPr algn="just">
              <a:lnSpc>
                <a:spcPct val="100000"/>
              </a:lnSpc>
            </a:pPr>
            <a:r>
              <a:rPr lang="pt-BR" sz="2400" dirty="0">
                <a:solidFill>
                  <a:schemeClr val="tx1">
                    <a:lumMod val="75000"/>
                    <a:lumOff val="25000"/>
                  </a:schemeClr>
                </a:solidFill>
                <a:latin typeface="Arial" panose="020B0604020202020204" pitchFamily="34" charset="0"/>
              </a:rPr>
              <a:t>Dificuldades/Sugestões: Meu grupo lutava para trabalhar sem computador. Num dia, computador X não ligava o monitor, no outro computador Y era o único sem rede. Além disso, teve computador com erros anormais com o </a:t>
            </a:r>
            <a:r>
              <a:rPr lang="pt-BR" sz="2400" dirty="0" err="1">
                <a:solidFill>
                  <a:schemeClr val="tx1">
                    <a:lumMod val="75000"/>
                    <a:lumOff val="25000"/>
                  </a:schemeClr>
                </a:solidFill>
                <a:latin typeface="Arial" panose="020B0604020202020204" pitchFamily="34" charset="0"/>
              </a:rPr>
              <a:t>svn</a:t>
            </a:r>
            <a:endParaRPr lang="pt-BR" sz="2400" spc="-1" dirty="0">
              <a:solidFill>
                <a:schemeClr val="tx1">
                  <a:lumMod val="75000"/>
                  <a:lumOff val="25000"/>
                </a:schemeClr>
              </a:solidFill>
            </a:endParaRPr>
          </a:p>
        </p:txBody>
      </p:sp>
      <p:sp>
        <p:nvSpPr>
          <p:cNvPr id="6" name="Espaço Reservado para Texto 1"/>
          <p:cNvSpPr>
            <a:spLocks noGrp="1"/>
          </p:cNvSpPr>
          <p:nvPr>
            <p:ph type="body" sz="quarter" idx="10"/>
          </p:nvPr>
        </p:nvSpPr>
        <p:spPr>
          <a:xfrm>
            <a:off x="0" y="123478"/>
            <a:ext cx="9144000" cy="576064"/>
          </a:xfrm>
        </p:spPr>
        <p:txBody>
          <a:bodyPr>
            <a:normAutofit fontScale="95500"/>
          </a:bodyPr>
          <a:lstStyle/>
          <a:p>
            <a:r>
              <a:rPr lang="pt-BR" dirty="0" smtClean="0">
                <a:latin typeface="Arial" panose="020B0604020202020204" pitchFamily="34" charset="0"/>
              </a:rPr>
              <a:t>Apresentação dos integrantes</a:t>
            </a:r>
            <a:endParaRPr lang="pt-BR" dirty="0">
              <a:latin typeface="Arial" panose="020B0604020202020204" pitchFamily="34" charset="0"/>
            </a:endParaRPr>
          </a:p>
        </p:txBody>
      </p:sp>
    </p:spTree>
    <p:extLst>
      <p:ext uri="{BB962C8B-B14F-4D97-AF65-F5344CB8AC3E}">
        <p14:creationId xmlns:p14="http://schemas.microsoft.com/office/powerpoint/2010/main" val="113147050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251520" y="1059582"/>
            <a:ext cx="8640960" cy="3416320"/>
          </a:xfrm>
          <a:prstGeom prst="rect">
            <a:avLst/>
          </a:prstGeom>
        </p:spPr>
        <p:txBody>
          <a:bodyPr wrap="square">
            <a:spAutoFit/>
          </a:bodyPr>
          <a:lstStyle/>
          <a:p>
            <a:pPr algn="just">
              <a:lnSpc>
                <a:spcPct val="100000"/>
              </a:lnSpc>
            </a:pPr>
            <a:r>
              <a:rPr lang="pt-BR" sz="2400" dirty="0">
                <a:solidFill>
                  <a:schemeClr val="tx1">
                    <a:lumMod val="75000"/>
                    <a:lumOff val="25000"/>
                  </a:schemeClr>
                </a:solidFill>
                <a:latin typeface="Arial" panose="020B0604020202020204" pitchFamily="34" charset="0"/>
              </a:rPr>
              <a:t>Nome: João Gabriel Machado </a:t>
            </a:r>
            <a:r>
              <a:rPr lang="pt-BR" sz="2400" dirty="0" smtClean="0">
                <a:solidFill>
                  <a:schemeClr val="tx1">
                    <a:lumMod val="75000"/>
                    <a:lumOff val="25000"/>
                  </a:schemeClr>
                </a:solidFill>
                <a:latin typeface="Arial" panose="020B0604020202020204" pitchFamily="34" charset="0"/>
              </a:rPr>
              <a:t>Marques</a:t>
            </a:r>
            <a:endParaRPr lang="pt-BR" sz="2400" dirty="0">
              <a:solidFill>
                <a:schemeClr val="tx1">
                  <a:lumMod val="75000"/>
                  <a:lumOff val="25000"/>
                </a:schemeClr>
              </a:solidFill>
              <a:latin typeface="Arial" panose="020B0604020202020204" pitchFamily="34" charset="0"/>
            </a:endParaRPr>
          </a:p>
          <a:p>
            <a:pPr algn="just">
              <a:lnSpc>
                <a:spcPct val="100000"/>
              </a:lnSpc>
            </a:pPr>
            <a:r>
              <a:rPr lang="pt-BR" sz="2400" dirty="0">
                <a:solidFill>
                  <a:schemeClr val="tx1">
                    <a:lumMod val="75000"/>
                    <a:lumOff val="25000"/>
                  </a:schemeClr>
                </a:solidFill>
                <a:latin typeface="Arial" panose="020B0604020202020204" pitchFamily="34" charset="0"/>
              </a:rPr>
              <a:t>Papel: </a:t>
            </a:r>
            <a:r>
              <a:rPr lang="pt-BR" sz="2400" dirty="0" smtClean="0">
                <a:solidFill>
                  <a:schemeClr val="tx1">
                    <a:lumMod val="75000"/>
                    <a:lumOff val="25000"/>
                  </a:schemeClr>
                </a:solidFill>
                <a:latin typeface="Arial" panose="020B0604020202020204" pitchFamily="34" charset="0"/>
              </a:rPr>
              <a:t>DBA</a:t>
            </a:r>
            <a:endParaRPr lang="pt-BR" sz="2400" dirty="0">
              <a:solidFill>
                <a:schemeClr val="tx1">
                  <a:lumMod val="75000"/>
                  <a:lumOff val="25000"/>
                </a:schemeClr>
              </a:solidFill>
              <a:latin typeface="Arial" panose="020B0604020202020204" pitchFamily="34" charset="0"/>
            </a:endParaRPr>
          </a:p>
          <a:p>
            <a:pPr algn="just">
              <a:lnSpc>
                <a:spcPct val="100000"/>
              </a:lnSpc>
            </a:pPr>
            <a:r>
              <a:rPr lang="pt-BR" sz="2400" dirty="0">
                <a:solidFill>
                  <a:schemeClr val="tx1">
                    <a:lumMod val="75000"/>
                    <a:lumOff val="25000"/>
                  </a:schemeClr>
                </a:solidFill>
                <a:latin typeface="Arial" panose="020B0604020202020204" pitchFamily="34" charset="0"/>
              </a:rPr>
              <a:t>Atividades que executou: Participação nos documentos de </a:t>
            </a:r>
            <a:r>
              <a:rPr lang="pt-BR" sz="2400" dirty="0" smtClean="0">
                <a:solidFill>
                  <a:schemeClr val="tx1">
                    <a:lumMod val="75000"/>
                    <a:lumOff val="25000"/>
                  </a:schemeClr>
                </a:solidFill>
                <a:latin typeface="Arial" panose="020B0604020202020204" pitchFamily="34" charset="0"/>
              </a:rPr>
              <a:t>revisão </a:t>
            </a:r>
            <a:r>
              <a:rPr lang="pt-BR" sz="2400" dirty="0">
                <a:solidFill>
                  <a:schemeClr val="tx1">
                    <a:lumMod val="75000"/>
                    <a:lumOff val="25000"/>
                  </a:schemeClr>
                </a:solidFill>
                <a:latin typeface="Arial" panose="020B0604020202020204" pitchFamily="34" charset="0"/>
              </a:rPr>
              <a:t>de </a:t>
            </a:r>
            <a:r>
              <a:rPr lang="pt-BR" sz="2400" dirty="0" err="1" smtClean="0">
                <a:solidFill>
                  <a:schemeClr val="tx1">
                    <a:lumMod val="75000"/>
                    <a:lumOff val="25000"/>
                  </a:schemeClr>
                </a:solidFill>
                <a:latin typeface="Arial" panose="020B0604020202020204" pitchFamily="34" charset="0"/>
              </a:rPr>
              <a:t>macrorequisitos</a:t>
            </a:r>
            <a:r>
              <a:rPr lang="pt-BR" sz="2400" dirty="0">
                <a:solidFill>
                  <a:schemeClr val="tx1">
                    <a:lumMod val="75000"/>
                    <a:lumOff val="25000"/>
                  </a:schemeClr>
                </a:solidFill>
                <a:latin typeface="Arial" panose="020B0604020202020204" pitchFamily="34" charset="0"/>
              </a:rPr>
              <a:t>, </a:t>
            </a:r>
            <a:r>
              <a:rPr lang="pt-BR" sz="2400" dirty="0" smtClean="0">
                <a:solidFill>
                  <a:schemeClr val="tx1">
                    <a:lumMod val="75000"/>
                    <a:lumOff val="25000"/>
                  </a:schemeClr>
                </a:solidFill>
                <a:latin typeface="Arial" panose="020B0604020202020204" pitchFamily="34" charset="0"/>
              </a:rPr>
              <a:t>documento </a:t>
            </a:r>
            <a:r>
              <a:rPr lang="pt-BR" sz="2400" dirty="0">
                <a:solidFill>
                  <a:schemeClr val="tx1">
                    <a:lumMod val="75000"/>
                    <a:lumOff val="25000"/>
                  </a:schemeClr>
                </a:solidFill>
                <a:latin typeface="Arial" panose="020B0604020202020204" pitchFamily="34" charset="0"/>
              </a:rPr>
              <a:t>de </a:t>
            </a:r>
            <a:r>
              <a:rPr lang="pt-BR" sz="2400" dirty="0" smtClean="0">
                <a:solidFill>
                  <a:schemeClr val="tx1">
                    <a:lumMod val="75000"/>
                    <a:lumOff val="25000"/>
                  </a:schemeClr>
                </a:solidFill>
                <a:latin typeface="Arial" panose="020B0604020202020204" pitchFamily="34" charset="0"/>
              </a:rPr>
              <a:t>visão </a:t>
            </a:r>
            <a:r>
              <a:rPr lang="pt-BR" sz="2400" dirty="0">
                <a:solidFill>
                  <a:schemeClr val="tx1">
                    <a:lumMod val="75000"/>
                    <a:lumOff val="25000"/>
                  </a:schemeClr>
                </a:solidFill>
                <a:latin typeface="Arial" panose="020B0604020202020204" pitchFamily="34" charset="0"/>
              </a:rPr>
              <a:t>e </a:t>
            </a:r>
            <a:r>
              <a:rPr lang="pt-BR" sz="2400" dirty="0" smtClean="0">
                <a:solidFill>
                  <a:schemeClr val="tx1">
                    <a:lumMod val="75000"/>
                    <a:lumOff val="25000"/>
                  </a:schemeClr>
                </a:solidFill>
                <a:latin typeface="Arial" panose="020B0604020202020204" pitchFamily="34" charset="0"/>
              </a:rPr>
              <a:t>levantamento </a:t>
            </a:r>
            <a:r>
              <a:rPr lang="pt-BR" sz="2400" dirty="0">
                <a:solidFill>
                  <a:schemeClr val="tx1">
                    <a:lumMod val="75000"/>
                    <a:lumOff val="25000"/>
                  </a:schemeClr>
                </a:solidFill>
                <a:latin typeface="Arial" panose="020B0604020202020204" pitchFamily="34" charset="0"/>
              </a:rPr>
              <a:t>de r</a:t>
            </a:r>
            <a:r>
              <a:rPr lang="pt-BR" sz="2400" dirty="0" smtClean="0">
                <a:solidFill>
                  <a:schemeClr val="tx1">
                    <a:lumMod val="75000"/>
                    <a:lumOff val="25000"/>
                  </a:schemeClr>
                </a:solidFill>
                <a:latin typeface="Arial" panose="020B0604020202020204" pitchFamily="34" charset="0"/>
              </a:rPr>
              <a:t>equisitos</a:t>
            </a:r>
            <a:endParaRPr lang="pt-BR" sz="2400" dirty="0">
              <a:solidFill>
                <a:schemeClr val="tx1">
                  <a:lumMod val="75000"/>
                  <a:lumOff val="25000"/>
                </a:schemeClr>
              </a:solidFill>
              <a:latin typeface="Arial" panose="020B0604020202020204" pitchFamily="34" charset="0"/>
            </a:endParaRPr>
          </a:p>
          <a:p>
            <a:pPr algn="just">
              <a:lnSpc>
                <a:spcPct val="100000"/>
              </a:lnSpc>
            </a:pPr>
            <a:r>
              <a:rPr lang="pt-BR" sz="2400" dirty="0">
                <a:solidFill>
                  <a:schemeClr val="tx1">
                    <a:lumMod val="75000"/>
                    <a:lumOff val="25000"/>
                  </a:schemeClr>
                </a:solidFill>
                <a:latin typeface="Arial" panose="020B0604020202020204" pitchFamily="34" charset="0"/>
              </a:rPr>
              <a:t>Dificuldades/Sugestões: As principais dificuldades foram em relação ao documento de </a:t>
            </a:r>
            <a:r>
              <a:rPr lang="pt-BR" sz="2400" dirty="0" smtClean="0">
                <a:solidFill>
                  <a:schemeClr val="tx1">
                    <a:lumMod val="75000"/>
                    <a:lumOff val="25000"/>
                  </a:schemeClr>
                </a:solidFill>
                <a:latin typeface="Arial" panose="020B0604020202020204" pitchFamily="34" charset="0"/>
              </a:rPr>
              <a:t>levantamento </a:t>
            </a:r>
            <a:r>
              <a:rPr lang="pt-BR" sz="2400" dirty="0">
                <a:solidFill>
                  <a:schemeClr val="tx1">
                    <a:lumMod val="75000"/>
                    <a:lumOff val="25000"/>
                  </a:schemeClr>
                </a:solidFill>
                <a:latin typeface="Arial" panose="020B0604020202020204" pitchFamily="34" charset="0"/>
              </a:rPr>
              <a:t>de </a:t>
            </a:r>
            <a:r>
              <a:rPr lang="pt-BR" sz="2400" dirty="0" smtClean="0">
                <a:solidFill>
                  <a:schemeClr val="tx1">
                    <a:lumMod val="75000"/>
                    <a:lumOff val="25000"/>
                  </a:schemeClr>
                </a:solidFill>
                <a:latin typeface="Arial" panose="020B0604020202020204" pitchFamily="34" charset="0"/>
              </a:rPr>
              <a:t>requisitos </a:t>
            </a:r>
            <a:r>
              <a:rPr lang="pt-BR" sz="2400" dirty="0">
                <a:solidFill>
                  <a:schemeClr val="tx1">
                    <a:lumMod val="75000"/>
                    <a:lumOff val="25000"/>
                  </a:schemeClr>
                </a:solidFill>
                <a:latin typeface="Arial" panose="020B0604020202020204" pitchFamily="34" charset="0"/>
              </a:rPr>
              <a:t>pela dificuldade em interpretar todo o processo em que cada requisito iria passar até o seu resultado final</a:t>
            </a:r>
          </a:p>
        </p:txBody>
      </p:sp>
      <p:sp>
        <p:nvSpPr>
          <p:cNvPr id="6" name="Espaço Reservado para Texto 1"/>
          <p:cNvSpPr>
            <a:spLocks noGrp="1"/>
          </p:cNvSpPr>
          <p:nvPr>
            <p:ph type="body" sz="quarter" idx="10"/>
          </p:nvPr>
        </p:nvSpPr>
        <p:spPr>
          <a:xfrm>
            <a:off x="0" y="123478"/>
            <a:ext cx="9144000" cy="576064"/>
          </a:xfrm>
        </p:spPr>
        <p:txBody>
          <a:bodyPr>
            <a:normAutofit fontScale="95500"/>
          </a:bodyPr>
          <a:lstStyle/>
          <a:p>
            <a:r>
              <a:rPr lang="pt-BR" dirty="0" smtClean="0">
                <a:latin typeface="Arial" panose="020B0604020202020204" pitchFamily="34" charset="0"/>
              </a:rPr>
              <a:t>Apresentação dos integrantes</a:t>
            </a:r>
            <a:endParaRPr lang="pt-BR" dirty="0">
              <a:latin typeface="Arial" panose="020B0604020202020204" pitchFamily="34" charset="0"/>
            </a:endParaRPr>
          </a:p>
        </p:txBody>
      </p:sp>
    </p:spTree>
    <p:extLst>
      <p:ext uri="{BB962C8B-B14F-4D97-AF65-F5344CB8AC3E}">
        <p14:creationId xmlns:p14="http://schemas.microsoft.com/office/powerpoint/2010/main" val="233195970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251520" y="1059582"/>
            <a:ext cx="8496944" cy="2677656"/>
          </a:xfrm>
          <a:prstGeom prst="rect">
            <a:avLst/>
          </a:prstGeom>
        </p:spPr>
        <p:txBody>
          <a:bodyPr wrap="square">
            <a:spAutoFit/>
          </a:bodyPr>
          <a:lstStyle/>
          <a:p>
            <a:pPr algn="just">
              <a:lnSpc>
                <a:spcPct val="100000"/>
              </a:lnSpc>
            </a:pPr>
            <a:r>
              <a:rPr lang="pt-BR" sz="2400" dirty="0">
                <a:solidFill>
                  <a:schemeClr val="tx1">
                    <a:lumMod val="75000"/>
                    <a:lumOff val="25000"/>
                  </a:schemeClr>
                </a:solidFill>
                <a:latin typeface="Arial" panose="020B0604020202020204" pitchFamily="34" charset="0"/>
              </a:rPr>
              <a:t>Nome: </a:t>
            </a:r>
            <a:r>
              <a:rPr lang="pt-BR" altLang="ko-KR" sz="2400" spc="-1" dirty="0">
                <a:solidFill>
                  <a:schemeClr val="tx1">
                    <a:lumMod val="75000"/>
                    <a:lumOff val="25000"/>
                  </a:schemeClr>
                </a:solidFill>
                <a:latin typeface="Arial" panose="020B0604020202020204" pitchFamily="34" charset="0"/>
              </a:rPr>
              <a:t>Rita de Cássia Simão </a:t>
            </a:r>
            <a:r>
              <a:rPr lang="pt-BR" altLang="ko-KR" sz="2400" spc="-1" dirty="0" smtClean="0">
                <a:solidFill>
                  <a:schemeClr val="tx1">
                    <a:lumMod val="75000"/>
                    <a:lumOff val="25000"/>
                  </a:schemeClr>
                </a:solidFill>
                <a:latin typeface="Arial" panose="020B0604020202020204" pitchFamily="34" charset="0"/>
              </a:rPr>
              <a:t>Camelo</a:t>
            </a:r>
            <a:endParaRPr lang="pt-BR" sz="2400" dirty="0">
              <a:solidFill>
                <a:schemeClr val="tx1">
                  <a:lumMod val="75000"/>
                  <a:lumOff val="25000"/>
                </a:schemeClr>
              </a:solidFill>
              <a:latin typeface="Arial" panose="020B0604020202020204" pitchFamily="34" charset="0"/>
            </a:endParaRPr>
          </a:p>
          <a:p>
            <a:pPr algn="just">
              <a:lnSpc>
                <a:spcPct val="100000"/>
              </a:lnSpc>
            </a:pPr>
            <a:r>
              <a:rPr lang="pt-BR" sz="2400" dirty="0">
                <a:solidFill>
                  <a:schemeClr val="tx1">
                    <a:lumMod val="75000"/>
                    <a:lumOff val="25000"/>
                  </a:schemeClr>
                </a:solidFill>
                <a:latin typeface="Arial" panose="020B0604020202020204" pitchFamily="34" charset="0"/>
              </a:rPr>
              <a:t>Papel: </a:t>
            </a:r>
            <a:r>
              <a:rPr lang="pt-BR" sz="2400" dirty="0" smtClean="0">
                <a:solidFill>
                  <a:schemeClr val="tx1">
                    <a:lumMod val="75000"/>
                    <a:lumOff val="25000"/>
                  </a:schemeClr>
                </a:solidFill>
                <a:latin typeface="Arial" panose="020B0604020202020204" pitchFamily="34" charset="0"/>
              </a:rPr>
              <a:t>DBA</a:t>
            </a:r>
            <a:endParaRPr lang="pt-BR" sz="2400" dirty="0">
              <a:solidFill>
                <a:schemeClr val="tx1">
                  <a:lumMod val="75000"/>
                  <a:lumOff val="25000"/>
                </a:schemeClr>
              </a:solidFill>
              <a:latin typeface="Arial" panose="020B0604020202020204" pitchFamily="34" charset="0"/>
            </a:endParaRPr>
          </a:p>
          <a:p>
            <a:pPr algn="just">
              <a:lnSpc>
                <a:spcPct val="100000"/>
              </a:lnSpc>
            </a:pPr>
            <a:r>
              <a:rPr lang="pt-BR" sz="2400" dirty="0">
                <a:solidFill>
                  <a:schemeClr val="tx1">
                    <a:lumMod val="75000"/>
                    <a:lumOff val="25000"/>
                  </a:schemeClr>
                </a:solidFill>
                <a:latin typeface="Arial" panose="020B0604020202020204" pitchFamily="34" charset="0"/>
              </a:rPr>
              <a:t>Atividades que executou: Contribui na elaboração do </a:t>
            </a:r>
            <a:r>
              <a:rPr lang="pt-BR" sz="2400" dirty="0" smtClean="0">
                <a:solidFill>
                  <a:schemeClr val="tx1">
                    <a:lumMod val="75000"/>
                    <a:lumOff val="25000"/>
                  </a:schemeClr>
                </a:solidFill>
                <a:latin typeface="Arial" panose="020B0604020202020204" pitchFamily="34" charset="0"/>
              </a:rPr>
              <a:t>documento </a:t>
            </a:r>
            <a:r>
              <a:rPr lang="pt-BR" sz="2400" dirty="0">
                <a:solidFill>
                  <a:schemeClr val="tx1">
                    <a:lumMod val="75000"/>
                    <a:lumOff val="25000"/>
                  </a:schemeClr>
                </a:solidFill>
                <a:latin typeface="Arial" panose="020B0604020202020204" pitchFamily="34" charset="0"/>
              </a:rPr>
              <a:t>de </a:t>
            </a:r>
            <a:r>
              <a:rPr lang="pt-BR" sz="2400" dirty="0" smtClean="0">
                <a:solidFill>
                  <a:schemeClr val="tx1">
                    <a:lumMod val="75000"/>
                    <a:lumOff val="25000"/>
                  </a:schemeClr>
                </a:solidFill>
                <a:latin typeface="Arial" panose="020B0604020202020204" pitchFamily="34" charset="0"/>
              </a:rPr>
              <a:t>visão </a:t>
            </a:r>
            <a:r>
              <a:rPr lang="pt-BR" sz="2400" dirty="0">
                <a:solidFill>
                  <a:schemeClr val="tx1">
                    <a:lumMod val="75000"/>
                    <a:lumOff val="25000"/>
                  </a:schemeClr>
                </a:solidFill>
                <a:latin typeface="Arial" panose="020B0604020202020204" pitchFamily="34" charset="0"/>
              </a:rPr>
              <a:t>e no documento de </a:t>
            </a:r>
            <a:r>
              <a:rPr lang="pt-BR" sz="2400" dirty="0" smtClean="0">
                <a:solidFill>
                  <a:schemeClr val="tx1">
                    <a:lumMod val="75000"/>
                    <a:lumOff val="25000"/>
                  </a:schemeClr>
                </a:solidFill>
                <a:latin typeface="Arial" panose="020B0604020202020204" pitchFamily="34" charset="0"/>
              </a:rPr>
              <a:t>levantamento </a:t>
            </a:r>
            <a:r>
              <a:rPr lang="pt-BR" sz="2400" dirty="0">
                <a:solidFill>
                  <a:schemeClr val="tx1">
                    <a:lumMod val="75000"/>
                    <a:lumOff val="25000"/>
                  </a:schemeClr>
                </a:solidFill>
                <a:latin typeface="Arial" panose="020B0604020202020204" pitchFamily="34" charset="0"/>
              </a:rPr>
              <a:t>de r</a:t>
            </a:r>
            <a:r>
              <a:rPr lang="pt-BR" sz="2400" dirty="0" smtClean="0">
                <a:solidFill>
                  <a:schemeClr val="tx1">
                    <a:lumMod val="75000"/>
                    <a:lumOff val="25000"/>
                  </a:schemeClr>
                </a:solidFill>
                <a:latin typeface="Arial" panose="020B0604020202020204" pitchFamily="34" charset="0"/>
              </a:rPr>
              <a:t>equisitos</a:t>
            </a:r>
            <a:endParaRPr lang="pt-BR" sz="2400" dirty="0">
              <a:solidFill>
                <a:schemeClr val="tx1">
                  <a:lumMod val="75000"/>
                  <a:lumOff val="25000"/>
                </a:schemeClr>
              </a:solidFill>
              <a:latin typeface="Arial" panose="020B0604020202020204" pitchFamily="34" charset="0"/>
            </a:endParaRPr>
          </a:p>
          <a:p>
            <a:pPr algn="just">
              <a:lnSpc>
                <a:spcPct val="100000"/>
              </a:lnSpc>
            </a:pPr>
            <a:r>
              <a:rPr lang="pt-BR" sz="2400" dirty="0">
                <a:solidFill>
                  <a:schemeClr val="tx1">
                    <a:lumMod val="75000"/>
                    <a:lumOff val="25000"/>
                  </a:schemeClr>
                </a:solidFill>
                <a:latin typeface="Arial" panose="020B0604020202020204" pitchFamily="34" charset="0"/>
              </a:rPr>
              <a:t>Dificuldades/Sugestões: Dificuldade em enxergar o fluxo das telas do nosso </a:t>
            </a:r>
            <a:r>
              <a:rPr lang="pt-BR" sz="2400" dirty="0" smtClean="0">
                <a:solidFill>
                  <a:schemeClr val="tx1">
                    <a:lumMod val="75000"/>
                    <a:lumOff val="25000"/>
                  </a:schemeClr>
                </a:solidFill>
                <a:latin typeface="Arial" panose="020B0604020202020204" pitchFamily="34" charset="0"/>
              </a:rPr>
              <a:t>módulo</a:t>
            </a:r>
            <a:endParaRPr lang="pt-BR" sz="2400" dirty="0">
              <a:solidFill>
                <a:schemeClr val="tx1">
                  <a:lumMod val="75000"/>
                  <a:lumOff val="25000"/>
                </a:schemeClr>
              </a:solidFill>
              <a:latin typeface="Arial" panose="020B0604020202020204" pitchFamily="34" charset="0"/>
            </a:endParaRPr>
          </a:p>
        </p:txBody>
      </p:sp>
      <p:sp>
        <p:nvSpPr>
          <p:cNvPr id="6" name="Espaço Reservado para Texto 1"/>
          <p:cNvSpPr>
            <a:spLocks noGrp="1"/>
          </p:cNvSpPr>
          <p:nvPr>
            <p:ph type="body" sz="quarter" idx="10"/>
          </p:nvPr>
        </p:nvSpPr>
        <p:spPr>
          <a:xfrm>
            <a:off x="0" y="123478"/>
            <a:ext cx="9144000" cy="576064"/>
          </a:xfrm>
        </p:spPr>
        <p:txBody>
          <a:bodyPr>
            <a:normAutofit fontScale="95500"/>
          </a:bodyPr>
          <a:lstStyle/>
          <a:p>
            <a:r>
              <a:rPr lang="pt-BR" dirty="0" smtClean="0">
                <a:latin typeface="Arial" panose="020B0604020202020204" pitchFamily="34" charset="0"/>
              </a:rPr>
              <a:t>Apresentação dos integrantes</a:t>
            </a:r>
            <a:endParaRPr lang="pt-BR" dirty="0">
              <a:latin typeface="Arial" panose="020B0604020202020204" pitchFamily="34" charset="0"/>
            </a:endParaRPr>
          </a:p>
        </p:txBody>
      </p:sp>
    </p:spTree>
    <p:extLst>
      <p:ext uri="{BB962C8B-B14F-4D97-AF65-F5344CB8AC3E}">
        <p14:creationId xmlns:p14="http://schemas.microsoft.com/office/powerpoint/2010/main" val="414263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fontScale="95500"/>
          </a:bodyPr>
          <a:lstStyle/>
          <a:p>
            <a:r>
              <a:rPr lang="pt-BR" dirty="0" smtClean="0"/>
              <a:t>Apresentação </a:t>
            </a:r>
            <a:r>
              <a:rPr lang="pt-BR" dirty="0"/>
              <a:t>dos </a:t>
            </a:r>
            <a:r>
              <a:rPr lang="pt-BR" dirty="0" err="1"/>
              <a:t>Templates</a:t>
            </a:r>
            <a:r>
              <a:rPr lang="pt-BR" dirty="0"/>
              <a:t> </a:t>
            </a:r>
          </a:p>
        </p:txBody>
      </p:sp>
      <p:sp>
        <p:nvSpPr>
          <p:cNvPr id="3" name="Espaço Reservado para Texto 2"/>
          <p:cNvSpPr>
            <a:spLocks noGrp="1"/>
          </p:cNvSpPr>
          <p:nvPr>
            <p:ph type="body" sz="quarter" idx="11"/>
          </p:nvPr>
        </p:nvSpPr>
        <p:spPr/>
        <p:txBody>
          <a:bodyPr>
            <a:normAutofit fontScale="95500"/>
          </a:bodyPr>
          <a:lstStyle/>
          <a:p>
            <a:pPr marL="285750" indent="-285750">
              <a:buFont typeface="Arial" panose="020B0604020202020204" pitchFamily="34" charset="0"/>
              <a:buChar char="•"/>
            </a:pPr>
            <a:r>
              <a:rPr lang="pt-BR" dirty="0" smtClean="0"/>
              <a:t>GRUPO 1 – João O.</a:t>
            </a:r>
            <a:endParaRPr lang="pt-BR" dirty="0"/>
          </a:p>
        </p:txBody>
      </p:sp>
      <p:pic>
        <p:nvPicPr>
          <p:cNvPr id="4" name="Imagem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1640" y="1131590"/>
            <a:ext cx="6580112" cy="33123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92383662"/>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p:cNvSpPr>
            <a:spLocks noGrp="1"/>
          </p:cNvSpPr>
          <p:nvPr>
            <p:ph type="body" sz="quarter" idx="11"/>
          </p:nvPr>
        </p:nvSpPr>
        <p:spPr/>
        <p:txBody>
          <a:bodyPr>
            <a:normAutofit fontScale="95500"/>
          </a:bodyPr>
          <a:lstStyle/>
          <a:p>
            <a:endParaRPr lang="pt-BR"/>
          </a:p>
        </p:txBody>
      </p:sp>
      <p:graphicFrame>
        <p:nvGraphicFramePr>
          <p:cNvPr id="4" name="Tabela 3"/>
          <p:cNvGraphicFramePr>
            <a:graphicFrameLocks noGrp="1"/>
          </p:cNvGraphicFramePr>
          <p:nvPr>
            <p:extLst/>
          </p:nvPr>
        </p:nvGraphicFramePr>
        <p:xfrm>
          <a:off x="1475656" y="1347614"/>
          <a:ext cx="6096000" cy="2595880"/>
        </p:xfrm>
        <a:graphic>
          <a:graphicData uri="http://schemas.openxmlformats.org/drawingml/2006/table">
            <a:tbl>
              <a:tblPr firstRow="1" bandRow="1">
                <a:tableStyleId>{72833802-FEF1-4C79-8D5D-14CF1EAF98D9}</a:tableStyleId>
              </a:tblPr>
              <a:tblGrid>
                <a:gridCol w="3048000">
                  <a:extLst>
                    <a:ext uri="{9D8B030D-6E8A-4147-A177-3AD203B41FA5}">
                      <a16:colId xmlns:a16="http://schemas.microsoft.com/office/drawing/2014/main" xmlns="" val="20000"/>
                    </a:ext>
                  </a:extLst>
                </a:gridCol>
                <a:gridCol w="3048000">
                  <a:extLst>
                    <a:ext uri="{9D8B030D-6E8A-4147-A177-3AD203B41FA5}">
                      <a16:colId xmlns:a16="http://schemas.microsoft.com/office/drawing/2014/main" xmlns="" val="20001"/>
                    </a:ext>
                  </a:extLst>
                </a:gridCol>
              </a:tblGrid>
              <a:tr h="370840">
                <a:tc>
                  <a:txBody>
                    <a:bodyPr/>
                    <a:lstStyle/>
                    <a:p>
                      <a:pPr algn="ctr"/>
                      <a:r>
                        <a:rPr lang="pt-BR" dirty="0" smtClean="0"/>
                        <a:t>Nomes</a:t>
                      </a:r>
                      <a:endParaRPr lang="pt-BR" dirty="0"/>
                    </a:p>
                  </a:txBody>
                  <a:tcPr/>
                </a:tc>
                <a:tc>
                  <a:txBody>
                    <a:bodyPr/>
                    <a:lstStyle/>
                    <a:p>
                      <a:pPr algn="ctr"/>
                      <a:r>
                        <a:rPr lang="pt-BR" dirty="0" smtClean="0"/>
                        <a:t> Notas</a:t>
                      </a:r>
                      <a:endParaRPr lang="pt-BR" dirty="0"/>
                    </a:p>
                  </a:txBody>
                  <a:tcPr/>
                </a:tc>
                <a:extLst>
                  <a:ext uri="{0D108BD9-81ED-4DB2-BD59-A6C34878D82A}">
                    <a16:rowId xmlns:a16="http://schemas.microsoft.com/office/drawing/2014/main" xmlns="" val="10000"/>
                  </a:ext>
                </a:extLst>
              </a:tr>
              <a:tr h="370840">
                <a:tc>
                  <a:txBody>
                    <a:bodyPr/>
                    <a:lstStyle/>
                    <a:p>
                      <a:pPr algn="ctr"/>
                      <a:r>
                        <a:rPr lang="pt-BR" dirty="0" err="1" smtClean="0"/>
                        <a:t>Adryelle</a:t>
                      </a:r>
                      <a:endParaRPr lang="pt-BR" dirty="0"/>
                    </a:p>
                  </a:txBody>
                  <a:tcPr/>
                </a:tc>
                <a:tc>
                  <a:txBody>
                    <a:bodyPr/>
                    <a:lstStyle/>
                    <a:p>
                      <a:pPr algn="ctr"/>
                      <a:r>
                        <a:rPr lang="pt-BR" dirty="0" smtClean="0"/>
                        <a:t>8,5</a:t>
                      </a:r>
                      <a:endParaRPr lang="pt-BR" dirty="0"/>
                    </a:p>
                  </a:txBody>
                  <a:tcPr/>
                </a:tc>
                <a:extLst>
                  <a:ext uri="{0D108BD9-81ED-4DB2-BD59-A6C34878D82A}">
                    <a16:rowId xmlns:a16="http://schemas.microsoft.com/office/drawing/2014/main" xmlns="" val="10001"/>
                  </a:ext>
                </a:extLst>
              </a:tr>
              <a:tr h="370840">
                <a:tc>
                  <a:txBody>
                    <a:bodyPr/>
                    <a:lstStyle/>
                    <a:p>
                      <a:pPr algn="ctr"/>
                      <a:r>
                        <a:rPr lang="pt-BR" dirty="0" err="1" smtClean="0"/>
                        <a:t>Dennison</a:t>
                      </a:r>
                      <a:endParaRPr lang="pt-BR" dirty="0" smtClean="0"/>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pt-BR" dirty="0" smtClean="0"/>
                        <a:t>9,5</a:t>
                      </a:r>
                    </a:p>
                  </a:txBody>
                  <a:tcPr/>
                </a:tc>
                <a:extLst>
                  <a:ext uri="{0D108BD9-81ED-4DB2-BD59-A6C34878D82A}">
                    <a16:rowId xmlns:a16="http://schemas.microsoft.com/office/drawing/2014/main" xmlns="" val="10002"/>
                  </a:ext>
                </a:extLst>
              </a:tr>
              <a:tr h="370840">
                <a:tc>
                  <a:txBody>
                    <a:bodyPr/>
                    <a:lstStyle/>
                    <a:p>
                      <a:pPr algn="ctr"/>
                      <a:r>
                        <a:rPr lang="pt-BR" dirty="0" smtClean="0"/>
                        <a:t>João Gabriel</a:t>
                      </a:r>
                      <a:endParaRPr lang="pt-BR" dirty="0"/>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pt-BR" dirty="0" smtClean="0"/>
                        <a:t>9</a:t>
                      </a:r>
                    </a:p>
                  </a:txBody>
                  <a:tcPr/>
                </a:tc>
                <a:extLst>
                  <a:ext uri="{0D108BD9-81ED-4DB2-BD59-A6C34878D82A}">
                    <a16:rowId xmlns:a16="http://schemas.microsoft.com/office/drawing/2014/main" xmlns="" val="10003"/>
                  </a:ext>
                </a:extLst>
              </a:tr>
              <a:tr h="370840">
                <a:tc>
                  <a:txBody>
                    <a:bodyPr/>
                    <a:lstStyle/>
                    <a:p>
                      <a:pPr algn="ctr"/>
                      <a:r>
                        <a:rPr lang="pt-BR" dirty="0" smtClean="0"/>
                        <a:t>Lucas Henrique</a:t>
                      </a:r>
                      <a:endParaRPr lang="pt-BR" dirty="0"/>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pt-BR" dirty="0" smtClean="0"/>
                        <a:t>8</a:t>
                      </a:r>
                    </a:p>
                  </a:txBody>
                  <a:tcPr/>
                </a:tc>
                <a:extLst>
                  <a:ext uri="{0D108BD9-81ED-4DB2-BD59-A6C34878D82A}">
                    <a16:rowId xmlns:a16="http://schemas.microsoft.com/office/drawing/2014/main" xmlns="" val="10004"/>
                  </a:ext>
                </a:extLst>
              </a:tr>
              <a:tr h="370840">
                <a:tc>
                  <a:txBody>
                    <a:bodyPr/>
                    <a:lstStyle/>
                    <a:p>
                      <a:pPr algn="ctr"/>
                      <a:r>
                        <a:rPr lang="pt-BR" dirty="0" smtClean="0"/>
                        <a:t>Rita</a:t>
                      </a:r>
                      <a:endParaRPr lang="pt-BR" dirty="0"/>
                    </a:p>
                  </a:txBody>
                  <a:tcPr/>
                </a:tc>
                <a:tc>
                  <a:txBody>
                    <a:bodyPr/>
                    <a:lstStyle/>
                    <a:p>
                      <a:pPr algn="ctr"/>
                      <a:r>
                        <a:rPr lang="pt-BR" dirty="0" smtClean="0"/>
                        <a:t>10</a:t>
                      </a:r>
                      <a:endParaRPr lang="pt-BR" dirty="0"/>
                    </a:p>
                  </a:txBody>
                  <a:tcPr/>
                </a:tc>
                <a:extLst>
                  <a:ext uri="{0D108BD9-81ED-4DB2-BD59-A6C34878D82A}">
                    <a16:rowId xmlns:a16="http://schemas.microsoft.com/office/drawing/2014/main" xmlns="" val="10005"/>
                  </a:ext>
                </a:extLst>
              </a:tr>
              <a:tr h="370840">
                <a:tc>
                  <a:txBody>
                    <a:bodyPr/>
                    <a:lstStyle/>
                    <a:p>
                      <a:pPr algn="ctr"/>
                      <a:r>
                        <a:rPr lang="pt-BR" dirty="0" smtClean="0"/>
                        <a:t>Tatiane</a:t>
                      </a:r>
                      <a:endParaRPr lang="pt-BR" dirty="0"/>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pt-BR" dirty="0" smtClean="0"/>
                        <a:t>10</a:t>
                      </a:r>
                    </a:p>
                  </a:txBody>
                  <a:tcPr/>
                </a:tc>
                <a:extLst>
                  <a:ext uri="{0D108BD9-81ED-4DB2-BD59-A6C34878D82A}">
                    <a16:rowId xmlns:a16="http://schemas.microsoft.com/office/drawing/2014/main" xmlns="" val="641299213"/>
                  </a:ext>
                </a:extLst>
              </a:tr>
            </a:tbl>
          </a:graphicData>
        </a:graphic>
      </p:graphicFrame>
      <p:graphicFrame>
        <p:nvGraphicFramePr>
          <p:cNvPr id="6" name="Tabela 5"/>
          <p:cNvGraphicFramePr>
            <a:graphicFrameLocks noGrp="1"/>
          </p:cNvGraphicFramePr>
          <p:nvPr>
            <p:extLst/>
          </p:nvPr>
        </p:nvGraphicFramePr>
        <p:xfrm>
          <a:off x="1475656" y="4201696"/>
          <a:ext cx="6096000" cy="370840"/>
        </p:xfrm>
        <a:graphic>
          <a:graphicData uri="http://schemas.openxmlformats.org/drawingml/2006/table">
            <a:tbl>
              <a:tblPr firstRow="1" bandRow="1">
                <a:tableStyleId>{21E4AEA4-8DFA-4A89-87EB-49C32662AFE0}</a:tableStyleId>
              </a:tblPr>
              <a:tblGrid>
                <a:gridCol w="3048000">
                  <a:extLst>
                    <a:ext uri="{9D8B030D-6E8A-4147-A177-3AD203B41FA5}">
                      <a16:colId xmlns:a16="http://schemas.microsoft.com/office/drawing/2014/main" xmlns="" val="20000"/>
                    </a:ext>
                  </a:extLst>
                </a:gridCol>
                <a:gridCol w="3048000">
                  <a:extLst>
                    <a:ext uri="{9D8B030D-6E8A-4147-A177-3AD203B41FA5}">
                      <a16:colId xmlns:a16="http://schemas.microsoft.com/office/drawing/2014/main" xmlns="" val="20001"/>
                    </a:ext>
                  </a:extLst>
                </a:gridCol>
              </a:tblGrid>
              <a:tr h="370840">
                <a:tc>
                  <a:txBody>
                    <a:bodyPr/>
                    <a:lstStyle/>
                    <a:p>
                      <a:r>
                        <a:rPr lang="pt-BR" dirty="0" smtClean="0"/>
                        <a:t> Nota do grupo:</a:t>
                      </a:r>
                      <a:endParaRPr lang="pt-BR" dirty="0">
                        <a:solidFill>
                          <a:srgbClr val="F8B2A3"/>
                        </a:solidFill>
                      </a:endParaRPr>
                    </a:p>
                  </a:txBody>
                  <a:tcPr/>
                </a:tc>
                <a:tc>
                  <a:txBody>
                    <a:bodyPr/>
                    <a:lstStyle/>
                    <a:p>
                      <a:pPr algn="ctr"/>
                      <a:r>
                        <a:rPr lang="pt-BR" dirty="0" smtClean="0"/>
                        <a:t> 9,2</a:t>
                      </a:r>
                      <a:endParaRPr lang="pt-BR" dirty="0"/>
                    </a:p>
                  </a:txBody>
                  <a:tcPr/>
                </a:tc>
                <a:extLst>
                  <a:ext uri="{0D108BD9-81ED-4DB2-BD59-A6C34878D82A}">
                    <a16:rowId xmlns:a16="http://schemas.microsoft.com/office/drawing/2014/main" xmlns="" val="10000"/>
                  </a:ext>
                </a:extLst>
              </a:tr>
            </a:tbl>
          </a:graphicData>
        </a:graphic>
      </p:graphicFrame>
      <p:sp>
        <p:nvSpPr>
          <p:cNvPr id="7" name="Espaço Reservado para Texto 1"/>
          <p:cNvSpPr>
            <a:spLocks noGrp="1"/>
          </p:cNvSpPr>
          <p:nvPr>
            <p:ph type="body" sz="quarter" idx="10"/>
          </p:nvPr>
        </p:nvSpPr>
        <p:spPr/>
        <p:txBody>
          <a:bodyPr>
            <a:normAutofit fontScale="95500"/>
          </a:bodyPr>
          <a:lstStyle/>
          <a:p>
            <a:r>
              <a:rPr lang="pt-BR" dirty="0">
                <a:latin typeface="Arial" panose="020B0604020202020204" pitchFamily="34" charset="0"/>
              </a:rPr>
              <a:t>N</a:t>
            </a:r>
            <a:r>
              <a:rPr lang="pt-BR" dirty="0" smtClean="0">
                <a:latin typeface="Arial" panose="020B0604020202020204" pitchFamily="34" charset="0"/>
              </a:rPr>
              <a:t>ota</a:t>
            </a:r>
            <a:r>
              <a:rPr lang="pt-BR" dirty="0">
                <a:latin typeface="Arial" panose="020B0604020202020204" pitchFamily="34" charset="0"/>
              </a:rPr>
              <a:t>	</a:t>
            </a:r>
            <a:r>
              <a:rPr lang="pt-BR" dirty="0" smtClean="0">
                <a:latin typeface="Arial" panose="020B0604020202020204" pitchFamily="34" charset="0"/>
              </a:rPr>
              <a:t>s</a:t>
            </a:r>
            <a:endParaRPr lang="pt-BR" dirty="0">
              <a:latin typeface="Arial" panose="020B0604020202020204" pitchFamily="34" charset="0"/>
            </a:endParaRPr>
          </a:p>
        </p:txBody>
      </p:sp>
    </p:spTree>
    <p:extLst>
      <p:ext uri="{BB962C8B-B14F-4D97-AF65-F5344CB8AC3E}">
        <p14:creationId xmlns:p14="http://schemas.microsoft.com/office/powerpoint/2010/main" val="127416596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5500"/>
          </a:bodyPr>
          <a:lstStyle/>
          <a:p>
            <a:r>
              <a:rPr lang="pt-BR" altLang="ko-KR" dirty="0">
                <a:latin typeface="Arial" panose="020B0604020202020204" pitchFamily="34" charset="0"/>
              </a:rPr>
              <a:t>Módulo 8</a:t>
            </a:r>
            <a:endParaRPr lang="ko-KR" altLang="en-US" dirty="0">
              <a:latin typeface="Arial" panose="020B0604020202020204" pitchFamily="34" charset="0"/>
            </a:endParaRPr>
          </a:p>
        </p:txBody>
      </p:sp>
      <p:sp>
        <p:nvSpPr>
          <p:cNvPr id="3" name="Text Placeholder 2"/>
          <p:cNvSpPr>
            <a:spLocks noGrp="1"/>
          </p:cNvSpPr>
          <p:nvPr>
            <p:ph type="body" sz="quarter" idx="11"/>
          </p:nvPr>
        </p:nvSpPr>
        <p:spPr/>
        <p:txBody>
          <a:bodyPr>
            <a:normAutofit/>
          </a:bodyPr>
          <a:lstStyle/>
          <a:p>
            <a:pPr lvl="0"/>
            <a:r>
              <a:rPr lang="pt-BR" altLang="ko-KR" sz="1800" dirty="0" smtClean="0">
                <a:latin typeface="Arial" panose="020B0604020202020204" pitchFamily="34" charset="0"/>
              </a:rPr>
              <a:t>Controle Administrativo</a:t>
            </a:r>
            <a:endParaRPr lang="pt-BR" altLang="ko-KR" sz="1800" dirty="0">
              <a:latin typeface="Arial" panose="020B0604020202020204" pitchFamily="34" charset="0"/>
            </a:endParaRPr>
          </a:p>
        </p:txBody>
      </p:sp>
      <p:sp>
        <p:nvSpPr>
          <p:cNvPr id="6" name="Elipse 5"/>
          <p:cNvSpPr/>
          <p:nvPr/>
        </p:nvSpPr>
        <p:spPr>
          <a:xfrm>
            <a:off x="235092" y="4300052"/>
            <a:ext cx="671391" cy="657075"/>
          </a:xfrm>
          <a:prstGeom prst="ellipse">
            <a:avLst/>
          </a:prstGeom>
          <a:solidFill>
            <a:srgbClr val="98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ound Same Side Corner Rectangle 36">
            <a:extLst>
              <a:ext uri="{FF2B5EF4-FFF2-40B4-BE49-F238E27FC236}">
                <a16:creationId xmlns="" xmlns:a16="http://schemas.microsoft.com/office/drawing/2014/main" id="{E0C4F70F-DCCD-48F1-A750-DF4F32AC8F75}"/>
              </a:ext>
            </a:extLst>
          </p:cNvPr>
          <p:cNvSpPr/>
          <p:nvPr/>
        </p:nvSpPr>
        <p:spPr>
          <a:xfrm>
            <a:off x="328546" y="4355020"/>
            <a:ext cx="482354" cy="477966"/>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260136523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a:xfrm>
            <a:off x="-1" y="0"/>
            <a:ext cx="9144000" cy="576064"/>
          </a:xfrm>
        </p:spPr>
        <p:txBody>
          <a:bodyPr>
            <a:normAutofit fontScale="95500"/>
          </a:bodyPr>
          <a:lstStyle/>
          <a:p>
            <a:r>
              <a:rPr lang="pt-BR" dirty="0" smtClean="0">
                <a:solidFill>
                  <a:schemeClr val="tx1"/>
                </a:solidFill>
              </a:rPr>
              <a:t>Documento de Visão</a:t>
            </a:r>
            <a:endParaRPr lang="pt-BR" dirty="0">
              <a:solidFill>
                <a:schemeClr val="tx1"/>
              </a:solidFill>
            </a:endParaRPr>
          </a:p>
        </p:txBody>
      </p:sp>
      <p:sp>
        <p:nvSpPr>
          <p:cNvPr id="5" name="CaixaDeTexto 4"/>
          <p:cNvSpPr txBox="1"/>
          <p:nvPr/>
        </p:nvSpPr>
        <p:spPr>
          <a:xfrm>
            <a:off x="535577" y="1443445"/>
            <a:ext cx="1012371" cy="300082"/>
          </a:xfrm>
          <a:prstGeom prst="rect">
            <a:avLst/>
          </a:prstGeom>
          <a:noFill/>
        </p:spPr>
        <p:txBody>
          <a:bodyPr wrap="square" rtlCol="0">
            <a:spAutoFit/>
          </a:bodyPr>
          <a:lstStyle/>
          <a:p>
            <a:endParaRPr lang="pt-BR" sz="1350" dirty="0"/>
          </a:p>
        </p:txBody>
      </p:sp>
      <p:sp>
        <p:nvSpPr>
          <p:cNvPr id="6" name="CaixaDeTexto 5"/>
          <p:cNvSpPr txBox="1"/>
          <p:nvPr/>
        </p:nvSpPr>
        <p:spPr>
          <a:xfrm>
            <a:off x="194096" y="483518"/>
            <a:ext cx="8755807" cy="4534575"/>
          </a:xfrm>
          <a:prstGeom prst="rect">
            <a:avLst/>
          </a:prstGeom>
          <a:noFill/>
        </p:spPr>
        <p:txBody>
          <a:bodyPr wrap="square" rtlCol="0">
            <a:spAutoFit/>
          </a:bodyPr>
          <a:lstStyle/>
          <a:p>
            <a:pPr lvl="0" algn="just"/>
            <a:r>
              <a:rPr lang="pt-BR" sz="1700" b="1" dirty="0">
                <a:solidFill>
                  <a:schemeClr val="tx1">
                    <a:lumMod val="75000"/>
                    <a:lumOff val="25000"/>
                  </a:schemeClr>
                </a:solidFill>
                <a:latin typeface="Arial" panose="020B0604020202020204" pitchFamily="34" charset="0"/>
                <a:cs typeface="Arial" panose="020B0604020202020204" pitchFamily="34" charset="0"/>
              </a:rPr>
              <a:t>O Problema</a:t>
            </a:r>
          </a:p>
          <a:p>
            <a:pPr lvl="0" algn="just">
              <a:spcAft>
                <a:spcPts val="1000"/>
              </a:spcAft>
            </a:pPr>
            <a:r>
              <a:rPr lang="pt-BR" sz="1700" dirty="0"/>
              <a:t>Ausência de uma aplicação para gerenciar as atividades de limpeza, gastos mensais e </a:t>
            </a:r>
            <a:r>
              <a:rPr lang="pt-BR" sz="1700" dirty="0" smtClean="0"/>
              <a:t>fluxo de caixa da Instituição eficientemente</a:t>
            </a:r>
          </a:p>
          <a:p>
            <a:pPr lvl="0" algn="just"/>
            <a:r>
              <a:rPr lang="pt-BR" sz="1700" b="1" dirty="0" smtClean="0">
                <a:solidFill>
                  <a:schemeClr val="tx1">
                    <a:lumMod val="75000"/>
                    <a:lumOff val="25000"/>
                  </a:schemeClr>
                </a:solidFill>
                <a:latin typeface="Arial" panose="020B0604020202020204" pitchFamily="34" charset="0"/>
                <a:cs typeface="Arial" panose="020B0604020202020204" pitchFamily="34" charset="0"/>
              </a:rPr>
              <a:t>Quem afeta</a:t>
            </a:r>
          </a:p>
          <a:p>
            <a:pPr lvl="0" algn="just">
              <a:spcAft>
                <a:spcPts val="1000"/>
              </a:spcAft>
            </a:pPr>
            <a:r>
              <a:rPr lang="en-US" sz="1700" dirty="0" smtClean="0"/>
              <a:t>A </a:t>
            </a:r>
            <a:r>
              <a:rPr lang="en-US" sz="1700" dirty="0" err="1" smtClean="0"/>
              <a:t>Instituição</a:t>
            </a:r>
            <a:r>
              <a:rPr lang="en-US" sz="1700" dirty="0" smtClean="0"/>
              <a:t> de Longa </a:t>
            </a:r>
            <a:r>
              <a:rPr lang="en-US" sz="1700" dirty="0" err="1" smtClean="0"/>
              <a:t>Permanência</a:t>
            </a:r>
            <a:r>
              <a:rPr lang="en-US" sz="1700" dirty="0" smtClean="0"/>
              <a:t>, </a:t>
            </a:r>
            <a:r>
              <a:rPr lang="en-US" sz="1700" dirty="0" err="1" smtClean="0"/>
              <a:t>os</a:t>
            </a:r>
            <a:r>
              <a:rPr lang="en-US" sz="1700" dirty="0" smtClean="0"/>
              <a:t> </a:t>
            </a:r>
            <a:r>
              <a:rPr lang="en-US" sz="1700" dirty="0" err="1" smtClean="0"/>
              <a:t>gestores</a:t>
            </a:r>
            <a:r>
              <a:rPr lang="en-US" sz="1700" dirty="0" smtClean="0"/>
              <a:t>, o </a:t>
            </a:r>
            <a:r>
              <a:rPr lang="en-US" sz="1700" dirty="0" err="1" smtClean="0"/>
              <a:t>chefe</a:t>
            </a:r>
            <a:r>
              <a:rPr lang="en-US" sz="1700" dirty="0" smtClean="0"/>
              <a:t> e a </a:t>
            </a:r>
            <a:r>
              <a:rPr lang="en-US" sz="1700" dirty="0" err="1" smtClean="0"/>
              <a:t>equipe</a:t>
            </a:r>
            <a:r>
              <a:rPr lang="en-US" sz="1700" dirty="0" smtClean="0"/>
              <a:t> de </a:t>
            </a:r>
            <a:r>
              <a:rPr lang="en-US" sz="1700" dirty="0" err="1" smtClean="0"/>
              <a:t>limpeza</a:t>
            </a:r>
            <a:r>
              <a:rPr lang="en-US" sz="1700" dirty="0" smtClean="0"/>
              <a:t>, </a:t>
            </a:r>
            <a:r>
              <a:rPr lang="en-US" sz="1700" dirty="0" err="1" smtClean="0"/>
              <a:t>além</a:t>
            </a:r>
            <a:r>
              <a:rPr lang="en-US" sz="1700" dirty="0" smtClean="0"/>
              <a:t> dos </a:t>
            </a:r>
            <a:r>
              <a:rPr lang="en-US" sz="1700" dirty="0" err="1" smtClean="0"/>
              <a:t>idosos</a:t>
            </a:r>
            <a:r>
              <a:rPr lang="en-US" sz="1700" dirty="0" smtClean="0"/>
              <a:t> e </a:t>
            </a:r>
            <a:r>
              <a:rPr lang="en-US" sz="1700" dirty="0" err="1" smtClean="0"/>
              <a:t>seus</a:t>
            </a:r>
            <a:r>
              <a:rPr lang="en-US" sz="1700" dirty="0" smtClean="0"/>
              <a:t> </a:t>
            </a:r>
            <a:r>
              <a:rPr lang="en-US" sz="1700" dirty="0" err="1" smtClean="0"/>
              <a:t>familiares</a:t>
            </a:r>
            <a:endParaRPr lang="en-US" sz="1700" dirty="0" smtClean="0"/>
          </a:p>
          <a:p>
            <a:pPr lvl="0" algn="just"/>
            <a:r>
              <a:rPr lang="pt-BR" sz="1700" b="1" dirty="0" smtClean="0">
                <a:solidFill>
                  <a:schemeClr val="tx1">
                    <a:lumMod val="75000"/>
                    <a:lumOff val="25000"/>
                  </a:schemeClr>
                </a:solidFill>
                <a:latin typeface="Arial" panose="020B0604020202020204" pitchFamily="34" charset="0"/>
                <a:cs typeface="Arial" panose="020B0604020202020204" pitchFamily="34" charset="0"/>
              </a:rPr>
              <a:t>Qual </a:t>
            </a:r>
            <a:r>
              <a:rPr lang="pt-BR" sz="1700" b="1" dirty="0">
                <a:solidFill>
                  <a:schemeClr val="tx1">
                    <a:lumMod val="75000"/>
                    <a:lumOff val="25000"/>
                  </a:schemeClr>
                </a:solidFill>
                <a:latin typeface="Arial" panose="020B0604020202020204" pitchFamily="34" charset="0"/>
                <a:cs typeface="Arial" panose="020B0604020202020204" pitchFamily="34" charset="0"/>
              </a:rPr>
              <a:t>seu </a:t>
            </a:r>
            <a:r>
              <a:rPr lang="pt-BR" sz="1700" b="1" dirty="0" smtClean="0">
                <a:solidFill>
                  <a:schemeClr val="tx1">
                    <a:lumMod val="75000"/>
                    <a:lumOff val="25000"/>
                  </a:schemeClr>
                </a:solidFill>
                <a:latin typeface="Arial" panose="020B0604020202020204" pitchFamily="34" charset="0"/>
                <a:cs typeface="Arial" panose="020B0604020202020204" pitchFamily="34" charset="0"/>
              </a:rPr>
              <a:t>impacto</a:t>
            </a:r>
          </a:p>
          <a:p>
            <a:pPr lvl="0" algn="just"/>
            <a:r>
              <a:rPr lang="pt-BR" sz="1700" dirty="0" smtClean="0"/>
              <a:t>Permitir </a:t>
            </a:r>
            <a:r>
              <a:rPr lang="pt-BR" sz="1700" dirty="0"/>
              <a:t>ao Gestor visualizar os processos dentro da instituição, como o fluxo de entrada e saída monetária, gerenciar o salário dos funcionários, pagamentos de mensalidade, dentre outras funções. Permite ao chefe de limpeza ter acesso ao Planejamento Semanal de Limpeza dos ambientes e aos demais funcionários registrarem os ambientes limpos </a:t>
            </a:r>
            <a:r>
              <a:rPr lang="pt-BR" sz="1700" dirty="0" smtClean="0"/>
              <a:t>diariamente</a:t>
            </a:r>
          </a:p>
          <a:p>
            <a:pPr lvl="0" algn="just"/>
            <a:endParaRPr lang="pt-BR" sz="1700" b="1" dirty="0" smtClean="0">
              <a:solidFill>
                <a:schemeClr val="tx1">
                  <a:lumMod val="75000"/>
                  <a:lumOff val="25000"/>
                </a:schemeClr>
              </a:solidFill>
              <a:latin typeface="Arial" panose="020B0604020202020204" pitchFamily="34" charset="0"/>
              <a:cs typeface="Arial" panose="020B0604020202020204" pitchFamily="34" charset="0"/>
            </a:endParaRPr>
          </a:p>
          <a:p>
            <a:pPr lvl="0" algn="just"/>
            <a:r>
              <a:rPr lang="pt-BR" sz="1700" b="1" dirty="0" smtClean="0">
                <a:solidFill>
                  <a:schemeClr val="tx1">
                    <a:lumMod val="75000"/>
                    <a:lumOff val="25000"/>
                  </a:schemeClr>
                </a:solidFill>
                <a:latin typeface="Arial" panose="020B0604020202020204" pitchFamily="34" charset="0"/>
                <a:cs typeface="Arial" panose="020B0604020202020204" pitchFamily="34" charset="0"/>
              </a:rPr>
              <a:t>Qual </a:t>
            </a:r>
            <a:r>
              <a:rPr lang="pt-BR" sz="1700" b="1" dirty="0">
                <a:solidFill>
                  <a:schemeClr val="tx1">
                    <a:lumMod val="75000"/>
                    <a:lumOff val="25000"/>
                  </a:schemeClr>
                </a:solidFill>
                <a:latin typeface="Arial" panose="020B0604020202020204" pitchFamily="34" charset="0"/>
                <a:cs typeface="Arial" panose="020B0604020202020204" pitchFamily="34" charset="0"/>
              </a:rPr>
              <a:t>seria a solução</a:t>
            </a:r>
          </a:p>
          <a:p>
            <a:pPr lvl="0" algn="just"/>
            <a:r>
              <a:rPr lang="pt-BR" sz="1700" dirty="0"/>
              <a:t>Desenvolver um Módulo de Controle Administrativo, que tenha acesso a informações de outros módulos para gerenciar </a:t>
            </a:r>
            <a:r>
              <a:rPr lang="pt-BR" sz="1700" dirty="0" smtClean="0"/>
              <a:t>processos</a:t>
            </a:r>
            <a:endParaRPr lang="pt-BR" sz="1700" dirty="0"/>
          </a:p>
        </p:txBody>
      </p:sp>
    </p:spTree>
    <p:extLst>
      <p:ext uri="{BB962C8B-B14F-4D97-AF65-F5344CB8AC3E}">
        <p14:creationId xmlns:p14="http://schemas.microsoft.com/office/powerpoint/2010/main" val="3325180572"/>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1"/>
          <p:cNvSpPr>
            <a:spLocks noGrp="1"/>
          </p:cNvSpPr>
          <p:nvPr>
            <p:ph type="body" sz="quarter" idx="10"/>
          </p:nvPr>
        </p:nvSpPr>
        <p:spPr>
          <a:xfrm>
            <a:off x="20827" y="0"/>
            <a:ext cx="9144000" cy="576064"/>
          </a:xfrm>
        </p:spPr>
        <p:txBody>
          <a:bodyPr>
            <a:normAutofit fontScale="95500"/>
          </a:bodyPr>
          <a:lstStyle/>
          <a:p>
            <a:r>
              <a:rPr lang="pt-BR" sz="3400" dirty="0" smtClean="0"/>
              <a:t>Documento de Visão</a:t>
            </a:r>
            <a:endParaRPr lang="pt-BR" sz="3400" dirty="0"/>
          </a:p>
        </p:txBody>
      </p:sp>
      <p:graphicFrame>
        <p:nvGraphicFramePr>
          <p:cNvPr id="3" name="Tabela 2"/>
          <p:cNvGraphicFramePr>
            <a:graphicFrameLocks noGrp="1"/>
          </p:cNvGraphicFramePr>
          <p:nvPr>
            <p:extLst/>
          </p:nvPr>
        </p:nvGraphicFramePr>
        <p:xfrm>
          <a:off x="359532" y="1203598"/>
          <a:ext cx="8424936" cy="3383280"/>
        </p:xfrm>
        <a:graphic>
          <a:graphicData uri="http://schemas.openxmlformats.org/drawingml/2006/table">
            <a:tbl>
              <a:tblPr firstRow="1" bandRow="1">
                <a:tableStyleId>{F5AB1C69-6EDB-4FF4-983F-18BD219EF322}</a:tableStyleId>
              </a:tblPr>
              <a:tblGrid>
                <a:gridCol w="2808312">
                  <a:extLst>
                    <a:ext uri="{9D8B030D-6E8A-4147-A177-3AD203B41FA5}">
                      <a16:colId xmlns:a16="http://schemas.microsoft.com/office/drawing/2014/main" xmlns="" val="607197806"/>
                    </a:ext>
                  </a:extLst>
                </a:gridCol>
                <a:gridCol w="2808312">
                  <a:extLst>
                    <a:ext uri="{9D8B030D-6E8A-4147-A177-3AD203B41FA5}">
                      <a16:colId xmlns:a16="http://schemas.microsoft.com/office/drawing/2014/main" xmlns="" val="2701040469"/>
                    </a:ext>
                  </a:extLst>
                </a:gridCol>
                <a:gridCol w="2808312">
                  <a:extLst>
                    <a:ext uri="{9D8B030D-6E8A-4147-A177-3AD203B41FA5}">
                      <a16:colId xmlns:a16="http://schemas.microsoft.com/office/drawing/2014/main" xmlns="" val="3200824249"/>
                    </a:ext>
                  </a:extLst>
                </a:gridCol>
              </a:tblGrid>
              <a:tr h="334551">
                <a:tc>
                  <a:txBody>
                    <a:bodyPr/>
                    <a:lstStyle/>
                    <a:p>
                      <a:r>
                        <a:rPr lang="pt-BR" dirty="0" smtClean="0"/>
                        <a:t>Nome</a:t>
                      </a:r>
                      <a:endParaRPr lang="pt-BR" dirty="0"/>
                    </a:p>
                  </a:txBody>
                  <a:tcPr/>
                </a:tc>
                <a:tc>
                  <a:txBody>
                    <a:bodyPr/>
                    <a:lstStyle/>
                    <a:p>
                      <a:r>
                        <a:rPr lang="pt-BR" dirty="0" smtClean="0"/>
                        <a:t>Descrição</a:t>
                      </a:r>
                      <a:endParaRPr lang="pt-BR" dirty="0"/>
                    </a:p>
                  </a:txBody>
                  <a:tcPr/>
                </a:tc>
                <a:tc>
                  <a:txBody>
                    <a:bodyPr/>
                    <a:lstStyle/>
                    <a:p>
                      <a:r>
                        <a:rPr lang="pt-BR" dirty="0" smtClean="0"/>
                        <a:t>Responsabilidade</a:t>
                      </a:r>
                      <a:endParaRPr lang="pt-BR" dirty="0"/>
                    </a:p>
                  </a:txBody>
                  <a:tcPr/>
                </a:tc>
                <a:extLst>
                  <a:ext uri="{0D108BD9-81ED-4DB2-BD59-A6C34878D82A}">
                    <a16:rowId xmlns:a16="http://schemas.microsoft.com/office/drawing/2014/main" xmlns="" val="174861242"/>
                  </a:ext>
                </a:extLst>
              </a:tr>
              <a:tr h="1249625">
                <a:tc>
                  <a:txBody>
                    <a:bodyPr/>
                    <a:lstStyle/>
                    <a:p>
                      <a:pPr algn="just">
                        <a:lnSpc>
                          <a:spcPct val="100000"/>
                        </a:lnSpc>
                        <a:spcAft>
                          <a:spcPts val="601"/>
                        </a:spcAft>
                      </a:pPr>
                      <a:r>
                        <a:rPr lang="pt-BR" sz="1600" b="0" strike="noStrike" spc="-1" dirty="0" smtClean="0">
                          <a:solidFill>
                            <a:srgbClr val="404040"/>
                          </a:solidFill>
                          <a:latin typeface="+mn-lt"/>
                          <a:ea typeface="+mn-ea"/>
                        </a:rPr>
                        <a:t>Módulo de Controle Administrativo (CA)</a:t>
                      </a:r>
                      <a:endParaRPr lang="pt-BR" sz="1600" b="0" strike="noStrike" spc="-1" dirty="0">
                        <a:latin typeface="+mn-lt"/>
                      </a:endParaRPr>
                    </a:p>
                  </a:txBody>
                  <a:tcPr/>
                </a:tc>
                <a:tc>
                  <a:txBody>
                    <a:bodyPr/>
                    <a:lstStyle/>
                    <a:p>
                      <a:pPr algn="just">
                        <a:lnSpc>
                          <a:spcPct val="100000"/>
                        </a:lnSpc>
                        <a:spcAft>
                          <a:spcPts val="601"/>
                        </a:spcAft>
                      </a:pPr>
                      <a:r>
                        <a:rPr lang="pt-BR" sz="1600" b="0" strike="noStrike" spc="-1" dirty="0" smtClean="0">
                          <a:solidFill>
                            <a:srgbClr val="404040"/>
                          </a:solidFill>
                          <a:latin typeface="+mn-lt"/>
                          <a:ea typeface="+mn-ea"/>
                        </a:rPr>
                        <a:t>Professor e Alunos do Curso Técnico</a:t>
                      </a:r>
                      <a:r>
                        <a:rPr lang="pt-BR" sz="1600" b="0" strike="noStrike" spc="-1" baseline="0" dirty="0" smtClean="0">
                          <a:solidFill>
                            <a:srgbClr val="404040"/>
                          </a:solidFill>
                          <a:latin typeface="+mn-lt"/>
                          <a:ea typeface="+mn-ea"/>
                        </a:rPr>
                        <a:t> </a:t>
                      </a:r>
                      <a:r>
                        <a:rPr lang="pt-BR" sz="1600" b="0" strike="noStrike" spc="-1" dirty="0" smtClean="0">
                          <a:solidFill>
                            <a:srgbClr val="404040"/>
                          </a:solidFill>
                          <a:latin typeface="+mn-lt"/>
                          <a:ea typeface="+mn-ea"/>
                        </a:rPr>
                        <a:t>em Informática         Integrado ao</a:t>
                      </a:r>
                      <a:r>
                        <a:rPr lang="pt-BR" sz="1600" b="0" strike="noStrike" spc="-1" baseline="0" dirty="0" smtClean="0">
                          <a:solidFill>
                            <a:srgbClr val="404040"/>
                          </a:solidFill>
                          <a:latin typeface="+mn-lt"/>
                          <a:ea typeface="+mn-ea"/>
                        </a:rPr>
                        <a:t> </a:t>
                      </a:r>
                      <a:r>
                        <a:rPr lang="pt-BR" sz="1600" b="0" strike="noStrike" spc="-1" dirty="0" smtClean="0">
                          <a:solidFill>
                            <a:srgbClr val="404040"/>
                          </a:solidFill>
                          <a:latin typeface="+mn-lt"/>
                          <a:ea typeface="+mn-ea"/>
                        </a:rPr>
                        <a:t>Ensino Médio, da matéria PDS: Prática e </a:t>
                      </a:r>
                      <a:r>
                        <a:rPr lang="pt-BR" sz="1600" b="0" strike="noStrike" spc="-1" dirty="0" err="1" smtClean="0">
                          <a:solidFill>
                            <a:srgbClr val="404040"/>
                          </a:solidFill>
                          <a:latin typeface="+mn-lt"/>
                          <a:ea typeface="+mn-ea"/>
                        </a:rPr>
                        <a:t>Desenvol-vimento</a:t>
                      </a:r>
                      <a:r>
                        <a:rPr lang="pt-BR" sz="1600" b="0" strike="noStrike" spc="-1" dirty="0" smtClean="0">
                          <a:solidFill>
                            <a:srgbClr val="404040"/>
                          </a:solidFill>
                          <a:latin typeface="+mn-lt"/>
                          <a:ea typeface="+mn-ea"/>
                        </a:rPr>
                        <a:t>   de </a:t>
                      </a:r>
                      <a:r>
                        <a:rPr lang="pt-BR" sz="1600" b="0" strike="noStrike" spc="-1" dirty="0" err="1" smtClean="0">
                          <a:solidFill>
                            <a:srgbClr val="404040"/>
                          </a:solidFill>
                          <a:latin typeface="+mn-lt"/>
                          <a:ea typeface="+mn-ea"/>
                        </a:rPr>
                        <a:t>Siste-mas</a:t>
                      </a:r>
                      <a:r>
                        <a:rPr lang="pt-BR" sz="1600" b="0" strike="noStrike" spc="-1" dirty="0" smtClean="0">
                          <a:solidFill>
                            <a:srgbClr val="404040"/>
                          </a:solidFill>
                          <a:latin typeface="+mn-lt"/>
                          <a:ea typeface="+mn-ea"/>
                        </a:rPr>
                        <a:t>, do IFSP-SBV</a:t>
                      </a:r>
                      <a:endParaRPr lang="pt-BR" sz="1600" b="0" strike="noStrike" spc="-1" dirty="0">
                        <a:latin typeface="+mn-lt"/>
                      </a:endParaRPr>
                    </a:p>
                  </a:txBody>
                  <a:tcPr/>
                </a:tc>
                <a:tc>
                  <a:txBody>
                    <a:bodyPr/>
                    <a:lstStyle/>
                    <a:p>
                      <a:pPr algn="just">
                        <a:lnSpc>
                          <a:spcPct val="100000"/>
                        </a:lnSpc>
                        <a:spcAft>
                          <a:spcPts val="601"/>
                        </a:spcAft>
                      </a:pPr>
                      <a:r>
                        <a:rPr lang="pt-BR" sz="1600" b="0" strike="noStrike" spc="-1" dirty="0" smtClean="0">
                          <a:solidFill>
                            <a:srgbClr val="404040"/>
                          </a:solidFill>
                          <a:latin typeface="+mn-lt"/>
                          <a:ea typeface="+mn-ea"/>
                        </a:rPr>
                        <a:t>Define os objetivos e o escopo do Módulo de Controle </a:t>
                      </a:r>
                      <a:r>
                        <a:rPr lang="pt-BR" sz="1600" b="0" strike="noStrike" spc="-1" dirty="0" err="1" smtClean="0">
                          <a:solidFill>
                            <a:srgbClr val="404040"/>
                          </a:solidFill>
                          <a:latin typeface="+mn-lt"/>
                          <a:ea typeface="+mn-ea"/>
                        </a:rPr>
                        <a:t>Adminis</a:t>
                      </a:r>
                      <a:r>
                        <a:rPr lang="pt-BR" sz="1600" b="0" strike="noStrike" spc="-1" dirty="0" smtClean="0">
                          <a:solidFill>
                            <a:srgbClr val="404040"/>
                          </a:solidFill>
                          <a:latin typeface="+mn-lt"/>
                          <a:ea typeface="+mn-ea"/>
                        </a:rPr>
                        <a:t>- </a:t>
                      </a:r>
                      <a:r>
                        <a:rPr lang="pt-BR" sz="1600" b="0" strike="noStrike" spc="-1" dirty="0" err="1" smtClean="0">
                          <a:solidFill>
                            <a:srgbClr val="404040"/>
                          </a:solidFill>
                          <a:latin typeface="+mn-lt"/>
                          <a:ea typeface="+mn-ea"/>
                        </a:rPr>
                        <a:t>trativo</a:t>
                      </a:r>
                      <a:r>
                        <a:rPr lang="pt-BR" sz="1600" b="0" strike="noStrike" spc="-1" dirty="0" smtClean="0">
                          <a:solidFill>
                            <a:srgbClr val="404040"/>
                          </a:solidFill>
                          <a:latin typeface="+mn-lt"/>
                          <a:ea typeface="+mn-ea"/>
                        </a:rPr>
                        <a:t>; permite o gerenciamento do salário dos funcionários, pagamentos de mensalidade, dentre outras funções. O chefe de limpeza terá acesso ao Planejamento Semanal de Limpeza dos ambientes, e os demais funcionários registrarão os ambientes limpos diariamente</a:t>
                      </a:r>
                      <a:endParaRPr lang="pt-BR" sz="1600" b="0" strike="noStrike" spc="-1" dirty="0">
                        <a:latin typeface="+mn-lt"/>
                      </a:endParaRPr>
                    </a:p>
                  </a:txBody>
                  <a:tcPr/>
                </a:tc>
                <a:extLst>
                  <a:ext uri="{0D108BD9-81ED-4DB2-BD59-A6C34878D82A}">
                    <a16:rowId xmlns:a16="http://schemas.microsoft.com/office/drawing/2014/main" xmlns="" val="804210111"/>
                  </a:ext>
                </a:extLst>
              </a:tr>
            </a:tbl>
          </a:graphicData>
        </a:graphic>
      </p:graphicFrame>
      <p:sp>
        <p:nvSpPr>
          <p:cNvPr id="2" name="Espaço Reservado para Texto 1"/>
          <p:cNvSpPr>
            <a:spLocks noGrp="1"/>
          </p:cNvSpPr>
          <p:nvPr>
            <p:ph type="body" sz="quarter" idx="11"/>
          </p:nvPr>
        </p:nvSpPr>
        <p:spPr/>
        <p:txBody>
          <a:bodyPr>
            <a:normAutofit fontScale="88000" lnSpcReduction="10000"/>
          </a:bodyPr>
          <a:lstStyle/>
          <a:p>
            <a:r>
              <a:rPr lang="pt-BR" sz="2400" dirty="0" err="1" smtClean="0"/>
              <a:t>Stakeholder</a:t>
            </a:r>
            <a:r>
              <a:rPr lang="pt-BR" sz="2400" dirty="0" smtClean="0"/>
              <a:t>:</a:t>
            </a:r>
            <a:endParaRPr lang="pt-BR" sz="2400" dirty="0"/>
          </a:p>
        </p:txBody>
      </p:sp>
    </p:spTree>
    <p:extLst>
      <p:ext uri="{BB962C8B-B14F-4D97-AF65-F5344CB8AC3E}">
        <p14:creationId xmlns:p14="http://schemas.microsoft.com/office/powerpoint/2010/main" val="1074109419"/>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1"/>
          <p:cNvSpPr>
            <a:spLocks noGrp="1"/>
          </p:cNvSpPr>
          <p:nvPr>
            <p:ph type="body" sz="quarter" idx="10"/>
          </p:nvPr>
        </p:nvSpPr>
        <p:spPr>
          <a:xfrm>
            <a:off x="20827" y="0"/>
            <a:ext cx="9144000" cy="576064"/>
          </a:xfrm>
        </p:spPr>
        <p:txBody>
          <a:bodyPr>
            <a:normAutofit fontScale="95500"/>
          </a:bodyPr>
          <a:lstStyle/>
          <a:p>
            <a:r>
              <a:rPr lang="pt-BR" sz="3400" dirty="0" smtClean="0"/>
              <a:t>Documento de Visão</a:t>
            </a:r>
            <a:endParaRPr lang="pt-BR" sz="3400" dirty="0"/>
          </a:p>
        </p:txBody>
      </p:sp>
      <p:graphicFrame>
        <p:nvGraphicFramePr>
          <p:cNvPr id="3" name="Tabela 2"/>
          <p:cNvGraphicFramePr>
            <a:graphicFrameLocks noGrp="1"/>
          </p:cNvGraphicFramePr>
          <p:nvPr>
            <p:extLst/>
          </p:nvPr>
        </p:nvGraphicFramePr>
        <p:xfrm>
          <a:off x="359532" y="1203599"/>
          <a:ext cx="8424936" cy="2926080"/>
        </p:xfrm>
        <a:graphic>
          <a:graphicData uri="http://schemas.openxmlformats.org/drawingml/2006/table">
            <a:tbl>
              <a:tblPr firstRow="1" bandRow="1">
                <a:tableStyleId>{00A15C55-8517-42AA-B614-E9B94910E393}</a:tableStyleId>
              </a:tblPr>
              <a:tblGrid>
                <a:gridCol w="2808312">
                  <a:extLst>
                    <a:ext uri="{9D8B030D-6E8A-4147-A177-3AD203B41FA5}">
                      <a16:colId xmlns:a16="http://schemas.microsoft.com/office/drawing/2014/main" xmlns="" val="607197806"/>
                    </a:ext>
                  </a:extLst>
                </a:gridCol>
                <a:gridCol w="2808312">
                  <a:extLst>
                    <a:ext uri="{9D8B030D-6E8A-4147-A177-3AD203B41FA5}">
                      <a16:colId xmlns:a16="http://schemas.microsoft.com/office/drawing/2014/main" xmlns="" val="2701040469"/>
                    </a:ext>
                  </a:extLst>
                </a:gridCol>
                <a:gridCol w="2808312">
                  <a:extLst>
                    <a:ext uri="{9D8B030D-6E8A-4147-A177-3AD203B41FA5}">
                      <a16:colId xmlns:a16="http://schemas.microsoft.com/office/drawing/2014/main" xmlns="" val="3200824249"/>
                    </a:ext>
                  </a:extLst>
                </a:gridCol>
              </a:tblGrid>
              <a:tr h="342880">
                <a:tc>
                  <a:txBody>
                    <a:bodyPr/>
                    <a:lstStyle/>
                    <a:p>
                      <a:r>
                        <a:rPr lang="pt-BR" dirty="0" smtClean="0"/>
                        <a:t>Nome</a:t>
                      </a:r>
                      <a:endParaRPr lang="pt-BR" dirty="0"/>
                    </a:p>
                  </a:txBody>
                  <a:tcPr/>
                </a:tc>
                <a:tc>
                  <a:txBody>
                    <a:bodyPr/>
                    <a:lstStyle/>
                    <a:p>
                      <a:r>
                        <a:rPr lang="pt-BR" dirty="0" smtClean="0"/>
                        <a:t>Descrição</a:t>
                      </a:r>
                      <a:endParaRPr lang="pt-BR" dirty="0"/>
                    </a:p>
                  </a:txBody>
                  <a:tcPr/>
                </a:tc>
                <a:tc>
                  <a:txBody>
                    <a:bodyPr/>
                    <a:lstStyle/>
                    <a:p>
                      <a:r>
                        <a:rPr lang="pt-BR" dirty="0" smtClean="0"/>
                        <a:t>Responsabilidade</a:t>
                      </a:r>
                      <a:endParaRPr lang="pt-BR" dirty="0"/>
                    </a:p>
                  </a:txBody>
                  <a:tcPr/>
                </a:tc>
                <a:extLst>
                  <a:ext uri="{0D108BD9-81ED-4DB2-BD59-A6C34878D82A}">
                    <a16:rowId xmlns:a16="http://schemas.microsoft.com/office/drawing/2014/main" xmlns="" val="174861242"/>
                  </a:ext>
                </a:extLst>
              </a:tr>
              <a:tr h="2033383">
                <a:tc>
                  <a:txBody>
                    <a:bodyPr/>
                    <a:lstStyle/>
                    <a:p>
                      <a:pPr>
                        <a:lnSpc>
                          <a:spcPct val="100000"/>
                        </a:lnSpc>
                        <a:spcAft>
                          <a:spcPts val="601"/>
                        </a:spcAft>
                      </a:pPr>
                      <a:r>
                        <a:rPr lang="pt-BR" sz="1800" strike="noStrike" spc="-1" dirty="0" smtClean="0"/>
                        <a:t>Módulo de Usuários</a:t>
                      </a:r>
                      <a:endParaRPr lang="pt-BR" sz="1800" b="0" strike="noStrike" spc="-1" dirty="0">
                        <a:latin typeface="+mn-lt"/>
                      </a:endParaRPr>
                    </a:p>
                  </a:txBody>
                  <a:tcPr/>
                </a:tc>
                <a:tc>
                  <a:txBody>
                    <a:bodyPr/>
                    <a:lstStyle/>
                    <a:p>
                      <a:pPr algn="just">
                        <a:lnSpc>
                          <a:spcPct val="100000"/>
                        </a:lnSpc>
                        <a:spcAft>
                          <a:spcPts val="601"/>
                        </a:spcAft>
                      </a:pPr>
                      <a:r>
                        <a:rPr lang="pt-BR" sz="1800" strike="noStrike" spc="-1" dirty="0" smtClean="0"/>
                        <a:t>Professor e Alunos do Curso Técnico  em Informática Integrado ao Ensino Médio, da matéria PDS:        Prática e </a:t>
                      </a:r>
                      <a:r>
                        <a:rPr lang="pt-BR" sz="1800" strike="noStrike" spc="-1" dirty="0" err="1" smtClean="0"/>
                        <a:t>Desenvol-vimento</a:t>
                      </a:r>
                      <a:r>
                        <a:rPr lang="pt-BR" sz="1800" strike="noStrike" spc="-1" dirty="0" smtClean="0"/>
                        <a:t>   de </a:t>
                      </a:r>
                      <a:r>
                        <a:rPr lang="pt-BR" sz="1800" strike="noStrike" spc="-1" dirty="0" err="1" smtClean="0"/>
                        <a:t>Siste-mas</a:t>
                      </a:r>
                      <a:r>
                        <a:rPr lang="pt-BR" sz="1800" strike="noStrike" spc="-1" dirty="0" smtClean="0"/>
                        <a:t>, do IFSP-SBV</a:t>
                      </a:r>
                      <a:endParaRPr lang="pt-BR" sz="1800" b="0" strike="noStrike" spc="-1" dirty="0">
                        <a:latin typeface="+mn-lt"/>
                      </a:endParaRPr>
                    </a:p>
                  </a:txBody>
                  <a:tcPr/>
                </a:tc>
                <a:tc>
                  <a:txBody>
                    <a:bodyPr/>
                    <a:lstStyle/>
                    <a:p>
                      <a:pPr algn="just">
                        <a:lnSpc>
                          <a:spcPct val="100000"/>
                        </a:lnSpc>
                        <a:spcAft>
                          <a:spcPts val="601"/>
                        </a:spcAft>
                      </a:pPr>
                      <a:r>
                        <a:rPr lang="pt-BR" sz="1800" strike="noStrike" spc="-1" dirty="0" smtClean="0"/>
                        <a:t>Define os objetivos e o escopo do Módulo de Usuários; o        módulo  CA precisa de um        controle de acesso hierárquico dos usuários para que apenas o gestor e os responsáveis pela    limpeza possam acessá-lo</a:t>
                      </a:r>
                      <a:endParaRPr lang="pt-BR" sz="1800" b="0" strike="noStrike" spc="-1" dirty="0">
                        <a:latin typeface="+mn-lt"/>
                      </a:endParaRPr>
                    </a:p>
                  </a:txBody>
                  <a:tcPr/>
                </a:tc>
                <a:extLst>
                  <a:ext uri="{0D108BD9-81ED-4DB2-BD59-A6C34878D82A}">
                    <a16:rowId xmlns:a16="http://schemas.microsoft.com/office/drawing/2014/main" xmlns="" val="804210111"/>
                  </a:ext>
                </a:extLst>
              </a:tr>
            </a:tbl>
          </a:graphicData>
        </a:graphic>
      </p:graphicFrame>
      <p:sp>
        <p:nvSpPr>
          <p:cNvPr id="5" name="Espaço Reservado para Texto 1"/>
          <p:cNvSpPr>
            <a:spLocks noGrp="1"/>
          </p:cNvSpPr>
          <p:nvPr>
            <p:ph type="body" sz="quarter" idx="11"/>
          </p:nvPr>
        </p:nvSpPr>
        <p:spPr/>
        <p:txBody>
          <a:bodyPr>
            <a:normAutofit fontScale="88000" lnSpcReduction="10000"/>
          </a:bodyPr>
          <a:lstStyle/>
          <a:p>
            <a:r>
              <a:rPr lang="pt-BR" sz="2400" dirty="0" err="1" smtClean="0"/>
              <a:t>Stakeholder</a:t>
            </a:r>
            <a:r>
              <a:rPr lang="pt-BR" sz="2400" dirty="0" smtClean="0"/>
              <a:t>:</a:t>
            </a:r>
            <a:endParaRPr lang="pt-BR" sz="2400" dirty="0"/>
          </a:p>
        </p:txBody>
      </p:sp>
    </p:spTree>
    <p:extLst>
      <p:ext uri="{BB962C8B-B14F-4D97-AF65-F5344CB8AC3E}">
        <p14:creationId xmlns:p14="http://schemas.microsoft.com/office/powerpoint/2010/main" val="2344334209"/>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1"/>
          <p:cNvSpPr>
            <a:spLocks noGrp="1"/>
          </p:cNvSpPr>
          <p:nvPr>
            <p:ph type="body" sz="quarter" idx="10"/>
          </p:nvPr>
        </p:nvSpPr>
        <p:spPr>
          <a:xfrm>
            <a:off x="20827" y="0"/>
            <a:ext cx="9144000" cy="576064"/>
          </a:xfrm>
        </p:spPr>
        <p:txBody>
          <a:bodyPr>
            <a:normAutofit fontScale="95500"/>
          </a:bodyPr>
          <a:lstStyle/>
          <a:p>
            <a:r>
              <a:rPr lang="pt-BR" sz="3400" dirty="0" smtClean="0"/>
              <a:t>Documento de Visão</a:t>
            </a:r>
            <a:endParaRPr lang="pt-BR" sz="3400" dirty="0"/>
          </a:p>
        </p:txBody>
      </p:sp>
      <p:graphicFrame>
        <p:nvGraphicFramePr>
          <p:cNvPr id="3" name="Tabela 2"/>
          <p:cNvGraphicFramePr>
            <a:graphicFrameLocks noGrp="1"/>
          </p:cNvGraphicFramePr>
          <p:nvPr>
            <p:extLst/>
          </p:nvPr>
        </p:nvGraphicFramePr>
        <p:xfrm>
          <a:off x="354767" y="1203599"/>
          <a:ext cx="8476119" cy="2581393"/>
        </p:xfrm>
        <a:graphic>
          <a:graphicData uri="http://schemas.openxmlformats.org/drawingml/2006/table">
            <a:tbl>
              <a:tblPr firstRow="1" bandRow="1">
                <a:tableStyleId>{5C22544A-7EE6-4342-B048-85BDC9FD1C3A}</a:tableStyleId>
              </a:tblPr>
              <a:tblGrid>
                <a:gridCol w="2825373">
                  <a:extLst>
                    <a:ext uri="{9D8B030D-6E8A-4147-A177-3AD203B41FA5}">
                      <a16:colId xmlns:a16="http://schemas.microsoft.com/office/drawing/2014/main" xmlns="" val="607197806"/>
                    </a:ext>
                  </a:extLst>
                </a:gridCol>
                <a:gridCol w="2825373">
                  <a:extLst>
                    <a:ext uri="{9D8B030D-6E8A-4147-A177-3AD203B41FA5}">
                      <a16:colId xmlns:a16="http://schemas.microsoft.com/office/drawing/2014/main" xmlns="" val="2701040469"/>
                    </a:ext>
                  </a:extLst>
                </a:gridCol>
                <a:gridCol w="2825373">
                  <a:extLst>
                    <a:ext uri="{9D8B030D-6E8A-4147-A177-3AD203B41FA5}">
                      <a16:colId xmlns:a16="http://schemas.microsoft.com/office/drawing/2014/main" xmlns="" val="3200824249"/>
                    </a:ext>
                  </a:extLst>
                </a:gridCol>
              </a:tblGrid>
              <a:tr h="232639">
                <a:tc>
                  <a:txBody>
                    <a:bodyPr/>
                    <a:lstStyle/>
                    <a:p>
                      <a:r>
                        <a:rPr lang="pt-BR" dirty="0" smtClean="0"/>
                        <a:t>Nome</a:t>
                      </a:r>
                      <a:endParaRPr lang="pt-BR" dirty="0"/>
                    </a:p>
                  </a:txBody>
                  <a:tcPr/>
                </a:tc>
                <a:tc>
                  <a:txBody>
                    <a:bodyPr/>
                    <a:lstStyle/>
                    <a:p>
                      <a:r>
                        <a:rPr lang="pt-BR" dirty="0" smtClean="0"/>
                        <a:t>Descrição</a:t>
                      </a:r>
                      <a:endParaRPr lang="pt-BR" dirty="0"/>
                    </a:p>
                  </a:txBody>
                  <a:tcPr/>
                </a:tc>
                <a:tc>
                  <a:txBody>
                    <a:bodyPr/>
                    <a:lstStyle/>
                    <a:p>
                      <a:r>
                        <a:rPr lang="pt-BR" dirty="0" smtClean="0"/>
                        <a:t>Responsabilidade</a:t>
                      </a:r>
                      <a:endParaRPr lang="pt-BR" dirty="0"/>
                    </a:p>
                  </a:txBody>
                  <a:tcPr/>
                </a:tc>
                <a:extLst>
                  <a:ext uri="{0D108BD9-81ED-4DB2-BD59-A6C34878D82A}">
                    <a16:rowId xmlns:a16="http://schemas.microsoft.com/office/drawing/2014/main" xmlns="" val="174861242"/>
                  </a:ext>
                </a:extLst>
              </a:tr>
              <a:tr h="2215633">
                <a:tc>
                  <a:txBody>
                    <a:bodyPr/>
                    <a:lstStyle/>
                    <a:p>
                      <a:pPr>
                        <a:lnSpc>
                          <a:spcPct val="100000"/>
                        </a:lnSpc>
                        <a:spcAft>
                          <a:spcPts val="601"/>
                        </a:spcAft>
                      </a:pPr>
                      <a:r>
                        <a:rPr lang="pt-BR" sz="1800" strike="noStrike" spc="-1" dirty="0" smtClean="0"/>
                        <a:t>Módulo de Prontuário dos        Idosos</a:t>
                      </a:r>
                    </a:p>
                    <a:p>
                      <a:pPr algn="just">
                        <a:lnSpc>
                          <a:spcPct val="100000"/>
                        </a:lnSpc>
                        <a:spcAft>
                          <a:spcPts val="601"/>
                        </a:spcAft>
                      </a:pPr>
                      <a:r>
                        <a:rPr lang="pt-BR" sz="1800" strike="noStrike" spc="-1" dirty="0" smtClean="0"/>
                        <a:t> </a:t>
                      </a:r>
                      <a:endParaRPr lang="pt-BR" sz="1800" b="0" strike="noStrike" spc="-1" dirty="0">
                        <a:latin typeface="+mn-lt"/>
                      </a:endParaRPr>
                    </a:p>
                  </a:txBody>
                  <a:tcPr/>
                </a:tc>
                <a:tc>
                  <a:txBody>
                    <a:bodyPr/>
                    <a:lstStyle/>
                    <a:p>
                      <a:pPr algn="just">
                        <a:lnSpc>
                          <a:spcPct val="100000"/>
                        </a:lnSpc>
                        <a:spcAft>
                          <a:spcPts val="601"/>
                        </a:spcAft>
                      </a:pPr>
                      <a:r>
                        <a:rPr lang="pt-BR" sz="1800" strike="noStrike" spc="-1" dirty="0" smtClean="0"/>
                        <a:t>Professor e Alunos do Curso Técnico  em Informática Integrado ao Ensino Médio,</a:t>
                      </a:r>
                      <a:r>
                        <a:rPr lang="pt-BR" sz="1800" strike="noStrike" spc="-1" baseline="0" dirty="0" smtClean="0"/>
                        <a:t> </a:t>
                      </a:r>
                      <a:r>
                        <a:rPr lang="pt-BR" sz="1800" strike="noStrike" spc="-1" dirty="0" smtClean="0"/>
                        <a:t>da matéria PDS:        Prática e Desenvolvimento   de Sistemas, do IFSP-SBV</a:t>
                      </a:r>
                      <a:endParaRPr lang="pt-BR" sz="1800" b="0" strike="noStrike" spc="-1" dirty="0">
                        <a:latin typeface="+mn-lt"/>
                      </a:endParaRPr>
                    </a:p>
                  </a:txBody>
                  <a:tcPr/>
                </a:tc>
                <a:tc>
                  <a:txBody>
                    <a:bodyPr/>
                    <a:lstStyle/>
                    <a:p>
                      <a:pPr algn="just">
                        <a:lnSpc>
                          <a:spcPct val="100000"/>
                        </a:lnSpc>
                        <a:spcAft>
                          <a:spcPts val="601"/>
                        </a:spcAft>
                      </a:pPr>
                      <a:r>
                        <a:rPr lang="pt-BR" sz="1800" strike="noStrike" spc="-1" dirty="0" smtClean="0"/>
                        <a:t>Define os objetivos e o escopo do Módulo de Prontuário dos Idosos; permite que o gestor visualize a entrada de novos idosos para gerenciar os pagamentos mensais deles</a:t>
                      </a:r>
                      <a:endParaRPr lang="pt-BR" sz="1800" b="0" strike="noStrike" spc="-1" dirty="0">
                        <a:latin typeface="+mn-lt"/>
                      </a:endParaRPr>
                    </a:p>
                  </a:txBody>
                  <a:tcPr/>
                </a:tc>
                <a:extLst>
                  <a:ext uri="{0D108BD9-81ED-4DB2-BD59-A6C34878D82A}">
                    <a16:rowId xmlns:a16="http://schemas.microsoft.com/office/drawing/2014/main" xmlns="" val="804210111"/>
                  </a:ext>
                </a:extLst>
              </a:tr>
            </a:tbl>
          </a:graphicData>
        </a:graphic>
      </p:graphicFrame>
      <p:sp>
        <p:nvSpPr>
          <p:cNvPr id="5" name="Espaço Reservado para Texto 1"/>
          <p:cNvSpPr>
            <a:spLocks noGrp="1"/>
          </p:cNvSpPr>
          <p:nvPr>
            <p:ph type="body" sz="quarter" idx="11"/>
          </p:nvPr>
        </p:nvSpPr>
        <p:spPr/>
        <p:txBody>
          <a:bodyPr>
            <a:normAutofit fontScale="88000" lnSpcReduction="10000"/>
          </a:bodyPr>
          <a:lstStyle/>
          <a:p>
            <a:r>
              <a:rPr lang="pt-BR" sz="2400" dirty="0" err="1" smtClean="0"/>
              <a:t>Stakeholder</a:t>
            </a:r>
            <a:r>
              <a:rPr lang="pt-BR" sz="2400" dirty="0" smtClean="0"/>
              <a:t>:</a:t>
            </a:r>
            <a:endParaRPr lang="pt-BR" sz="2400" dirty="0"/>
          </a:p>
        </p:txBody>
      </p:sp>
    </p:spTree>
    <p:extLst>
      <p:ext uri="{BB962C8B-B14F-4D97-AF65-F5344CB8AC3E}">
        <p14:creationId xmlns:p14="http://schemas.microsoft.com/office/powerpoint/2010/main" val="817112148"/>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1"/>
          <p:cNvSpPr>
            <a:spLocks noGrp="1"/>
          </p:cNvSpPr>
          <p:nvPr>
            <p:ph type="body" sz="quarter" idx="10"/>
          </p:nvPr>
        </p:nvSpPr>
        <p:spPr>
          <a:xfrm>
            <a:off x="20827" y="0"/>
            <a:ext cx="9144000" cy="576064"/>
          </a:xfrm>
        </p:spPr>
        <p:txBody>
          <a:bodyPr>
            <a:normAutofit fontScale="95500"/>
          </a:bodyPr>
          <a:lstStyle/>
          <a:p>
            <a:r>
              <a:rPr lang="pt-BR" sz="3400" dirty="0" smtClean="0"/>
              <a:t>Documento de Visão</a:t>
            </a:r>
            <a:endParaRPr lang="pt-BR" sz="3400" dirty="0"/>
          </a:p>
        </p:txBody>
      </p:sp>
      <p:graphicFrame>
        <p:nvGraphicFramePr>
          <p:cNvPr id="3" name="Tabela 2"/>
          <p:cNvGraphicFramePr>
            <a:graphicFrameLocks noGrp="1"/>
          </p:cNvGraphicFramePr>
          <p:nvPr>
            <p:extLst/>
          </p:nvPr>
        </p:nvGraphicFramePr>
        <p:xfrm>
          <a:off x="354767" y="1203599"/>
          <a:ext cx="8476119" cy="2651760"/>
        </p:xfrm>
        <a:graphic>
          <a:graphicData uri="http://schemas.openxmlformats.org/drawingml/2006/table">
            <a:tbl>
              <a:tblPr firstRow="1" bandRow="1">
                <a:tableStyleId>{21E4AEA4-8DFA-4A89-87EB-49C32662AFE0}</a:tableStyleId>
              </a:tblPr>
              <a:tblGrid>
                <a:gridCol w="2825373">
                  <a:extLst>
                    <a:ext uri="{9D8B030D-6E8A-4147-A177-3AD203B41FA5}">
                      <a16:colId xmlns:a16="http://schemas.microsoft.com/office/drawing/2014/main" xmlns="" val="607197806"/>
                    </a:ext>
                  </a:extLst>
                </a:gridCol>
                <a:gridCol w="2825373">
                  <a:extLst>
                    <a:ext uri="{9D8B030D-6E8A-4147-A177-3AD203B41FA5}">
                      <a16:colId xmlns:a16="http://schemas.microsoft.com/office/drawing/2014/main" xmlns="" val="2701040469"/>
                    </a:ext>
                  </a:extLst>
                </a:gridCol>
                <a:gridCol w="2825373">
                  <a:extLst>
                    <a:ext uri="{9D8B030D-6E8A-4147-A177-3AD203B41FA5}">
                      <a16:colId xmlns:a16="http://schemas.microsoft.com/office/drawing/2014/main" xmlns="" val="3200824249"/>
                    </a:ext>
                  </a:extLst>
                </a:gridCol>
              </a:tblGrid>
              <a:tr h="232639">
                <a:tc>
                  <a:txBody>
                    <a:bodyPr/>
                    <a:lstStyle/>
                    <a:p>
                      <a:r>
                        <a:rPr lang="pt-BR" dirty="0" smtClean="0"/>
                        <a:t>Nome</a:t>
                      </a:r>
                      <a:endParaRPr lang="pt-BR" dirty="0"/>
                    </a:p>
                  </a:txBody>
                  <a:tcPr/>
                </a:tc>
                <a:tc>
                  <a:txBody>
                    <a:bodyPr/>
                    <a:lstStyle/>
                    <a:p>
                      <a:r>
                        <a:rPr lang="pt-BR" dirty="0" smtClean="0"/>
                        <a:t>Descrição</a:t>
                      </a:r>
                      <a:endParaRPr lang="pt-BR" dirty="0"/>
                    </a:p>
                  </a:txBody>
                  <a:tcPr/>
                </a:tc>
                <a:tc>
                  <a:txBody>
                    <a:bodyPr/>
                    <a:lstStyle/>
                    <a:p>
                      <a:r>
                        <a:rPr lang="pt-BR" dirty="0" smtClean="0"/>
                        <a:t>Responsabilidade</a:t>
                      </a:r>
                      <a:endParaRPr lang="pt-BR" dirty="0"/>
                    </a:p>
                  </a:txBody>
                  <a:tcPr/>
                </a:tc>
                <a:extLst>
                  <a:ext uri="{0D108BD9-81ED-4DB2-BD59-A6C34878D82A}">
                    <a16:rowId xmlns:a16="http://schemas.microsoft.com/office/drawing/2014/main" xmlns="" val="174861242"/>
                  </a:ext>
                </a:extLst>
              </a:tr>
              <a:tr h="2215633">
                <a:tc>
                  <a:txBody>
                    <a:bodyPr/>
                    <a:lstStyle/>
                    <a:p>
                      <a:pPr>
                        <a:lnSpc>
                          <a:spcPct val="100000"/>
                        </a:lnSpc>
                        <a:spcAft>
                          <a:spcPts val="601"/>
                        </a:spcAft>
                      </a:pPr>
                      <a:r>
                        <a:rPr lang="pt-BR" sz="1800" strike="noStrike" spc="-1" dirty="0" smtClean="0"/>
                        <a:t>Módulo de Acompanhamento dos Familiares </a:t>
                      </a:r>
                      <a:endParaRPr lang="pt-BR" sz="1800" b="0" strike="noStrike" spc="-1" dirty="0">
                        <a:latin typeface="+mn-lt"/>
                      </a:endParaRPr>
                    </a:p>
                  </a:txBody>
                  <a:tcPr/>
                </a:tc>
                <a:tc>
                  <a:txBody>
                    <a:bodyPr/>
                    <a:lstStyle/>
                    <a:p>
                      <a:pPr algn="just">
                        <a:lnSpc>
                          <a:spcPct val="100000"/>
                        </a:lnSpc>
                        <a:spcAft>
                          <a:spcPts val="601"/>
                        </a:spcAft>
                      </a:pPr>
                      <a:r>
                        <a:rPr lang="pt-BR" sz="1800" strike="noStrike" spc="-1" dirty="0" smtClean="0"/>
                        <a:t>Professor e Alunos do Curso Técnico  em Informática Integrado ao Ensino Médio,</a:t>
                      </a:r>
                      <a:r>
                        <a:rPr lang="pt-BR" sz="1800" strike="noStrike" spc="-1" baseline="0" dirty="0" smtClean="0"/>
                        <a:t> </a:t>
                      </a:r>
                      <a:r>
                        <a:rPr lang="pt-BR" sz="1800" strike="noStrike" spc="-1" dirty="0" smtClean="0"/>
                        <a:t>da matéria PDS:        Prática e </a:t>
                      </a:r>
                      <a:r>
                        <a:rPr lang="pt-BR" sz="1800" strike="noStrike" spc="-1" dirty="0" err="1" smtClean="0"/>
                        <a:t>Desenvol-vimento</a:t>
                      </a:r>
                      <a:r>
                        <a:rPr lang="pt-BR" sz="1800" strike="noStrike" spc="-1" dirty="0" smtClean="0"/>
                        <a:t>   de </a:t>
                      </a:r>
                      <a:r>
                        <a:rPr lang="pt-BR" sz="1800" strike="noStrike" spc="-1" dirty="0" err="1" smtClean="0"/>
                        <a:t>Siste-mas</a:t>
                      </a:r>
                      <a:r>
                        <a:rPr lang="pt-BR" sz="1800" strike="noStrike" spc="-1" dirty="0" smtClean="0"/>
                        <a:t>, do IFSP-SBV</a:t>
                      </a:r>
                      <a:endParaRPr lang="pt-BR" sz="1800" b="0" strike="noStrike" spc="-1" dirty="0" smtClean="0">
                        <a:latin typeface="+mn-lt"/>
                      </a:endParaRPr>
                    </a:p>
                  </a:txBody>
                  <a:tcPr/>
                </a:tc>
                <a:tc>
                  <a:txBody>
                    <a:bodyPr/>
                    <a:lstStyle/>
                    <a:p>
                      <a:pPr algn="just">
                        <a:lnSpc>
                          <a:spcPct val="100000"/>
                        </a:lnSpc>
                        <a:spcAft>
                          <a:spcPts val="601"/>
                        </a:spcAft>
                      </a:pPr>
                      <a:r>
                        <a:rPr lang="pt-BR" sz="1800" strike="noStrike" spc="-1" dirty="0" smtClean="0"/>
                        <a:t>Define os objetivos e o escopo do Módulo de Acompanhamento dos Familiares; o módulo de CA permite que os familiares </a:t>
                      </a:r>
                      <a:r>
                        <a:rPr lang="pt-BR" sz="1800" strike="noStrike" spc="-1" dirty="0" err="1" smtClean="0"/>
                        <a:t>acom-panhem</a:t>
                      </a:r>
                      <a:r>
                        <a:rPr lang="pt-BR" sz="1800" strike="noStrike" spc="-1" dirty="0" smtClean="0"/>
                        <a:t> o</a:t>
                      </a:r>
                      <a:r>
                        <a:rPr lang="pt-BR" sz="1800" strike="noStrike" spc="-1" baseline="0" dirty="0" smtClean="0"/>
                        <a:t> </a:t>
                      </a:r>
                      <a:r>
                        <a:rPr lang="pt-BR" sz="1800" strike="noStrike" spc="-1" dirty="0" smtClean="0"/>
                        <a:t>histórico de               pagamento da estadia dos idosos</a:t>
                      </a:r>
                      <a:endParaRPr lang="pt-BR" sz="1800" b="0" strike="noStrike" spc="-1" dirty="0">
                        <a:latin typeface="+mn-lt"/>
                      </a:endParaRPr>
                    </a:p>
                  </a:txBody>
                  <a:tcPr/>
                </a:tc>
                <a:extLst>
                  <a:ext uri="{0D108BD9-81ED-4DB2-BD59-A6C34878D82A}">
                    <a16:rowId xmlns:a16="http://schemas.microsoft.com/office/drawing/2014/main" xmlns="" val="804210111"/>
                  </a:ext>
                </a:extLst>
              </a:tr>
            </a:tbl>
          </a:graphicData>
        </a:graphic>
      </p:graphicFrame>
      <p:sp>
        <p:nvSpPr>
          <p:cNvPr id="5" name="Espaço Reservado para Texto 1"/>
          <p:cNvSpPr>
            <a:spLocks noGrp="1"/>
          </p:cNvSpPr>
          <p:nvPr>
            <p:ph type="body" sz="quarter" idx="11"/>
          </p:nvPr>
        </p:nvSpPr>
        <p:spPr/>
        <p:txBody>
          <a:bodyPr>
            <a:normAutofit fontScale="88000" lnSpcReduction="10000"/>
          </a:bodyPr>
          <a:lstStyle/>
          <a:p>
            <a:r>
              <a:rPr lang="pt-BR" sz="2400" dirty="0" err="1" smtClean="0"/>
              <a:t>Stakeholder</a:t>
            </a:r>
            <a:r>
              <a:rPr lang="pt-BR" sz="2400" dirty="0" smtClean="0"/>
              <a:t>:</a:t>
            </a:r>
            <a:endParaRPr lang="pt-BR" sz="2400" dirty="0"/>
          </a:p>
        </p:txBody>
      </p:sp>
    </p:spTree>
    <p:extLst>
      <p:ext uri="{BB962C8B-B14F-4D97-AF65-F5344CB8AC3E}">
        <p14:creationId xmlns:p14="http://schemas.microsoft.com/office/powerpoint/2010/main" val="2811765660"/>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1"/>
          <p:cNvSpPr>
            <a:spLocks noGrp="1"/>
          </p:cNvSpPr>
          <p:nvPr>
            <p:ph type="body" sz="quarter" idx="10"/>
          </p:nvPr>
        </p:nvSpPr>
        <p:spPr>
          <a:xfrm>
            <a:off x="20827" y="0"/>
            <a:ext cx="9144000" cy="576064"/>
          </a:xfrm>
        </p:spPr>
        <p:txBody>
          <a:bodyPr>
            <a:normAutofit fontScale="95500"/>
          </a:bodyPr>
          <a:lstStyle/>
          <a:p>
            <a:r>
              <a:rPr lang="pt-BR" sz="3400" dirty="0" smtClean="0"/>
              <a:t>Documento de Visão</a:t>
            </a:r>
            <a:endParaRPr lang="pt-BR" sz="3400" dirty="0"/>
          </a:p>
        </p:txBody>
      </p:sp>
      <p:graphicFrame>
        <p:nvGraphicFramePr>
          <p:cNvPr id="3" name="Tabela 2"/>
          <p:cNvGraphicFramePr>
            <a:graphicFrameLocks noGrp="1"/>
          </p:cNvGraphicFramePr>
          <p:nvPr>
            <p:extLst/>
          </p:nvPr>
        </p:nvGraphicFramePr>
        <p:xfrm>
          <a:off x="354767" y="1203599"/>
          <a:ext cx="8476119" cy="2651760"/>
        </p:xfrm>
        <a:graphic>
          <a:graphicData uri="http://schemas.openxmlformats.org/drawingml/2006/table">
            <a:tbl>
              <a:tblPr firstRow="1" bandRow="1">
                <a:tableStyleId>{F5AB1C69-6EDB-4FF4-983F-18BD219EF322}</a:tableStyleId>
              </a:tblPr>
              <a:tblGrid>
                <a:gridCol w="2825373">
                  <a:extLst>
                    <a:ext uri="{9D8B030D-6E8A-4147-A177-3AD203B41FA5}">
                      <a16:colId xmlns:a16="http://schemas.microsoft.com/office/drawing/2014/main" xmlns="" val="607197806"/>
                    </a:ext>
                  </a:extLst>
                </a:gridCol>
                <a:gridCol w="2825373">
                  <a:extLst>
                    <a:ext uri="{9D8B030D-6E8A-4147-A177-3AD203B41FA5}">
                      <a16:colId xmlns:a16="http://schemas.microsoft.com/office/drawing/2014/main" xmlns="" val="2701040469"/>
                    </a:ext>
                  </a:extLst>
                </a:gridCol>
                <a:gridCol w="2825373">
                  <a:extLst>
                    <a:ext uri="{9D8B030D-6E8A-4147-A177-3AD203B41FA5}">
                      <a16:colId xmlns:a16="http://schemas.microsoft.com/office/drawing/2014/main" xmlns="" val="3200824249"/>
                    </a:ext>
                  </a:extLst>
                </a:gridCol>
              </a:tblGrid>
              <a:tr h="232639">
                <a:tc>
                  <a:txBody>
                    <a:bodyPr/>
                    <a:lstStyle/>
                    <a:p>
                      <a:r>
                        <a:rPr lang="pt-BR" dirty="0" smtClean="0"/>
                        <a:t>Nome</a:t>
                      </a:r>
                      <a:endParaRPr lang="pt-BR" dirty="0"/>
                    </a:p>
                  </a:txBody>
                  <a:tcPr/>
                </a:tc>
                <a:tc>
                  <a:txBody>
                    <a:bodyPr/>
                    <a:lstStyle/>
                    <a:p>
                      <a:r>
                        <a:rPr lang="pt-BR" dirty="0" smtClean="0"/>
                        <a:t>Descrição</a:t>
                      </a:r>
                      <a:endParaRPr lang="pt-BR" dirty="0"/>
                    </a:p>
                  </a:txBody>
                  <a:tcPr/>
                </a:tc>
                <a:tc>
                  <a:txBody>
                    <a:bodyPr/>
                    <a:lstStyle/>
                    <a:p>
                      <a:r>
                        <a:rPr lang="pt-BR" dirty="0" smtClean="0"/>
                        <a:t>Responsabilidade</a:t>
                      </a:r>
                      <a:endParaRPr lang="pt-BR" dirty="0"/>
                    </a:p>
                  </a:txBody>
                  <a:tcPr/>
                </a:tc>
                <a:extLst>
                  <a:ext uri="{0D108BD9-81ED-4DB2-BD59-A6C34878D82A}">
                    <a16:rowId xmlns:a16="http://schemas.microsoft.com/office/drawing/2014/main" xmlns="" val="174861242"/>
                  </a:ext>
                </a:extLst>
              </a:tr>
              <a:tr h="2215633">
                <a:tc>
                  <a:txBody>
                    <a:bodyPr/>
                    <a:lstStyle/>
                    <a:p>
                      <a:pPr algn="just">
                        <a:lnSpc>
                          <a:spcPct val="100000"/>
                        </a:lnSpc>
                        <a:spcAft>
                          <a:spcPts val="601"/>
                        </a:spcAft>
                      </a:pPr>
                      <a:r>
                        <a:rPr lang="pt-BR" sz="1800" b="0" strike="noStrike" spc="-1" dirty="0" smtClean="0">
                          <a:solidFill>
                            <a:srgbClr val="404040"/>
                          </a:solidFill>
                          <a:latin typeface="+mn-lt"/>
                          <a:ea typeface="+mn-ea"/>
                        </a:rPr>
                        <a:t>Módulo de Prescrições Médicas</a:t>
                      </a:r>
                      <a:endParaRPr lang="pt-BR" sz="1800" b="0" strike="noStrike" spc="-1" dirty="0">
                        <a:latin typeface="+mn-lt"/>
                      </a:endParaRPr>
                    </a:p>
                  </a:txBody>
                  <a:tcPr/>
                </a:tc>
                <a:tc>
                  <a:txBody>
                    <a:bodyPr/>
                    <a:lstStyle/>
                    <a:p>
                      <a:pPr algn="just">
                        <a:lnSpc>
                          <a:spcPct val="100000"/>
                        </a:lnSpc>
                      </a:pPr>
                      <a:r>
                        <a:rPr lang="pt-BR" sz="1800" b="0" strike="noStrike" spc="-1" dirty="0" smtClean="0">
                          <a:solidFill>
                            <a:srgbClr val="404040"/>
                          </a:solidFill>
                          <a:latin typeface="+mn-lt"/>
                          <a:ea typeface="+mn-ea"/>
                        </a:rPr>
                        <a:t>Professor e Alunos do Curso Técnico  em Informática Integrado ao Ensino Médio, da matéria PDS:        Prática e Desenvolvimento de Sistemas, do IFSP-SBV</a:t>
                      </a:r>
                      <a:endParaRPr lang="pt-BR" sz="1800" b="0" strike="noStrike" spc="-1" dirty="0">
                        <a:latin typeface="+mn-lt"/>
                      </a:endParaRPr>
                    </a:p>
                  </a:txBody>
                  <a:tcPr/>
                </a:tc>
                <a:tc>
                  <a:txBody>
                    <a:bodyPr/>
                    <a:lstStyle/>
                    <a:p>
                      <a:pPr algn="just">
                        <a:lnSpc>
                          <a:spcPct val="100000"/>
                        </a:lnSpc>
                        <a:spcAft>
                          <a:spcPts val="601"/>
                        </a:spcAft>
                      </a:pPr>
                      <a:r>
                        <a:rPr lang="pt-BR" sz="1800" b="0" strike="noStrike" spc="-1" dirty="0" smtClean="0">
                          <a:solidFill>
                            <a:srgbClr val="404040"/>
                          </a:solidFill>
                          <a:latin typeface="+mn-lt"/>
                          <a:ea typeface="+mn-ea"/>
                        </a:rPr>
                        <a:t>Define os objetivos e o escopo do Módulo de Prescrições Médicas; permite que o gestor visualize a saída e/ou óbito dos idosos registrados para gerenciar os pagamentos mensais deles.</a:t>
                      </a:r>
                      <a:endParaRPr lang="pt-BR" sz="1800" b="0" strike="noStrike" spc="-1" dirty="0">
                        <a:latin typeface="+mn-lt"/>
                      </a:endParaRPr>
                    </a:p>
                  </a:txBody>
                  <a:tcPr/>
                </a:tc>
                <a:extLst>
                  <a:ext uri="{0D108BD9-81ED-4DB2-BD59-A6C34878D82A}">
                    <a16:rowId xmlns:a16="http://schemas.microsoft.com/office/drawing/2014/main" xmlns="" val="804210111"/>
                  </a:ext>
                </a:extLst>
              </a:tr>
            </a:tbl>
          </a:graphicData>
        </a:graphic>
      </p:graphicFrame>
      <p:sp>
        <p:nvSpPr>
          <p:cNvPr id="5" name="Espaço Reservado para Texto 1"/>
          <p:cNvSpPr>
            <a:spLocks noGrp="1"/>
          </p:cNvSpPr>
          <p:nvPr>
            <p:ph type="body" sz="quarter" idx="11"/>
          </p:nvPr>
        </p:nvSpPr>
        <p:spPr/>
        <p:txBody>
          <a:bodyPr>
            <a:normAutofit fontScale="88000" lnSpcReduction="10000"/>
          </a:bodyPr>
          <a:lstStyle/>
          <a:p>
            <a:r>
              <a:rPr lang="pt-BR" sz="2400" dirty="0" err="1" smtClean="0"/>
              <a:t>Stakeholder</a:t>
            </a:r>
            <a:r>
              <a:rPr lang="pt-BR" sz="2400" dirty="0" smtClean="0"/>
              <a:t>:</a:t>
            </a:r>
            <a:endParaRPr lang="pt-BR" sz="2400" dirty="0"/>
          </a:p>
        </p:txBody>
      </p:sp>
    </p:spTree>
    <p:extLst>
      <p:ext uri="{BB962C8B-B14F-4D97-AF65-F5344CB8AC3E}">
        <p14:creationId xmlns:p14="http://schemas.microsoft.com/office/powerpoint/2010/main" val="3511190205"/>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1"/>
          <p:cNvSpPr>
            <a:spLocks noGrp="1"/>
          </p:cNvSpPr>
          <p:nvPr>
            <p:ph type="body" sz="quarter" idx="10"/>
          </p:nvPr>
        </p:nvSpPr>
        <p:spPr>
          <a:xfrm>
            <a:off x="20827" y="0"/>
            <a:ext cx="9144000" cy="576064"/>
          </a:xfrm>
        </p:spPr>
        <p:txBody>
          <a:bodyPr>
            <a:normAutofit fontScale="95500"/>
          </a:bodyPr>
          <a:lstStyle/>
          <a:p>
            <a:r>
              <a:rPr lang="pt-BR" sz="3400" dirty="0" smtClean="0"/>
              <a:t>Documento de Visão</a:t>
            </a:r>
            <a:endParaRPr lang="pt-BR" sz="3400" dirty="0"/>
          </a:p>
        </p:txBody>
      </p:sp>
      <p:graphicFrame>
        <p:nvGraphicFramePr>
          <p:cNvPr id="3" name="Tabela 2"/>
          <p:cNvGraphicFramePr>
            <a:graphicFrameLocks noGrp="1"/>
          </p:cNvGraphicFramePr>
          <p:nvPr>
            <p:extLst/>
          </p:nvPr>
        </p:nvGraphicFramePr>
        <p:xfrm>
          <a:off x="354767" y="1203599"/>
          <a:ext cx="8476119" cy="2651760"/>
        </p:xfrm>
        <a:graphic>
          <a:graphicData uri="http://schemas.openxmlformats.org/drawingml/2006/table">
            <a:tbl>
              <a:tblPr firstRow="1" bandRow="1">
                <a:tableStyleId>{00A15C55-8517-42AA-B614-E9B94910E393}</a:tableStyleId>
              </a:tblPr>
              <a:tblGrid>
                <a:gridCol w="2825373">
                  <a:extLst>
                    <a:ext uri="{9D8B030D-6E8A-4147-A177-3AD203B41FA5}">
                      <a16:colId xmlns:a16="http://schemas.microsoft.com/office/drawing/2014/main" xmlns="" val="607197806"/>
                    </a:ext>
                  </a:extLst>
                </a:gridCol>
                <a:gridCol w="2825373">
                  <a:extLst>
                    <a:ext uri="{9D8B030D-6E8A-4147-A177-3AD203B41FA5}">
                      <a16:colId xmlns:a16="http://schemas.microsoft.com/office/drawing/2014/main" xmlns="" val="2701040469"/>
                    </a:ext>
                  </a:extLst>
                </a:gridCol>
                <a:gridCol w="2825373">
                  <a:extLst>
                    <a:ext uri="{9D8B030D-6E8A-4147-A177-3AD203B41FA5}">
                      <a16:colId xmlns:a16="http://schemas.microsoft.com/office/drawing/2014/main" xmlns="" val="3200824249"/>
                    </a:ext>
                  </a:extLst>
                </a:gridCol>
              </a:tblGrid>
              <a:tr h="232639">
                <a:tc>
                  <a:txBody>
                    <a:bodyPr/>
                    <a:lstStyle/>
                    <a:p>
                      <a:r>
                        <a:rPr lang="pt-BR" dirty="0" smtClean="0"/>
                        <a:t>Nome</a:t>
                      </a:r>
                      <a:endParaRPr lang="pt-BR" dirty="0"/>
                    </a:p>
                  </a:txBody>
                  <a:tcPr/>
                </a:tc>
                <a:tc>
                  <a:txBody>
                    <a:bodyPr/>
                    <a:lstStyle/>
                    <a:p>
                      <a:r>
                        <a:rPr lang="pt-BR" dirty="0" smtClean="0"/>
                        <a:t>Descrição</a:t>
                      </a:r>
                      <a:endParaRPr lang="pt-BR" dirty="0"/>
                    </a:p>
                  </a:txBody>
                  <a:tcPr/>
                </a:tc>
                <a:tc>
                  <a:txBody>
                    <a:bodyPr/>
                    <a:lstStyle/>
                    <a:p>
                      <a:r>
                        <a:rPr lang="pt-BR" dirty="0" smtClean="0"/>
                        <a:t>Responsabilidade</a:t>
                      </a:r>
                      <a:endParaRPr lang="pt-BR" dirty="0"/>
                    </a:p>
                  </a:txBody>
                  <a:tcPr/>
                </a:tc>
                <a:extLst>
                  <a:ext uri="{0D108BD9-81ED-4DB2-BD59-A6C34878D82A}">
                    <a16:rowId xmlns:a16="http://schemas.microsoft.com/office/drawing/2014/main" xmlns="" val="174861242"/>
                  </a:ext>
                </a:extLst>
              </a:tr>
              <a:tr h="2215633">
                <a:tc>
                  <a:txBody>
                    <a:bodyPr/>
                    <a:lstStyle/>
                    <a:p>
                      <a:pPr>
                        <a:lnSpc>
                          <a:spcPct val="100000"/>
                        </a:lnSpc>
                        <a:spcAft>
                          <a:spcPts val="601"/>
                        </a:spcAft>
                      </a:pPr>
                      <a:r>
                        <a:rPr lang="pt-BR" sz="1800" strike="noStrike" spc="-1" dirty="0" smtClean="0"/>
                        <a:t>Módulo de Relatórios</a:t>
                      </a:r>
                      <a:r>
                        <a:rPr lang="pt-BR" sz="1800" strike="noStrike" spc="-1" baseline="0" dirty="0" smtClean="0"/>
                        <a:t> Es</a:t>
                      </a:r>
                      <a:r>
                        <a:rPr lang="pt-BR" sz="1800" strike="noStrike" spc="-1" dirty="0" smtClean="0"/>
                        <a:t>pecializados </a:t>
                      </a:r>
                      <a:endParaRPr lang="pt-BR" sz="1800" b="0" strike="noStrike" spc="-1" dirty="0">
                        <a:latin typeface="+mn-lt"/>
                      </a:endParaRPr>
                    </a:p>
                  </a:txBody>
                  <a:tcPr/>
                </a:tc>
                <a:tc>
                  <a:txBody>
                    <a:bodyPr/>
                    <a:lstStyle/>
                    <a:p>
                      <a:pPr algn="just">
                        <a:lnSpc>
                          <a:spcPct val="100000"/>
                        </a:lnSpc>
                      </a:pPr>
                      <a:r>
                        <a:rPr lang="pt-BR" sz="1800" strike="noStrike" spc="-1" dirty="0" smtClean="0"/>
                        <a:t>Professor e Alunos do Curso Técnico  em Informática Integrado ao Ensino Médio, da matéria PDS:        Prática e </a:t>
                      </a:r>
                      <a:r>
                        <a:rPr lang="pt-BR" sz="1800" strike="noStrike" spc="-1" dirty="0" err="1" smtClean="0"/>
                        <a:t>Desenvol-vimento</a:t>
                      </a:r>
                      <a:r>
                        <a:rPr lang="pt-BR" sz="1800" strike="noStrike" spc="-1" dirty="0" smtClean="0"/>
                        <a:t> de Sistemas, do IFSP-SBV</a:t>
                      </a:r>
                    </a:p>
                    <a:p>
                      <a:pPr algn="just">
                        <a:lnSpc>
                          <a:spcPct val="100000"/>
                        </a:lnSpc>
                        <a:spcAft>
                          <a:spcPts val="601"/>
                        </a:spcAft>
                      </a:pPr>
                      <a:r>
                        <a:rPr lang="pt-BR" sz="1800" strike="noStrike" spc="-1" dirty="0" smtClean="0"/>
                        <a:t> </a:t>
                      </a:r>
                      <a:endParaRPr lang="pt-BR" sz="1800" b="0" strike="noStrike" spc="-1" dirty="0">
                        <a:latin typeface="+mn-lt"/>
                      </a:endParaRPr>
                    </a:p>
                  </a:txBody>
                  <a:tcPr/>
                </a:tc>
                <a:tc>
                  <a:txBody>
                    <a:bodyPr/>
                    <a:lstStyle/>
                    <a:p>
                      <a:pPr algn="just">
                        <a:lnSpc>
                          <a:spcPct val="100000"/>
                        </a:lnSpc>
                        <a:spcAft>
                          <a:spcPts val="601"/>
                        </a:spcAft>
                      </a:pPr>
                      <a:r>
                        <a:rPr lang="pt-BR" sz="1800" strike="noStrike" spc="-1" dirty="0" smtClean="0"/>
                        <a:t>Define os objetivos e o escopo do Módulo de Relatórios Especializados; o módulo CA fornece dados dos gastos mensais/anuais para a geração de gráficos e relatórios</a:t>
                      </a:r>
                      <a:endParaRPr lang="pt-BR" sz="1800" b="0" strike="noStrike" spc="-1" dirty="0">
                        <a:latin typeface="+mn-lt"/>
                      </a:endParaRPr>
                    </a:p>
                  </a:txBody>
                  <a:tcPr/>
                </a:tc>
                <a:extLst>
                  <a:ext uri="{0D108BD9-81ED-4DB2-BD59-A6C34878D82A}">
                    <a16:rowId xmlns:a16="http://schemas.microsoft.com/office/drawing/2014/main" xmlns="" val="804210111"/>
                  </a:ext>
                </a:extLst>
              </a:tr>
            </a:tbl>
          </a:graphicData>
        </a:graphic>
      </p:graphicFrame>
      <p:sp>
        <p:nvSpPr>
          <p:cNvPr id="5" name="Espaço Reservado para Texto 1"/>
          <p:cNvSpPr>
            <a:spLocks noGrp="1"/>
          </p:cNvSpPr>
          <p:nvPr>
            <p:ph type="body" sz="quarter" idx="11"/>
          </p:nvPr>
        </p:nvSpPr>
        <p:spPr/>
        <p:txBody>
          <a:bodyPr>
            <a:normAutofit fontScale="88000" lnSpcReduction="10000"/>
          </a:bodyPr>
          <a:lstStyle/>
          <a:p>
            <a:r>
              <a:rPr lang="pt-BR" sz="2400" dirty="0" err="1" smtClean="0"/>
              <a:t>Stakeholder</a:t>
            </a:r>
            <a:r>
              <a:rPr lang="pt-BR" sz="2400" dirty="0" smtClean="0"/>
              <a:t>:</a:t>
            </a:r>
            <a:endParaRPr lang="pt-BR" sz="2400" dirty="0"/>
          </a:p>
        </p:txBody>
      </p:sp>
    </p:spTree>
    <p:extLst>
      <p:ext uri="{BB962C8B-B14F-4D97-AF65-F5344CB8AC3E}">
        <p14:creationId xmlns:p14="http://schemas.microsoft.com/office/powerpoint/2010/main" val="674647414"/>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1"/>
          <p:cNvSpPr>
            <a:spLocks noGrp="1"/>
          </p:cNvSpPr>
          <p:nvPr>
            <p:ph type="body" sz="quarter" idx="10"/>
          </p:nvPr>
        </p:nvSpPr>
        <p:spPr>
          <a:xfrm>
            <a:off x="20827" y="0"/>
            <a:ext cx="9144000" cy="576064"/>
          </a:xfrm>
        </p:spPr>
        <p:txBody>
          <a:bodyPr>
            <a:normAutofit fontScale="95500"/>
          </a:bodyPr>
          <a:lstStyle/>
          <a:p>
            <a:r>
              <a:rPr lang="pt-BR" sz="3400" dirty="0" smtClean="0"/>
              <a:t>Documento de Visão</a:t>
            </a:r>
            <a:endParaRPr lang="pt-BR" sz="3400" dirty="0"/>
          </a:p>
        </p:txBody>
      </p:sp>
      <p:graphicFrame>
        <p:nvGraphicFramePr>
          <p:cNvPr id="3" name="Tabela 2"/>
          <p:cNvGraphicFramePr>
            <a:graphicFrameLocks noGrp="1"/>
          </p:cNvGraphicFramePr>
          <p:nvPr>
            <p:extLst/>
          </p:nvPr>
        </p:nvGraphicFramePr>
        <p:xfrm>
          <a:off x="354767" y="1203599"/>
          <a:ext cx="8476119" cy="2581393"/>
        </p:xfrm>
        <a:graphic>
          <a:graphicData uri="http://schemas.openxmlformats.org/drawingml/2006/table">
            <a:tbl>
              <a:tblPr firstRow="1" bandRow="1">
                <a:tableStyleId>{5C22544A-7EE6-4342-B048-85BDC9FD1C3A}</a:tableStyleId>
              </a:tblPr>
              <a:tblGrid>
                <a:gridCol w="2825373">
                  <a:extLst>
                    <a:ext uri="{9D8B030D-6E8A-4147-A177-3AD203B41FA5}">
                      <a16:colId xmlns:a16="http://schemas.microsoft.com/office/drawing/2014/main" xmlns="" val="607197806"/>
                    </a:ext>
                  </a:extLst>
                </a:gridCol>
                <a:gridCol w="2825373">
                  <a:extLst>
                    <a:ext uri="{9D8B030D-6E8A-4147-A177-3AD203B41FA5}">
                      <a16:colId xmlns:a16="http://schemas.microsoft.com/office/drawing/2014/main" xmlns="" val="2701040469"/>
                    </a:ext>
                  </a:extLst>
                </a:gridCol>
                <a:gridCol w="2825373">
                  <a:extLst>
                    <a:ext uri="{9D8B030D-6E8A-4147-A177-3AD203B41FA5}">
                      <a16:colId xmlns:a16="http://schemas.microsoft.com/office/drawing/2014/main" xmlns="" val="3200824249"/>
                    </a:ext>
                  </a:extLst>
                </a:gridCol>
              </a:tblGrid>
              <a:tr h="232639">
                <a:tc>
                  <a:txBody>
                    <a:bodyPr/>
                    <a:lstStyle/>
                    <a:p>
                      <a:r>
                        <a:rPr lang="pt-BR" dirty="0" smtClean="0"/>
                        <a:t>Nome</a:t>
                      </a:r>
                      <a:endParaRPr lang="pt-BR" dirty="0"/>
                    </a:p>
                  </a:txBody>
                  <a:tcPr/>
                </a:tc>
                <a:tc>
                  <a:txBody>
                    <a:bodyPr/>
                    <a:lstStyle/>
                    <a:p>
                      <a:r>
                        <a:rPr lang="pt-BR" dirty="0" smtClean="0"/>
                        <a:t>Descrição</a:t>
                      </a:r>
                      <a:endParaRPr lang="pt-BR" dirty="0"/>
                    </a:p>
                  </a:txBody>
                  <a:tcPr/>
                </a:tc>
                <a:tc>
                  <a:txBody>
                    <a:bodyPr/>
                    <a:lstStyle/>
                    <a:p>
                      <a:r>
                        <a:rPr lang="pt-BR" dirty="0" smtClean="0"/>
                        <a:t>Responsabilidade</a:t>
                      </a:r>
                      <a:endParaRPr lang="pt-BR" dirty="0"/>
                    </a:p>
                  </a:txBody>
                  <a:tcPr/>
                </a:tc>
                <a:extLst>
                  <a:ext uri="{0D108BD9-81ED-4DB2-BD59-A6C34878D82A}">
                    <a16:rowId xmlns:a16="http://schemas.microsoft.com/office/drawing/2014/main" xmlns="" val="174861242"/>
                  </a:ext>
                </a:extLst>
              </a:tr>
              <a:tr h="2215633">
                <a:tc>
                  <a:txBody>
                    <a:bodyPr/>
                    <a:lstStyle/>
                    <a:p>
                      <a:pPr algn="just">
                        <a:lnSpc>
                          <a:spcPct val="100000"/>
                        </a:lnSpc>
                        <a:spcAft>
                          <a:spcPts val="601"/>
                        </a:spcAft>
                      </a:pPr>
                      <a:r>
                        <a:rPr lang="pt-BR" sz="1800" strike="noStrike" spc="-1" dirty="0" smtClean="0"/>
                        <a:t>Gestor</a:t>
                      </a:r>
                      <a:endParaRPr lang="pt-BR" sz="1800" b="0" strike="noStrike" spc="-1" dirty="0">
                        <a:latin typeface="+mn-lt"/>
                      </a:endParaRPr>
                    </a:p>
                  </a:txBody>
                  <a:tcPr/>
                </a:tc>
                <a:tc>
                  <a:txBody>
                    <a:bodyPr/>
                    <a:lstStyle/>
                    <a:p>
                      <a:pPr algn="just">
                        <a:lnSpc>
                          <a:spcPct val="100000"/>
                        </a:lnSpc>
                      </a:pPr>
                      <a:r>
                        <a:rPr lang="pt-BR" sz="1800" strike="noStrike" spc="-1" dirty="0" smtClean="0"/>
                        <a:t>O responsável por administrar funcionários e gastos da  instituição.</a:t>
                      </a:r>
                      <a:endParaRPr lang="pt-BR" sz="1800" b="0" strike="noStrike" spc="-1" dirty="0">
                        <a:latin typeface="+mn-lt"/>
                      </a:endParaRPr>
                    </a:p>
                  </a:txBody>
                  <a:tcPr/>
                </a:tc>
                <a:tc>
                  <a:txBody>
                    <a:bodyPr/>
                    <a:lstStyle/>
                    <a:p>
                      <a:pPr algn="just">
                        <a:lnSpc>
                          <a:spcPct val="100000"/>
                        </a:lnSpc>
                        <a:spcAft>
                          <a:spcPts val="601"/>
                        </a:spcAft>
                      </a:pPr>
                      <a:r>
                        <a:rPr lang="pt-BR" sz="1800" strike="noStrike" spc="-1" dirty="0" smtClean="0"/>
                        <a:t>Gerenciamento do salário dos   funcionários, pagamentos de   mensalidade e controle do fluxo da caixa da Instituição</a:t>
                      </a:r>
                      <a:endParaRPr lang="pt-BR" sz="1800" b="0" strike="noStrike" spc="-1" dirty="0">
                        <a:latin typeface="+mn-lt"/>
                      </a:endParaRPr>
                    </a:p>
                  </a:txBody>
                  <a:tcPr/>
                </a:tc>
                <a:extLst>
                  <a:ext uri="{0D108BD9-81ED-4DB2-BD59-A6C34878D82A}">
                    <a16:rowId xmlns:a16="http://schemas.microsoft.com/office/drawing/2014/main" xmlns="" val="804210111"/>
                  </a:ext>
                </a:extLst>
              </a:tr>
            </a:tbl>
          </a:graphicData>
        </a:graphic>
      </p:graphicFrame>
      <p:sp>
        <p:nvSpPr>
          <p:cNvPr id="5" name="Espaço Reservado para Texto 1"/>
          <p:cNvSpPr>
            <a:spLocks noGrp="1"/>
          </p:cNvSpPr>
          <p:nvPr>
            <p:ph type="body" sz="quarter" idx="11"/>
          </p:nvPr>
        </p:nvSpPr>
        <p:spPr/>
        <p:txBody>
          <a:bodyPr>
            <a:normAutofit fontScale="88000" lnSpcReduction="10000"/>
          </a:bodyPr>
          <a:lstStyle/>
          <a:p>
            <a:r>
              <a:rPr lang="pt-BR" sz="2400" dirty="0" err="1" smtClean="0"/>
              <a:t>Stakeholder</a:t>
            </a:r>
            <a:r>
              <a:rPr lang="pt-BR" sz="2400" dirty="0" smtClean="0"/>
              <a:t>:</a:t>
            </a:r>
            <a:endParaRPr lang="pt-BR" sz="2400" dirty="0"/>
          </a:p>
        </p:txBody>
      </p:sp>
    </p:spTree>
    <p:extLst>
      <p:ext uri="{BB962C8B-B14F-4D97-AF65-F5344CB8AC3E}">
        <p14:creationId xmlns:p14="http://schemas.microsoft.com/office/powerpoint/2010/main" val="38359443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fontScale="95500"/>
          </a:bodyPr>
          <a:lstStyle/>
          <a:p>
            <a:r>
              <a:rPr lang="pt-BR" dirty="0" smtClean="0"/>
              <a:t>Apresentação </a:t>
            </a:r>
            <a:r>
              <a:rPr lang="pt-BR" dirty="0"/>
              <a:t>dos </a:t>
            </a:r>
            <a:r>
              <a:rPr lang="pt-BR" dirty="0" err="1"/>
              <a:t>Templates</a:t>
            </a:r>
            <a:r>
              <a:rPr lang="pt-BR" dirty="0"/>
              <a:t> </a:t>
            </a:r>
          </a:p>
        </p:txBody>
      </p:sp>
      <p:sp>
        <p:nvSpPr>
          <p:cNvPr id="3" name="Espaço Reservado para Texto 2"/>
          <p:cNvSpPr>
            <a:spLocks noGrp="1"/>
          </p:cNvSpPr>
          <p:nvPr>
            <p:ph type="body" sz="quarter" idx="11"/>
          </p:nvPr>
        </p:nvSpPr>
        <p:spPr/>
        <p:txBody>
          <a:bodyPr>
            <a:normAutofit fontScale="95500"/>
          </a:bodyPr>
          <a:lstStyle/>
          <a:p>
            <a:pPr marL="285750" indent="-285750">
              <a:buFont typeface="Arial" panose="020B0604020202020204" pitchFamily="34" charset="0"/>
              <a:buChar char="•"/>
            </a:pPr>
            <a:r>
              <a:rPr lang="pt-BR" dirty="0" smtClean="0"/>
              <a:t>GRUPO 2 – Wallace</a:t>
            </a:r>
            <a:endParaRPr lang="pt-BR" dirty="0"/>
          </a:p>
        </p:txBody>
      </p:sp>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584" y="1059582"/>
            <a:ext cx="7668344" cy="39029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2391256"/>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1"/>
          <p:cNvSpPr>
            <a:spLocks noGrp="1"/>
          </p:cNvSpPr>
          <p:nvPr>
            <p:ph type="body" sz="quarter" idx="10"/>
          </p:nvPr>
        </p:nvSpPr>
        <p:spPr>
          <a:xfrm>
            <a:off x="20827" y="0"/>
            <a:ext cx="9144000" cy="576064"/>
          </a:xfrm>
        </p:spPr>
        <p:txBody>
          <a:bodyPr>
            <a:normAutofit fontScale="95500"/>
          </a:bodyPr>
          <a:lstStyle/>
          <a:p>
            <a:r>
              <a:rPr lang="pt-BR" sz="3400" dirty="0" smtClean="0"/>
              <a:t>Documento de Visão</a:t>
            </a:r>
            <a:endParaRPr lang="pt-BR" sz="3400" dirty="0"/>
          </a:p>
        </p:txBody>
      </p:sp>
      <p:graphicFrame>
        <p:nvGraphicFramePr>
          <p:cNvPr id="3" name="Tabela 2"/>
          <p:cNvGraphicFramePr>
            <a:graphicFrameLocks noGrp="1"/>
          </p:cNvGraphicFramePr>
          <p:nvPr>
            <p:extLst/>
          </p:nvPr>
        </p:nvGraphicFramePr>
        <p:xfrm>
          <a:off x="354767" y="1203599"/>
          <a:ext cx="8476119" cy="2581393"/>
        </p:xfrm>
        <a:graphic>
          <a:graphicData uri="http://schemas.openxmlformats.org/drawingml/2006/table">
            <a:tbl>
              <a:tblPr firstRow="1" bandRow="1">
                <a:tableStyleId>{21E4AEA4-8DFA-4A89-87EB-49C32662AFE0}</a:tableStyleId>
              </a:tblPr>
              <a:tblGrid>
                <a:gridCol w="2825373">
                  <a:extLst>
                    <a:ext uri="{9D8B030D-6E8A-4147-A177-3AD203B41FA5}">
                      <a16:colId xmlns:a16="http://schemas.microsoft.com/office/drawing/2014/main" xmlns="" val="607197806"/>
                    </a:ext>
                  </a:extLst>
                </a:gridCol>
                <a:gridCol w="2825373">
                  <a:extLst>
                    <a:ext uri="{9D8B030D-6E8A-4147-A177-3AD203B41FA5}">
                      <a16:colId xmlns:a16="http://schemas.microsoft.com/office/drawing/2014/main" xmlns="" val="2701040469"/>
                    </a:ext>
                  </a:extLst>
                </a:gridCol>
                <a:gridCol w="2825373">
                  <a:extLst>
                    <a:ext uri="{9D8B030D-6E8A-4147-A177-3AD203B41FA5}">
                      <a16:colId xmlns:a16="http://schemas.microsoft.com/office/drawing/2014/main" xmlns="" val="3200824249"/>
                    </a:ext>
                  </a:extLst>
                </a:gridCol>
              </a:tblGrid>
              <a:tr h="232639">
                <a:tc>
                  <a:txBody>
                    <a:bodyPr/>
                    <a:lstStyle/>
                    <a:p>
                      <a:r>
                        <a:rPr lang="pt-BR" dirty="0" smtClean="0"/>
                        <a:t>Nome</a:t>
                      </a:r>
                      <a:endParaRPr lang="pt-BR" dirty="0"/>
                    </a:p>
                  </a:txBody>
                  <a:tcPr/>
                </a:tc>
                <a:tc>
                  <a:txBody>
                    <a:bodyPr/>
                    <a:lstStyle/>
                    <a:p>
                      <a:r>
                        <a:rPr lang="pt-BR" dirty="0" smtClean="0"/>
                        <a:t>Descrição</a:t>
                      </a:r>
                      <a:endParaRPr lang="pt-BR" dirty="0"/>
                    </a:p>
                  </a:txBody>
                  <a:tcPr/>
                </a:tc>
                <a:tc>
                  <a:txBody>
                    <a:bodyPr/>
                    <a:lstStyle/>
                    <a:p>
                      <a:r>
                        <a:rPr lang="pt-BR" dirty="0" smtClean="0"/>
                        <a:t>Responsabilidade</a:t>
                      </a:r>
                      <a:endParaRPr lang="pt-BR" dirty="0"/>
                    </a:p>
                  </a:txBody>
                  <a:tcPr/>
                </a:tc>
                <a:extLst>
                  <a:ext uri="{0D108BD9-81ED-4DB2-BD59-A6C34878D82A}">
                    <a16:rowId xmlns:a16="http://schemas.microsoft.com/office/drawing/2014/main" xmlns="" val="174861242"/>
                  </a:ext>
                </a:extLst>
              </a:tr>
              <a:tr h="2215633">
                <a:tc>
                  <a:txBody>
                    <a:bodyPr/>
                    <a:lstStyle/>
                    <a:p>
                      <a:pPr algn="just">
                        <a:lnSpc>
                          <a:spcPct val="100000"/>
                        </a:lnSpc>
                        <a:spcAft>
                          <a:spcPts val="601"/>
                        </a:spcAft>
                      </a:pPr>
                      <a:r>
                        <a:rPr lang="pt-BR" sz="1800" strike="noStrike" spc="-1" dirty="0" smtClean="0"/>
                        <a:t>Representante da  equipe de Limpeza </a:t>
                      </a:r>
                      <a:endParaRPr lang="pt-BR" sz="1800" b="0" strike="noStrike" spc="-1" dirty="0">
                        <a:latin typeface="+mn-lt"/>
                      </a:endParaRPr>
                    </a:p>
                  </a:txBody>
                  <a:tcPr/>
                </a:tc>
                <a:tc>
                  <a:txBody>
                    <a:bodyPr/>
                    <a:lstStyle/>
                    <a:p>
                      <a:pPr algn="just">
                        <a:lnSpc>
                          <a:spcPct val="100000"/>
                        </a:lnSpc>
                      </a:pPr>
                      <a:r>
                        <a:rPr lang="pt-BR" sz="1800" strike="noStrike" spc="-1" dirty="0" smtClean="0"/>
                        <a:t>Funcionário que    organiza e coordena as funções dos    demais</a:t>
                      </a:r>
                      <a:endParaRPr lang="pt-BR" sz="1800" b="0" strike="noStrike" spc="-1" dirty="0">
                        <a:latin typeface="+mn-lt"/>
                      </a:endParaRPr>
                    </a:p>
                  </a:txBody>
                  <a:tcPr/>
                </a:tc>
                <a:tc>
                  <a:txBody>
                    <a:bodyPr/>
                    <a:lstStyle/>
                    <a:p>
                      <a:pPr algn="just">
                        <a:lnSpc>
                          <a:spcPct val="100000"/>
                        </a:lnSpc>
                        <a:spcAft>
                          <a:spcPts val="601"/>
                        </a:spcAft>
                      </a:pPr>
                      <a:r>
                        <a:rPr lang="pt-BR" sz="1800" strike="noStrike" spc="-1" dirty="0" smtClean="0"/>
                        <a:t>Definir setores de limpeza para cada funcionário e definir o</a:t>
                      </a:r>
                      <a:r>
                        <a:rPr lang="pt-BR" sz="1800" strike="noStrike" spc="-1" baseline="0" dirty="0" smtClean="0"/>
                        <a:t> </a:t>
                      </a:r>
                      <a:r>
                        <a:rPr lang="pt-BR" sz="1800" strike="noStrike" spc="-1" dirty="0" smtClean="0"/>
                        <a:t>Planejamento Semanal de Limpeza</a:t>
                      </a:r>
                      <a:endParaRPr lang="pt-BR" sz="1800" b="0" strike="noStrike" spc="-1" dirty="0">
                        <a:latin typeface="+mn-lt"/>
                      </a:endParaRPr>
                    </a:p>
                  </a:txBody>
                  <a:tcPr/>
                </a:tc>
                <a:extLst>
                  <a:ext uri="{0D108BD9-81ED-4DB2-BD59-A6C34878D82A}">
                    <a16:rowId xmlns:a16="http://schemas.microsoft.com/office/drawing/2014/main" xmlns="" val="804210111"/>
                  </a:ext>
                </a:extLst>
              </a:tr>
            </a:tbl>
          </a:graphicData>
        </a:graphic>
      </p:graphicFrame>
      <p:sp>
        <p:nvSpPr>
          <p:cNvPr id="5" name="Espaço Reservado para Texto 1"/>
          <p:cNvSpPr>
            <a:spLocks noGrp="1"/>
          </p:cNvSpPr>
          <p:nvPr>
            <p:ph type="body" sz="quarter" idx="11"/>
          </p:nvPr>
        </p:nvSpPr>
        <p:spPr/>
        <p:txBody>
          <a:bodyPr>
            <a:normAutofit fontScale="88000" lnSpcReduction="10000"/>
          </a:bodyPr>
          <a:lstStyle/>
          <a:p>
            <a:r>
              <a:rPr lang="pt-BR" sz="2400" dirty="0" err="1" smtClean="0"/>
              <a:t>Stakeholder</a:t>
            </a:r>
            <a:r>
              <a:rPr lang="pt-BR" sz="2400" dirty="0" smtClean="0"/>
              <a:t>:</a:t>
            </a:r>
            <a:endParaRPr lang="pt-BR" sz="2400" dirty="0"/>
          </a:p>
        </p:txBody>
      </p:sp>
    </p:spTree>
    <p:extLst>
      <p:ext uri="{BB962C8B-B14F-4D97-AF65-F5344CB8AC3E}">
        <p14:creationId xmlns:p14="http://schemas.microsoft.com/office/powerpoint/2010/main" val="156747194"/>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1"/>
          <p:cNvSpPr>
            <a:spLocks noGrp="1"/>
          </p:cNvSpPr>
          <p:nvPr>
            <p:ph type="body" sz="quarter" idx="10"/>
          </p:nvPr>
        </p:nvSpPr>
        <p:spPr>
          <a:xfrm>
            <a:off x="20827" y="0"/>
            <a:ext cx="9144000" cy="576064"/>
          </a:xfrm>
        </p:spPr>
        <p:txBody>
          <a:bodyPr>
            <a:normAutofit fontScale="95500"/>
          </a:bodyPr>
          <a:lstStyle/>
          <a:p>
            <a:r>
              <a:rPr lang="pt-BR" sz="3400" dirty="0" smtClean="0"/>
              <a:t>Documento de Visão</a:t>
            </a:r>
            <a:endParaRPr lang="pt-BR" sz="3400" dirty="0"/>
          </a:p>
        </p:txBody>
      </p:sp>
      <p:graphicFrame>
        <p:nvGraphicFramePr>
          <p:cNvPr id="3" name="Tabela 2"/>
          <p:cNvGraphicFramePr>
            <a:graphicFrameLocks noGrp="1"/>
          </p:cNvGraphicFramePr>
          <p:nvPr>
            <p:extLst/>
          </p:nvPr>
        </p:nvGraphicFramePr>
        <p:xfrm>
          <a:off x="354767" y="1203599"/>
          <a:ext cx="8476119" cy="2581393"/>
        </p:xfrm>
        <a:graphic>
          <a:graphicData uri="http://schemas.openxmlformats.org/drawingml/2006/table">
            <a:tbl>
              <a:tblPr firstRow="1" bandRow="1">
                <a:tableStyleId>{F5AB1C69-6EDB-4FF4-983F-18BD219EF322}</a:tableStyleId>
              </a:tblPr>
              <a:tblGrid>
                <a:gridCol w="2825373">
                  <a:extLst>
                    <a:ext uri="{9D8B030D-6E8A-4147-A177-3AD203B41FA5}">
                      <a16:colId xmlns:a16="http://schemas.microsoft.com/office/drawing/2014/main" xmlns="" val="607197806"/>
                    </a:ext>
                  </a:extLst>
                </a:gridCol>
                <a:gridCol w="2825373">
                  <a:extLst>
                    <a:ext uri="{9D8B030D-6E8A-4147-A177-3AD203B41FA5}">
                      <a16:colId xmlns:a16="http://schemas.microsoft.com/office/drawing/2014/main" xmlns="" val="2701040469"/>
                    </a:ext>
                  </a:extLst>
                </a:gridCol>
                <a:gridCol w="2825373">
                  <a:extLst>
                    <a:ext uri="{9D8B030D-6E8A-4147-A177-3AD203B41FA5}">
                      <a16:colId xmlns:a16="http://schemas.microsoft.com/office/drawing/2014/main" xmlns="" val="3200824249"/>
                    </a:ext>
                  </a:extLst>
                </a:gridCol>
              </a:tblGrid>
              <a:tr h="232639">
                <a:tc>
                  <a:txBody>
                    <a:bodyPr/>
                    <a:lstStyle/>
                    <a:p>
                      <a:r>
                        <a:rPr lang="pt-BR" dirty="0" smtClean="0"/>
                        <a:t>Nome</a:t>
                      </a:r>
                      <a:endParaRPr lang="pt-BR" dirty="0"/>
                    </a:p>
                  </a:txBody>
                  <a:tcPr/>
                </a:tc>
                <a:tc>
                  <a:txBody>
                    <a:bodyPr/>
                    <a:lstStyle/>
                    <a:p>
                      <a:r>
                        <a:rPr lang="pt-BR" dirty="0" smtClean="0"/>
                        <a:t>Descrição</a:t>
                      </a:r>
                      <a:endParaRPr lang="pt-BR" dirty="0"/>
                    </a:p>
                  </a:txBody>
                  <a:tcPr/>
                </a:tc>
                <a:tc>
                  <a:txBody>
                    <a:bodyPr/>
                    <a:lstStyle/>
                    <a:p>
                      <a:r>
                        <a:rPr lang="pt-BR" dirty="0" smtClean="0"/>
                        <a:t>Responsabilidade</a:t>
                      </a:r>
                      <a:endParaRPr lang="pt-BR" dirty="0"/>
                    </a:p>
                  </a:txBody>
                  <a:tcPr/>
                </a:tc>
                <a:extLst>
                  <a:ext uri="{0D108BD9-81ED-4DB2-BD59-A6C34878D82A}">
                    <a16:rowId xmlns:a16="http://schemas.microsoft.com/office/drawing/2014/main" xmlns="" val="174861242"/>
                  </a:ext>
                </a:extLst>
              </a:tr>
              <a:tr h="2215633">
                <a:tc>
                  <a:txBody>
                    <a:bodyPr/>
                    <a:lstStyle/>
                    <a:p>
                      <a:pPr algn="just">
                        <a:lnSpc>
                          <a:spcPct val="100000"/>
                        </a:lnSpc>
                        <a:spcAft>
                          <a:spcPts val="601"/>
                        </a:spcAft>
                      </a:pPr>
                      <a:r>
                        <a:rPr lang="pt-BR" sz="1800" b="0" strike="noStrike" spc="-1" dirty="0" smtClean="0">
                          <a:solidFill>
                            <a:srgbClr val="404040"/>
                          </a:solidFill>
                          <a:latin typeface="+mn-lt"/>
                          <a:ea typeface="+mn-ea"/>
                        </a:rPr>
                        <a:t>Responsável pelo   Idoso </a:t>
                      </a:r>
                      <a:endParaRPr lang="pt-BR" sz="1800" b="0" strike="noStrike" spc="-1" dirty="0">
                        <a:latin typeface="+mn-lt"/>
                      </a:endParaRPr>
                    </a:p>
                  </a:txBody>
                  <a:tcPr/>
                </a:tc>
                <a:tc>
                  <a:txBody>
                    <a:bodyPr/>
                    <a:lstStyle/>
                    <a:p>
                      <a:pPr algn="just">
                        <a:lnSpc>
                          <a:spcPct val="100000"/>
                        </a:lnSpc>
                      </a:pPr>
                      <a:r>
                        <a:rPr lang="pt-BR" sz="1800" b="0" strike="noStrike" spc="-1" dirty="0" smtClean="0">
                          <a:solidFill>
                            <a:srgbClr val="404040"/>
                          </a:solidFill>
                          <a:latin typeface="+mn-lt"/>
                          <a:ea typeface="+mn-ea"/>
                        </a:rPr>
                        <a:t>Familiar do idoso </a:t>
                      </a:r>
                      <a:endParaRPr lang="pt-BR" sz="1800" b="0" strike="noStrike" spc="-1" dirty="0">
                        <a:latin typeface="+mn-lt"/>
                      </a:endParaRPr>
                    </a:p>
                  </a:txBody>
                  <a:tcPr/>
                </a:tc>
                <a:tc>
                  <a:txBody>
                    <a:bodyPr/>
                    <a:lstStyle/>
                    <a:p>
                      <a:pPr algn="just">
                        <a:lnSpc>
                          <a:spcPct val="100000"/>
                        </a:lnSpc>
                        <a:spcAft>
                          <a:spcPts val="601"/>
                        </a:spcAft>
                      </a:pPr>
                      <a:r>
                        <a:rPr lang="pt-BR" sz="1800" b="0" strike="noStrike" spc="-1" dirty="0" smtClean="0">
                          <a:solidFill>
                            <a:srgbClr val="404040"/>
                          </a:solidFill>
                          <a:latin typeface="+mn-lt"/>
                          <a:ea typeface="+mn-ea"/>
                        </a:rPr>
                        <a:t>Acompanha o idoso por meio da aplicação web ‘Gerações’, realiza e acompanha o pagamento semanal/mensal/    anual</a:t>
                      </a:r>
                      <a:endParaRPr lang="pt-BR" sz="1800" b="0" strike="noStrike" spc="-1" dirty="0">
                        <a:latin typeface="+mn-lt"/>
                      </a:endParaRPr>
                    </a:p>
                  </a:txBody>
                  <a:tcPr/>
                </a:tc>
                <a:extLst>
                  <a:ext uri="{0D108BD9-81ED-4DB2-BD59-A6C34878D82A}">
                    <a16:rowId xmlns:a16="http://schemas.microsoft.com/office/drawing/2014/main" xmlns="" val="804210111"/>
                  </a:ext>
                </a:extLst>
              </a:tr>
            </a:tbl>
          </a:graphicData>
        </a:graphic>
      </p:graphicFrame>
      <p:sp>
        <p:nvSpPr>
          <p:cNvPr id="5" name="Espaço Reservado para Texto 1"/>
          <p:cNvSpPr>
            <a:spLocks noGrp="1"/>
          </p:cNvSpPr>
          <p:nvPr>
            <p:ph type="body" sz="quarter" idx="11"/>
          </p:nvPr>
        </p:nvSpPr>
        <p:spPr/>
        <p:txBody>
          <a:bodyPr>
            <a:normAutofit fontScale="88000" lnSpcReduction="10000"/>
          </a:bodyPr>
          <a:lstStyle/>
          <a:p>
            <a:r>
              <a:rPr lang="pt-BR" sz="2400" dirty="0" err="1" smtClean="0"/>
              <a:t>Stakeholder</a:t>
            </a:r>
            <a:r>
              <a:rPr lang="pt-BR" sz="2400" dirty="0" smtClean="0"/>
              <a:t>:</a:t>
            </a:r>
            <a:endParaRPr lang="pt-BR" sz="2400" dirty="0"/>
          </a:p>
        </p:txBody>
      </p:sp>
    </p:spTree>
    <p:extLst>
      <p:ext uri="{BB962C8B-B14F-4D97-AF65-F5344CB8AC3E}">
        <p14:creationId xmlns:p14="http://schemas.microsoft.com/office/powerpoint/2010/main" val="1236264142"/>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a:bodyPr>
          <a:lstStyle/>
          <a:p>
            <a:r>
              <a:rPr lang="pt-BR" sz="2700" dirty="0">
                <a:latin typeface="Arial" panose="020B0604020202020204" pitchFamily="34" charset="0"/>
              </a:rPr>
              <a:t>Documento de Visão</a:t>
            </a:r>
          </a:p>
        </p:txBody>
      </p:sp>
      <p:pic>
        <p:nvPicPr>
          <p:cNvPr id="6" name="Imagem 3"/>
          <p:cNvPicPr/>
          <p:nvPr/>
        </p:nvPicPr>
        <p:blipFill>
          <a:blip r:embed="rId2"/>
          <a:stretch/>
        </p:blipFill>
        <p:spPr>
          <a:xfrm>
            <a:off x="2220803" y="1131590"/>
            <a:ext cx="4702394" cy="3763311"/>
          </a:xfrm>
          <a:prstGeom prst="rect">
            <a:avLst/>
          </a:prstGeom>
          <a:ln>
            <a:noFill/>
          </a:ln>
        </p:spPr>
      </p:pic>
      <p:sp>
        <p:nvSpPr>
          <p:cNvPr id="4" name="Espaço Reservado para Texto 3"/>
          <p:cNvSpPr>
            <a:spLocks noGrp="1"/>
          </p:cNvSpPr>
          <p:nvPr>
            <p:ph type="body" sz="quarter" idx="11"/>
          </p:nvPr>
        </p:nvSpPr>
        <p:spPr/>
        <p:txBody>
          <a:bodyPr>
            <a:normAutofit fontScale="88000" lnSpcReduction="10000"/>
          </a:bodyPr>
          <a:lstStyle/>
          <a:p>
            <a:r>
              <a:rPr lang="pt-BR" sz="2400" dirty="0" smtClean="0"/>
              <a:t>Visão Geral:</a:t>
            </a:r>
            <a:endParaRPr lang="pt-BR" sz="2400" dirty="0"/>
          </a:p>
        </p:txBody>
      </p:sp>
    </p:spTree>
    <p:extLst>
      <p:ext uri="{BB962C8B-B14F-4D97-AF65-F5344CB8AC3E}">
        <p14:creationId xmlns:p14="http://schemas.microsoft.com/office/powerpoint/2010/main" val="4177188948"/>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fontScale="95500"/>
          </a:bodyPr>
          <a:lstStyle/>
          <a:p>
            <a:r>
              <a:rPr lang="pt-BR" dirty="0"/>
              <a:t>Documentos de requisitos</a:t>
            </a:r>
          </a:p>
        </p:txBody>
      </p:sp>
      <p:sp>
        <p:nvSpPr>
          <p:cNvPr id="4" name="CaixaDeTexto 3"/>
          <p:cNvSpPr txBox="1"/>
          <p:nvPr/>
        </p:nvSpPr>
        <p:spPr>
          <a:xfrm>
            <a:off x="107504" y="1152493"/>
            <a:ext cx="8928992" cy="3600986"/>
          </a:xfrm>
          <a:prstGeom prst="rect">
            <a:avLst/>
          </a:prstGeom>
          <a:noFill/>
        </p:spPr>
        <p:txBody>
          <a:bodyPr wrap="square" rtlCol="0">
            <a:spAutoFit/>
          </a:bodyPr>
          <a:lstStyle/>
          <a:p>
            <a:pPr algn="just">
              <a:lnSpc>
                <a:spcPct val="100000"/>
              </a:lnSpc>
            </a:pPr>
            <a:r>
              <a:rPr lang="pt-BR" sz="1900" b="1" spc="-1" dirty="0">
                <a:solidFill>
                  <a:schemeClr val="tx1">
                    <a:lumMod val="75000"/>
                    <a:lumOff val="25000"/>
                  </a:schemeClr>
                </a:solidFill>
                <a:ea typeface="DejaVu Sans"/>
              </a:rPr>
              <a:t>RF #</a:t>
            </a:r>
            <a:r>
              <a:rPr lang="pt-BR" sz="1900" b="1" spc="-1" dirty="0" smtClean="0">
                <a:solidFill>
                  <a:schemeClr val="tx1">
                    <a:lumMod val="75000"/>
                    <a:lumOff val="25000"/>
                  </a:schemeClr>
                </a:solidFill>
                <a:ea typeface="DejaVu Sans"/>
              </a:rPr>
              <a:t>01: </a:t>
            </a:r>
            <a:r>
              <a:rPr lang="pt-BR" sz="1900" spc="-1" dirty="0">
                <a:solidFill>
                  <a:schemeClr val="tx1">
                    <a:lumMod val="75000"/>
                    <a:lumOff val="25000"/>
                  </a:schemeClr>
                </a:solidFill>
                <a:ea typeface="DejaVu Sans"/>
              </a:rPr>
              <a:t>O sistema deve permitir que o representante da equipe de limpeza possa criar, editar e excluir tarefas no planejamento semanal da limpeza. Este usuário também poderá fazer uma marcação nas tarefas que já foram realizadas através de uma caixa de seleção que estará localizada logo no início da </a:t>
            </a:r>
            <a:r>
              <a:rPr lang="pt-BR" sz="1900" spc="-1" dirty="0" smtClean="0">
                <a:solidFill>
                  <a:schemeClr val="tx1">
                    <a:lumMod val="75000"/>
                    <a:lumOff val="25000"/>
                  </a:schemeClr>
                </a:solidFill>
                <a:ea typeface="DejaVu Sans"/>
              </a:rPr>
              <a:t>descrição</a:t>
            </a:r>
            <a:endParaRPr lang="pt-BR" sz="1900" spc="-1" dirty="0">
              <a:solidFill>
                <a:schemeClr val="tx1">
                  <a:lumMod val="75000"/>
                  <a:lumOff val="25000"/>
                </a:schemeClr>
              </a:solidFill>
              <a:ea typeface="DejaVu Sans"/>
            </a:endParaRPr>
          </a:p>
          <a:p>
            <a:pPr algn="just">
              <a:lnSpc>
                <a:spcPct val="100000"/>
              </a:lnSpc>
            </a:pPr>
            <a:endParaRPr lang="pt-BR" sz="1900" spc="-1" dirty="0">
              <a:solidFill>
                <a:schemeClr val="tx1">
                  <a:lumMod val="75000"/>
                  <a:lumOff val="25000"/>
                </a:schemeClr>
              </a:solidFill>
            </a:endParaRPr>
          </a:p>
          <a:p>
            <a:pPr algn="just">
              <a:lnSpc>
                <a:spcPct val="100000"/>
              </a:lnSpc>
            </a:pPr>
            <a:r>
              <a:rPr lang="pt-BR" sz="1900" spc="-1" dirty="0">
                <a:solidFill>
                  <a:schemeClr val="tx1">
                    <a:lumMod val="75000"/>
                    <a:lumOff val="25000"/>
                  </a:schemeClr>
                </a:solidFill>
                <a:ea typeface="DejaVu Sans"/>
              </a:rPr>
              <a:t>O planejamento semanal deverá ser criado pelo funcionário da limpeza que tenha sido escolhido como representante pela equipe. </a:t>
            </a:r>
            <a:endParaRPr lang="pt-BR" sz="1900" spc="-1" dirty="0">
              <a:solidFill>
                <a:schemeClr val="tx1">
                  <a:lumMod val="75000"/>
                  <a:lumOff val="25000"/>
                </a:schemeClr>
              </a:solidFill>
            </a:endParaRPr>
          </a:p>
          <a:p>
            <a:pPr algn="ctr">
              <a:lnSpc>
                <a:spcPct val="100000"/>
              </a:lnSpc>
            </a:pPr>
            <a:r>
              <a:rPr lang="pt-BR" sz="1900" spc="-1" dirty="0">
                <a:solidFill>
                  <a:schemeClr val="tx1">
                    <a:lumMod val="75000"/>
                    <a:lumOff val="25000"/>
                  </a:schemeClr>
                </a:solidFill>
                <a:ea typeface="DejaVu Sans"/>
              </a:rPr>
              <a:t>...</a:t>
            </a:r>
            <a:endParaRPr lang="pt-BR" sz="1900" spc="-1" dirty="0">
              <a:solidFill>
                <a:schemeClr val="tx1">
                  <a:lumMod val="75000"/>
                  <a:lumOff val="25000"/>
                </a:schemeClr>
              </a:solidFill>
            </a:endParaRPr>
          </a:p>
          <a:p>
            <a:pPr algn="just">
              <a:lnSpc>
                <a:spcPct val="100000"/>
              </a:lnSpc>
            </a:pPr>
            <a:endParaRPr lang="pt-BR" sz="1900" spc="-1" dirty="0">
              <a:solidFill>
                <a:schemeClr val="tx1">
                  <a:lumMod val="75000"/>
                  <a:lumOff val="25000"/>
                </a:schemeClr>
              </a:solidFill>
            </a:endParaRPr>
          </a:p>
          <a:p>
            <a:pPr algn="just">
              <a:lnSpc>
                <a:spcPct val="100000"/>
              </a:lnSpc>
            </a:pPr>
            <a:r>
              <a:rPr lang="pt-BR" sz="1900" spc="-1" dirty="0">
                <a:solidFill>
                  <a:schemeClr val="tx1">
                    <a:lumMod val="75000"/>
                    <a:lumOff val="25000"/>
                  </a:schemeClr>
                </a:solidFill>
                <a:ea typeface="DejaVu Sans"/>
              </a:rPr>
              <a:t>O sistema deverá ter uma página de pesquisa onde será possível pesquisar pelas tarefas do dia de um funcionário específico visualizando isto a partir de uma tabela.</a:t>
            </a:r>
            <a:endParaRPr lang="pt-BR" sz="1900" spc="-1" dirty="0">
              <a:solidFill>
                <a:schemeClr val="tx1">
                  <a:lumMod val="75000"/>
                  <a:lumOff val="25000"/>
                </a:schemeClr>
              </a:solidFill>
            </a:endParaRPr>
          </a:p>
        </p:txBody>
      </p:sp>
      <p:sp>
        <p:nvSpPr>
          <p:cNvPr id="5" name="Espaço Reservado para Texto 4"/>
          <p:cNvSpPr>
            <a:spLocks noGrp="1"/>
          </p:cNvSpPr>
          <p:nvPr>
            <p:ph type="body" sz="quarter" idx="11"/>
          </p:nvPr>
        </p:nvSpPr>
        <p:spPr/>
        <p:txBody>
          <a:bodyPr>
            <a:normAutofit fontScale="88000" lnSpcReduction="10000"/>
          </a:bodyPr>
          <a:lstStyle/>
          <a:p>
            <a:r>
              <a:rPr lang="pt-BR" sz="2400" dirty="0" smtClean="0"/>
              <a:t>Funcionais:</a:t>
            </a:r>
            <a:endParaRPr lang="pt-BR" sz="2400" dirty="0"/>
          </a:p>
        </p:txBody>
      </p:sp>
    </p:spTree>
    <p:extLst>
      <p:ext uri="{BB962C8B-B14F-4D97-AF65-F5344CB8AC3E}">
        <p14:creationId xmlns:p14="http://schemas.microsoft.com/office/powerpoint/2010/main" val="954712655"/>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2">
            <a:extLst>
              <a:ext uri="{FF2B5EF4-FFF2-40B4-BE49-F238E27FC236}">
                <a16:creationId xmlns="" xmlns:a16="http://schemas.microsoft.com/office/drawing/2014/main" id="{4467A090-ADF4-A843-A71F-F1DA810685FF}"/>
              </a:ext>
            </a:extLst>
          </p:cNvPr>
          <p:cNvPicPr>
            <a:picLocks noChangeAspect="1"/>
          </p:cNvPicPr>
          <p:nvPr/>
        </p:nvPicPr>
        <p:blipFill rotWithShape="1">
          <a:blip r:embed="rId2">
            <a:extLst>
              <a:ext uri="{28A0092B-C50C-407E-A947-70E740481C1C}">
                <a14:useLocalDpi xmlns:a14="http://schemas.microsoft.com/office/drawing/2010/main" val="0"/>
              </a:ext>
            </a:extLst>
          </a:blip>
          <a:srcRect l="-1" t="19085" r="-5557" b="18415"/>
          <a:stretch/>
        </p:blipFill>
        <p:spPr>
          <a:xfrm>
            <a:off x="0" y="-159760"/>
            <a:ext cx="9788071" cy="5463020"/>
          </a:xfrm>
          <a:prstGeom prst="rect">
            <a:avLst/>
          </a:prstGeom>
        </p:spPr>
      </p:pic>
      <p:pic>
        <p:nvPicPr>
          <p:cNvPr id="136" name="Imagem 3"/>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l="14372" r="15129"/>
          <a:stretch/>
        </p:blipFill>
        <p:spPr>
          <a:xfrm>
            <a:off x="2757714" y="-159760"/>
            <a:ext cx="4227286" cy="5463020"/>
          </a:xfrm>
          <a:prstGeom prst="rect">
            <a:avLst/>
          </a:prstGeom>
          <a:ln>
            <a:noFill/>
          </a:ln>
        </p:spPr>
      </p:pic>
    </p:spTree>
    <p:extLst>
      <p:ext uri="{BB962C8B-B14F-4D97-AF65-F5344CB8AC3E}">
        <p14:creationId xmlns:p14="http://schemas.microsoft.com/office/powerpoint/2010/main" val="57839941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107504" y="1419622"/>
            <a:ext cx="8928992" cy="2139047"/>
          </a:xfrm>
          <a:prstGeom prst="rect">
            <a:avLst/>
          </a:prstGeom>
          <a:noFill/>
        </p:spPr>
        <p:txBody>
          <a:bodyPr wrap="square" rtlCol="0">
            <a:spAutoFit/>
          </a:bodyPr>
          <a:lstStyle/>
          <a:p>
            <a:pPr algn="just">
              <a:lnSpc>
                <a:spcPct val="100000"/>
              </a:lnSpc>
            </a:pPr>
            <a:r>
              <a:rPr lang="pt-BR" sz="1900" b="1" dirty="0">
                <a:solidFill>
                  <a:schemeClr val="tx1">
                    <a:lumMod val="75000"/>
                    <a:lumOff val="25000"/>
                  </a:schemeClr>
                </a:solidFill>
              </a:rPr>
              <a:t>RF #</a:t>
            </a:r>
            <a:r>
              <a:rPr lang="pt-BR" sz="1900" b="1" dirty="0" smtClean="0">
                <a:solidFill>
                  <a:schemeClr val="tx1">
                    <a:lumMod val="75000"/>
                    <a:lumOff val="25000"/>
                  </a:schemeClr>
                </a:solidFill>
              </a:rPr>
              <a:t>02: </a:t>
            </a:r>
            <a:r>
              <a:rPr lang="pt-BR" sz="1900" dirty="0">
                <a:solidFill>
                  <a:schemeClr val="tx1">
                    <a:lumMod val="75000"/>
                    <a:lumOff val="25000"/>
                  </a:schemeClr>
                </a:solidFill>
              </a:rPr>
              <a:t>O funcionário deve </a:t>
            </a:r>
            <a:r>
              <a:rPr lang="pt-BR" sz="1900" dirty="0" err="1">
                <a:solidFill>
                  <a:schemeClr val="tx1">
                    <a:lumMod val="75000"/>
                    <a:lumOff val="25000"/>
                  </a:schemeClr>
                </a:solidFill>
              </a:rPr>
              <a:t>logar</a:t>
            </a:r>
            <a:r>
              <a:rPr lang="pt-BR" sz="1900" dirty="0">
                <a:solidFill>
                  <a:schemeClr val="tx1">
                    <a:lumMod val="75000"/>
                    <a:lumOff val="25000"/>
                  </a:schemeClr>
                </a:solidFill>
              </a:rPr>
              <a:t> no sistema e acessar a janela de limpezas para poder marcar uma tarefa como </a:t>
            </a:r>
            <a:r>
              <a:rPr lang="pt-BR" sz="1900" dirty="0" smtClean="0">
                <a:solidFill>
                  <a:schemeClr val="tx1">
                    <a:lumMod val="75000"/>
                    <a:lumOff val="25000"/>
                  </a:schemeClr>
                </a:solidFill>
              </a:rPr>
              <a:t>realizada</a:t>
            </a:r>
            <a:endParaRPr lang="pt-BR" sz="1900" dirty="0">
              <a:solidFill>
                <a:schemeClr val="tx1">
                  <a:lumMod val="75000"/>
                  <a:lumOff val="25000"/>
                </a:schemeClr>
              </a:solidFill>
            </a:endParaRPr>
          </a:p>
          <a:p>
            <a:pPr algn="just">
              <a:lnSpc>
                <a:spcPct val="100000"/>
              </a:lnSpc>
            </a:pPr>
            <a:endParaRPr lang="pt-BR" sz="1900" dirty="0">
              <a:solidFill>
                <a:schemeClr val="tx1">
                  <a:lumMod val="75000"/>
                  <a:lumOff val="25000"/>
                </a:schemeClr>
              </a:solidFill>
            </a:endParaRPr>
          </a:p>
          <a:p>
            <a:pPr algn="just">
              <a:lnSpc>
                <a:spcPct val="100000"/>
              </a:lnSpc>
            </a:pPr>
            <a:r>
              <a:rPr lang="pt-BR" sz="1900" dirty="0">
                <a:solidFill>
                  <a:schemeClr val="tx1">
                    <a:lumMod val="75000"/>
                    <a:lumOff val="25000"/>
                  </a:schemeClr>
                </a:solidFill>
              </a:rPr>
              <a:t>O sistema deverá imprimir na tela uma tabela com todas as tarefas que estão destinadas a este funcionário específico</a:t>
            </a:r>
            <a:r>
              <a:rPr lang="pt-BR" sz="1900" dirty="0" smtClean="0">
                <a:solidFill>
                  <a:schemeClr val="tx1">
                    <a:lumMod val="75000"/>
                    <a:lumOff val="25000"/>
                  </a:schemeClr>
                </a:solidFill>
              </a:rPr>
              <a:t>.</a:t>
            </a:r>
          </a:p>
          <a:p>
            <a:pPr algn="just">
              <a:lnSpc>
                <a:spcPct val="100000"/>
              </a:lnSpc>
            </a:pPr>
            <a:endParaRPr lang="pt-BR" sz="1900" dirty="0">
              <a:solidFill>
                <a:schemeClr val="tx1">
                  <a:lumMod val="75000"/>
                  <a:lumOff val="25000"/>
                </a:schemeClr>
              </a:solidFill>
            </a:endParaRPr>
          </a:p>
          <a:p>
            <a:pPr algn="just">
              <a:lnSpc>
                <a:spcPct val="100000"/>
              </a:lnSpc>
            </a:pPr>
            <a:r>
              <a:rPr lang="pt-BR" sz="1900" dirty="0">
                <a:solidFill>
                  <a:schemeClr val="tx1">
                    <a:lumMod val="75000"/>
                    <a:lumOff val="25000"/>
                  </a:schemeClr>
                </a:solidFill>
              </a:rPr>
              <a:t>O gestor tem acesso para visualizar todos os planejamentos </a:t>
            </a:r>
            <a:r>
              <a:rPr lang="pt-BR" sz="1900" dirty="0" smtClean="0">
                <a:solidFill>
                  <a:schemeClr val="tx1">
                    <a:lumMod val="75000"/>
                    <a:lumOff val="25000"/>
                  </a:schemeClr>
                </a:solidFill>
              </a:rPr>
              <a:t>semanais</a:t>
            </a:r>
            <a:endParaRPr lang="pt-BR" sz="1900" dirty="0">
              <a:solidFill>
                <a:schemeClr val="tx1">
                  <a:lumMod val="75000"/>
                  <a:lumOff val="25000"/>
                </a:schemeClr>
              </a:solidFill>
            </a:endParaRPr>
          </a:p>
        </p:txBody>
      </p:sp>
      <p:sp>
        <p:nvSpPr>
          <p:cNvPr id="5" name="Espaço Reservado para Texto 4"/>
          <p:cNvSpPr>
            <a:spLocks noGrp="1"/>
          </p:cNvSpPr>
          <p:nvPr>
            <p:ph type="body" sz="quarter" idx="11"/>
          </p:nvPr>
        </p:nvSpPr>
        <p:spPr/>
        <p:txBody>
          <a:bodyPr>
            <a:normAutofit fontScale="95500"/>
          </a:bodyPr>
          <a:lstStyle/>
          <a:p>
            <a:endParaRPr lang="pt-BR"/>
          </a:p>
        </p:txBody>
      </p:sp>
      <p:sp>
        <p:nvSpPr>
          <p:cNvPr id="3" name="Espaço Reservado para Texto 2"/>
          <p:cNvSpPr>
            <a:spLocks noGrp="1"/>
          </p:cNvSpPr>
          <p:nvPr>
            <p:ph type="body" sz="quarter" idx="10"/>
          </p:nvPr>
        </p:nvSpPr>
        <p:spPr/>
        <p:txBody>
          <a:bodyPr>
            <a:normAutofit fontScale="95500"/>
          </a:bodyPr>
          <a:lstStyle/>
          <a:p>
            <a:endParaRPr lang="pt-BR"/>
          </a:p>
        </p:txBody>
      </p:sp>
    </p:spTree>
    <p:extLst>
      <p:ext uri="{BB962C8B-B14F-4D97-AF65-F5344CB8AC3E}">
        <p14:creationId xmlns:p14="http://schemas.microsoft.com/office/powerpoint/2010/main" val="2428805779"/>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7504" y="1419622"/>
            <a:ext cx="9001000" cy="2431435"/>
          </a:xfrm>
          <a:prstGeom prst="rect">
            <a:avLst/>
          </a:prstGeom>
        </p:spPr>
        <p:txBody>
          <a:bodyPr wrap="square">
            <a:spAutoFit/>
          </a:bodyPr>
          <a:lstStyle/>
          <a:p>
            <a:pPr algn="just">
              <a:lnSpc>
                <a:spcPct val="100000"/>
              </a:lnSpc>
            </a:pPr>
            <a:r>
              <a:rPr lang="pt-BR" sz="1900" b="1" dirty="0">
                <a:solidFill>
                  <a:schemeClr val="tx1">
                    <a:lumMod val="75000"/>
                    <a:lumOff val="25000"/>
                  </a:schemeClr>
                </a:solidFill>
              </a:rPr>
              <a:t>RF #</a:t>
            </a:r>
            <a:r>
              <a:rPr lang="pt-BR" sz="1900" b="1" dirty="0" smtClean="0">
                <a:solidFill>
                  <a:schemeClr val="tx1">
                    <a:lumMod val="75000"/>
                    <a:lumOff val="25000"/>
                  </a:schemeClr>
                </a:solidFill>
              </a:rPr>
              <a:t>04: </a:t>
            </a:r>
            <a:r>
              <a:rPr lang="pt-BR" sz="1900" dirty="0">
                <a:solidFill>
                  <a:schemeClr val="tx1">
                    <a:lumMod val="75000"/>
                    <a:lumOff val="25000"/>
                  </a:schemeClr>
                </a:solidFill>
              </a:rPr>
              <a:t>O sistema deverá exibir a ficha de todos os funcionários previamente cadastrados, decorrente a sua categoria; essa ficha deve aparecer no formato de uma tabela que exiba todos os dados descritos abaixo. Deve também permitir que o gestor busque pelas fichas de cada funcionário, pesquisando pelo código de identificação ou nome completo, exibindo também sua função/cargo na instituição e seus respectivos salários;</a:t>
            </a:r>
          </a:p>
          <a:p>
            <a:pPr marL="343080" indent="-342360" algn="just">
              <a:lnSpc>
                <a:spcPct val="100000"/>
              </a:lnSpc>
              <a:buClr>
                <a:srgbClr val="404040"/>
              </a:buClr>
              <a:buFont typeface="Arial"/>
              <a:buChar char="•"/>
            </a:pPr>
            <a:r>
              <a:rPr lang="pt-BR" sz="1900" dirty="0">
                <a:solidFill>
                  <a:schemeClr val="tx1">
                    <a:lumMod val="75000"/>
                    <a:lumOff val="25000"/>
                  </a:schemeClr>
                </a:solidFill>
              </a:rPr>
              <a:t>Prontuário, nome do funcionário, CPF, data de nascimento, salário, cargo, data de entrada da empresa, status, bônus/desconto salarial.</a:t>
            </a:r>
          </a:p>
        </p:txBody>
      </p:sp>
      <p:sp>
        <p:nvSpPr>
          <p:cNvPr id="5" name="Espaço Reservado para Texto 4"/>
          <p:cNvSpPr>
            <a:spLocks noGrp="1"/>
          </p:cNvSpPr>
          <p:nvPr>
            <p:ph type="body" sz="quarter" idx="11"/>
          </p:nvPr>
        </p:nvSpPr>
        <p:spPr/>
        <p:txBody>
          <a:bodyPr>
            <a:normAutofit fontScale="95500"/>
          </a:bodyPr>
          <a:lstStyle/>
          <a:p>
            <a:endParaRPr lang="pt-BR"/>
          </a:p>
        </p:txBody>
      </p:sp>
      <p:sp>
        <p:nvSpPr>
          <p:cNvPr id="3" name="Espaço Reservado para Texto 2"/>
          <p:cNvSpPr>
            <a:spLocks noGrp="1"/>
          </p:cNvSpPr>
          <p:nvPr>
            <p:ph type="body" sz="quarter" idx="10"/>
          </p:nvPr>
        </p:nvSpPr>
        <p:spPr/>
        <p:txBody>
          <a:bodyPr>
            <a:normAutofit fontScale="95500"/>
          </a:bodyPr>
          <a:lstStyle/>
          <a:p>
            <a:endParaRPr lang="pt-BR"/>
          </a:p>
        </p:txBody>
      </p:sp>
    </p:spTree>
    <p:extLst>
      <p:ext uri="{BB962C8B-B14F-4D97-AF65-F5344CB8AC3E}">
        <p14:creationId xmlns:p14="http://schemas.microsoft.com/office/powerpoint/2010/main" val="1071087693"/>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2">
            <a:extLst>
              <a:ext uri="{FF2B5EF4-FFF2-40B4-BE49-F238E27FC236}">
                <a16:creationId xmlns="" xmlns:a16="http://schemas.microsoft.com/office/drawing/2014/main" id="{E126F204-B33E-D64B-870A-57B8D6B38853}"/>
              </a:ext>
            </a:extLst>
          </p:cNvPr>
          <p:cNvPicPr>
            <a:picLocks noChangeAspect="1"/>
          </p:cNvPicPr>
          <p:nvPr/>
        </p:nvPicPr>
        <p:blipFill rotWithShape="1">
          <a:blip r:embed="rId2">
            <a:extLst>
              <a:ext uri="{28A0092B-C50C-407E-A947-70E740481C1C}">
                <a14:useLocalDpi xmlns:a14="http://schemas.microsoft.com/office/drawing/2010/main" val="0"/>
              </a:ext>
            </a:extLst>
          </a:blip>
          <a:srcRect l="-1" t="19978" r="-793" b="19085"/>
          <a:stretch/>
        </p:blipFill>
        <p:spPr>
          <a:xfrm>
            <a:off x="0" y="-154214"/>
            <a:ext cx="9461500" cy="5237626"/>
          </a:xfrm>
          <a:prstGeom prst="rect">
            <a:avLst/>
          </a:prstGeom>
        </p:spPr>
      </p:pic>
      <p:pic>
        <p:nvPicPr>
          <p:cNvPr id="143" name="Imagem 2"/>
          <p:cNvPicPr/>
          <p:nvPr/>
        </p:nvPicPr>
        <p:blipFill>
          <a:blip r:embed="rId3"/>
          <a:stretch/>
        </p:blipFill>
        <p:spPr>
          <a:xfrm>
            <a:off x="1950357" y="-35241"/>
            <a:ext cx="5560786" cy="4999680"/>
          </a:xfrm>
          <a:prstGeom prst="rect">
            <a:avLst/>
          </a:prstGeom>
          <a:ln>
            <a:noFill/>
          </a:ln>
        </p:spPr>
      </p:pic>
    </p:spTree>
    <p:extLst>
      <p:ext uri="{BB962C8B-B14F-4D97-AF65-F5344CB8AC3E}">
        <p14:creationId xmlns:p14="http://schemas.microsoft.com/office/powerpoint/2010/main" val="25343463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7504" y="1419622"/>
            <a:ext cx="8928992" cy="3308598"/>
          </a:xfrm>
          <a:prstGeom prst="rect">
            <a:avLst/>
          </a:prstGeom>
        </p:spPr>
        <p:txBody>
          <a:bodyPr wrap="square">
            <a:spAutoFit/>
          </a:bodyPr>
          <a:lstStyle/>
          <a:p>
            <a:pPr algn="just">
              <a:lnSpc>
                <a:spcPct val="100000"/>
              </a:lnSpc>
            </a:pPr>
            <a:r>
              <a:rPr lang="pt-BR" sz="1900" b="1" spc="-1" dirty="0">
                <a:solidFill>
                  <a:schemeClr val="tx1">
                    <a:lumMod val="75000"/>
                    <a:lumOff val="25000"/>
                  </a:schemeClr>
                </a:solidFill>
                <a:ea typeface="DejaVu Sans"/>
              </a:rPr>
              <a:t>RF #</a:t>
            </a:r>
            <a:r>
              <a:rPr lang="pt-BR" sz="1900" b="1" spc="-1" dirty="0" smtClean="0">
                <a:solidFill>
                  <a:schemeClr val="tx1">
                    <a:lumMod val="75000"/>
                    <a:lumOff val="25000"/>
                  </a:schemeClr>
                </a:solidFill>
                <a:ea typeface="DejaVu Sans"/>
              </a:rPr>
              <a:t>07: </a:t>
            </a:r>
            <a:r>
              <a:rPr lang="pt-BR" sz="1900" spc="-1" dirty="0" smtClean="0">
                <a:solidFill>
                  <a:schemeClr val="tx1">
                    <a:lumMod val="75000"/>
                    <a:lumOff val="25000"/>
                  </a:schemeClr>
                </a:solidFill>
                <a:ea typeface="DejaVu Sans"/>
              </a:rPr>
              <a:t>O </a:t>
            </a:r>
            <a:r>
              <a:rPr lang="pt-BR" sz="1900" spc="-1" dirty="0">
                <a:solidFill>
                  <a:schemeClr val="tx1">
                    <a:lumMod val="75000"/>
                    <a:lumOff val="25000"/>
                  </a:schemeClr>
                </a:solidFill>
                <a:ea typeface="DejaVu Sans"/>
              </a:rPr>
              <a:t>sistema deverá permitir que o gestor possa criar, editar, excluir e buscar os pagamentos mensais ocorridos na </a:t>
            </a:r>
            <a:r>
              <a:rPr lang="pt-BR" sz="1900" spc="-1" dirty="0" smtClean="0">
                <a:solidFill>
                  <a:schemeClr val="tx1">
                    <a:lumMod val="75000"/>
                    <a:lumOff val="25000"/>
                  </a:schemeClr>
                </a:solidFill>
                <a:ea typeface="DejaVu Sans"/>
              </a:rPr>
              <a:t>instituição</a:t>
            </a:r>
            <a:endParaRPr lang="pt-BR" sz="1900" spc="-1" dirty="0">
              <a:solidFill>
                <a:schemeClr val="tx1">
                  <a:lumMod val="75000"/>
                  <a:lumOff val="25000"/>
                </a:schemeClr>
              </a:solidFill>
              <a:ea typeface="DejaVu Sans"/>
            </a:endParaRPr>
          </a:p>
          <a:p>
            <a:pPr algn="just">
              <a:lnSpc>
                <a:spcPct val="100000"/>
              </a:lnSpc>
            </a:pPr>
            <a:endParaRPr lang="pt-BR" sz="1900" spc="-1" dirty="0">
              <a:solidFill>
                <a:schemeClr val="tx1">
                  <a:lumMod val="75000"/>
                  <a:lumOff val="25000"/>
                </a:schemeClr>
              </a:solidFill>
            </a:endParaRPr>
          </a:p>
          <a:p>
            <a:pPr algn="just">
              <a:lnSpc>
                <a:spcPct val="100000"/>
              </a:lnSpc>
            </a:pPr>
            <a:r>
              <a:rPr lang="pt-BR" sz="1900" spc="-1" dirty="0">
                <a:solidFill>
                  <a:schemeClr val="tx1">
                    <a:lumMod val="75000"/>
                    <a:lumOff val="25000"/>
                  </a:schemeClr>
                </a:solidFill>
                <a:ea typeface="DejaVu Sans"/>
              </a:rPr>
              <a:t>Além disso, o gestor deverá adicionar a data de vencimento de cada pagamento, dessa forma ele poderá ser avisado caso não pague a conta dentro do prazo. A mensagem de aviso deverá aparecer como um pop-up e a bolinha de notificação deverá aparecer.</a:t>
            </a:r>
            <a:endParaRPr lang="pt-BR" sz="1900" spc="-1" dirty="0">
              <a:solidFill>
                <a:schemeClr val="tx1">
                  <a:lumMod val="75000"/>
                  <a:lumOff val="25000"/>
                </a:schemeClr>
              </a:solidFill>
            </a:endParaRPr>
          </a:p>
          <a:p>
            <a:pPr algn="ctr">
              <a:lnSpc>
                <a:spcPct val="100000"/>
              </a:lnSpc>
            </a:pPr>
            <a:r>
              <a:rPr lang="pt-BR" sz="1900" spc="-1" dirty="0">
                <a:solidFill>
                  <a:schemeClr val="tx1">
                    <a:lumMod val="75000"/>
                    <a:lumOff val="25000"/>
                  </a:schemeClr>
                </a:solidFill>
                <a:ea typeface="DejaVu Sans"/>
              </a:rPr>
              <a:t>...</a:t>
            </a:r>
            <a:endParaRPr lang="pt-BR" sz="1900" spc="-1" dirty="0">
              <a:solidFill>
                <a:schemeClr val="tx1">
                  <a:lumMod val="75000"/>
                  <a:lumOff val="25000"/>
                </a:schemeClr>
              </a:solidFill>
            </a:endParaRPr>
          </a:p>
          <a:p>
            <a:pPr algn="just">
              <a:lnSpc>
                <a:spcPct val="100000"/>
              </a:lnSpc>
            </a:pPr>
            <a:r>
              <a:rPr lang="pt-BR" sz="1900" spc="-1" dirty="0">
                <a:solidFill>
                  <a:schemeClr val="tx1">
                    <a:lumMod val="75000"/>
                    <a:lumOff val="25000"/>
                  </a:schemeClr>
                </a:solidFill>
                <a:ea typeface="DejaVu Sans"/>
              </a:rPr>
              <a:t>O sistema deve permitir que o gestor busque pelos pagamentos dos serviços da instituição. O sistema deve apresentar ao usuário os filtros de pesquisa: nome do serviço e status (pago/devendo);</a:t>
            </a:r>
            <a:endParaRPr lang="pt-BR" sz="1900" spc="-1" dirty="0">
              <a:solidFill>
                <a:schemeClr val="tx1">
                  <a:lumMod val="75000"/>
                  <a:lumOff val="25000"/>
                </a:schemeClr>
              </a:solidFill>
            </a:endParaRPr>
          </a:p>
        </p:txBody>
      </p:sp>
      <p:sp>
        <p:nvSpPr>
          <p:cNvPr id="5" name="Espaço Reservado para Texto 4"/>
          <p:cNvSpPr>
            <a:spLocks noGrp="1"/>
          </p:cNvSpPr>
          <p:nvPr>
            <p:ph type="body" sz="quarter" idx="11"/>
          </p:nvPr>
        </p:nvSpPr>
        <p:spPr/>
        <p:txBody>
          <a:bodyPr>
            <a:normAutofit fontScale="95500"/>
          </a:bodyPr>
          <a:lstStyle/>
          <a:p>
            <a:endParaRPr lang="pt-BR"/>
          </a:p>
        </p:txBody>
      </p:sp>
      <p:sp>
        <p:nvSpPr>
          <p:cNvPr id="3" name="Espaço Reservado para Texto 2"/>
          <p:cNvSpPr>
            <a:spLocks noGrp="1"/>
          </p:cNvSpPr>
          <p:nvPr>
            <p:ph type="body" sz="quarter" idx="10"/>
          </p:nvPr>
        </p:nvSpPr>
        <p:spPr/>
        <p:txBody>
          <a:bodyPr>
            <a:normAutofit fontScale="95500"/>
          </a:bodyPr>
          <a:lstStyle/>
          <a:p>
            <a:endParaRPr lang="pt-BR"/>
          </a:p>
        </p:txBody>
      </p:sp>
    </p:spTree>
    <p:extLst>
      <p:ext uri="{BB962C8B-B14F-4D97-AF65-F5344CB8AC3E}">
        <p14:creationId xmlns:p14="http://schemas.microsoft.com/office/powerpoint/2010/main" val="2224752444"/>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 name="Imagem 3"/>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rcRect r="6892"/>
          <a:stretch/>
        </p:blipFill>
        <p:spPr>
          <a:xfrm>
            <a:off x="0" y="0"/>
            <a:ext cx="9144000" cy="5184000"/>
          </a:xfrm>
          <a:prstGeom prst="rect">
            <a:avLst/>
          </a:prstGeom>
          <a:ln>
            <a:noFill/>
          </a:ln>
        </p:spPr>
      </p:pic>
      <p:pic>
        <p:nvPicPr>
          <p:cNvPr id="2" name="Imagem 2">
            <a:extLst>
              <a:ext uri="{FF2B5EF4-FFF2-40B4-BE49-F238E27FC236}">
                <a16:creationId xmlns="" xmlns:a16="http://schemas.microsoft.com/office/drawing/2014/main" id="{C2064C66-4BDE-974A-B6CE-FE8405B236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7501" y="1501323"/>
            <a:ext cx="444499" cy="444499"/>
          </a:xfrm>
          <a:prstGeom prst="rect">
            <a:avLst/>
          </a:prstGeom>
        </p:spPr>
      </p:pic>
      <p:pic>
        <p:nvPicPr>
          <p:cNvPr id="4" name="Imagem 4">
            <a:extLst>
              <a:ext uri="{FF2B5EF4-FFF2-40B4-BE49-F238E27FC236}">
                <a16:creationId xmlns="" xmlns:a16="http://schemas.microsoft.com/office/drawing/2014/main" id="{EC6EC8B0-414A-B645-A977-C9F4EFF5BB2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27092" y="1501323"/>
            <a:ext cx="444499" cy="444499"/>
          </a:xfrm>
          <a:prstGeom prst="rect">
            <a:avLst/>
          </a:prstGeom>
        </p:spPr>
      </p:pic>
      <p:pic>
        <p:nvPicPr>
          <p:cNvPr id="6" name="Imagem 6">
            <a:extLst>
              <a:ext uri="{FF2B5EF4-FFF2-40B4-BE49-F238E27FC236}">
                <a16:creationId xmlns="" xmlns:a16="http://schemas.microsoft.com/office/drawing/2014/main" id="{AD3A3BDE-D54B-1841-B174-836EEB22C97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25232" y="1501323"/>
            <a:ext cx="467177" cy="467177"/>
          </a:xfrm>
          <a:prstGeom prst="rect">
            <a:avLst/>
          </a:prstGeom>
        </p:spPr>
      </p:pic>
    </p:spTree>
    <p:extLst>
      <p:ext uri="{BB962C8B-B14F-4D97-AF65-F5344CB8AC3E}">
        <p14:creationId xmlns:p14="http://schemas.microsoft.com/office/powerpoint/2010/main" val="3837656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fontScale="95500"/>
          </a:bodyPr>
          <a:lstStyle/>
          <a:p>
            <a:r>
              <a:rPr lang="pt-BR" dirty="0" smtClean="0"/>
              <a:t>Apresentação </a:t>
            </a:r>
            <a:r>
              <a:rPr lang="pt-BR" dirty="0"/>
              <a:t>dos </a:t>
            </a:r>
            <a:r>
              <a:rPr lang="pt-BR" dirty="0" err="1"/>
              <a:t>Templates</a:t>
            </a:r>
            <a:r>
              <a:rPr lang="pt-BR" dirty="0"/>
              <a:t> </a:t>
            </a:r>
          </a:p>
        </p:txBody>
      </p:sp>
      <p:sp>
        <p:nvSpPr>
          <p:cNvPr id="3" name="Espaço Reservado para Texto 2"/>
          <p:cNvSpPr>
            <a:spLocks noGrp="1"/>
          </p:cNvSpPr>
          <p:nvPr>
            <p:ph type="body" sz="quarter" idx="11"/>
          </p:nvPr>
        </p:nvSpPr>
        <p:spPr/>
        <p:txBody>
          <a:bodyPr>
            <a:normAutofit fontScale="95500"/>
          </a:bodyPr>
          <a:lstStyle/>
          <a:p>
            <a:pPr marL="285750" indent="-285750">
              <a:buFont typeface="Arial" panose="020B0604020202020204" pitchFamily="34" charset="0"/>
              <a:buChar char="•"/>
            </a:pPr>
            <a:r>
              <a:rPr lang="pt-BR" dirty="0" smtClean="0"/>
              <a:t>GRUPO 2 – Tatiane</a:t>
            </a:r>
            <a:endParaRPr lang="pt-BR" dirty="0"/>
          </a:p>
        </p:txBody>
      </p:sp>
      <p:pic>
        <p:nvPicPr>
          <p:cNvPr id="4" name="Imagem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504" y="1056119"/>
            <a:ext cx="5904656" cy="2810405"/>
          </a:xfrm>
          <a:prstGeom prst="rect">
            <a:avLst/>
          </a:prstGeom>
          <a:ln>
            <a:noFill/>
          </a:ln>
          <a:effectLst>
            <a:outerShdw blurRad="292100" dist="139700" dir="2700000" algn="tl" rotWithShape="0">
              <a:srgbClr val="333333">
                <a:alpha val="65000"/>
              </a:srgbClr>
            </a:outerShdw>
          </a:effectLst>
        </p:spPr>
      </p:pic>
      <p:pic>
        <p:nvPicPr>
          <p:cNvPr id="6" name="Imagem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11960" y="2633022"/>
            <a:ext cx="4824536" cy="2467005"/>
          </a:xfrm>
          <a:prstGeom prst="rect">
            <a:avLst/>
          </a:prstGeom>
        </p:spPr>
      </p:pic>
    </p:spTree>
    <p:extLst>
      <p:ext uri="{BB962C8B-B14F-4D97-AF65-F5344CB8AC3E}">
        <p14:creationId xmlns:p14="http://schemas.microsoft.com/office/powerpoint/2010/main" val="433119233"/>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7504" y="1419622"/>
            <a:ext cx="8928992" cy="3539430"/>
          </a:xfrm>
          <a:prstGeom prst="rect">
            <a:avLst/>
          </a:prstGeom>
        </p:spPr>
        <p:txBody>
          <a:bodyPr wrap="square">
            <a:spAutoFit/>
          </a:bodyPr>
          <a:lstStyle/>
          <a:p>
            <a:pPr algn="just">
              <a:lnSpc>
                <a:spcPct val="100000"/>
              </a:lnSpc>
            </a:pPr>
            <a:r>
              <a:rPr lang="pt-BR" sz="1600" b="1" spc="-1" dirty="0">
                <a:solidFill>
                  <a:schemeClr val="tx1">
                    <a:lumMod val="75000"/>
                    <a:lumOff val="25000"/>
                  </a:schemeClr>
                </a:solidFill>
                <a:ea typeface="DejaVu Sans"/>
              </a:rPr>
              <a:t>RF #</a:t>
            </a:r>
            <a:r>
              <a:rPr lang="pt-BR" sz="1600" b="1" spc="-1" dirty="0" smtClean="0">
                <a:solidFill>
                  <a:schemeClr val="tx1">
                    <a:lumMod val="75000"/>
                    <a:lumOff val="25000"/>
                  </a:schemeClr>
                </a:solidFill>
                <a:ea typeface="DejaVu Sans"/>
              </a:rPr>
              <a:t>11: </a:t>
            </a:r>
            <a:r>
              <a:rPr lang="pt-BR" sz="1600" spc="-1" dirty="0">
                <a:solidFill>
                  <a:schemeClr val="tx1">
                    <a:lumMod val="75000"/>
                    <a:lumOff val="25000"/>
                  </a:schemeClr>
                </a:solidFill>
                <a:ea typeface="DejaVu Sans"/>
              </a:rPr>
              <a:t>O sistema deverá imprimir na tela duas tabelas relacionadas ao fluxo de caixa. A primeira deverá apresentar todas as receitas da empresa e o valor do todas elas, o gestor NÃO vai digitar esses dados, o sistema irá trazê-los do banco de dados. Ao final da tabela o sistema deve fazer um auto soma de todos os valores e imprimir o valor total de receitas na </a:t>
            </a:r>
            <a:r>
              <a:rPr lang="pt-BR" sz="1600" spc="-1" dirty="0" smtClean="0">
                <a:solidFill>
                  <a:schemeClr val="tx1">
                    <a:lumMod val="75000"/>
                    <a:lumOff val="25000"/>
                  </a:schemeClr>
                </a:solidFill>
                <a:ea typeface="DejaVu Sans"/>
              </a:rPr>
              <a:t>tela</a:t>
            </a:r>
          </a:p>
          <a:p>
            <a:pPr algn="just">
              <a:lnSpc>
                <a:spcPct val="100000"/>
              </a:lnSpc>
            </a:pPr>
            <a:endParaRPr lang="pt-BR" sz="1600" spc="-1" dirty="0">
              <a:solidFill>
                <a:schemeClr val="tx1">
                  <a:lumMod val="75000"/>
                  <a:lumOff val="25000"/>
                </a:schemeClr>
              </a:solidFill>
            </a:endParaRPr>
          </a:p>
          <a:p>
            <a:pPr algn="just">
              <a:lnSpc>
                <a:spcPct val="100000"/>
              </a:lnSpc>
            </a:pPr>
            <a:r>
              <a:rPr lang="pt-BR" sz="1600" spc="-1" dirty="0">
                <a:solidFill>
                  <a:schemeClr val="tx1">
                    <a:lumMod val="75000"/>
                    <a:lumOff val="25000"/>
                  </a:schemeClr>
                </a:solidFill>
                <a:ea typeface="DejaVu Sans"/>
              </a:rPr>
              <a:t>A segunda tabela segue o mesmo esquema, apresentando todas as despesas da instituição e o valor de todas elas. Ao final da tabela o sistema deve fazer um auto soma e imprimir o valor total de despesas na </a:t>
            </a:r>
            <a:r>
              <a:rPr lang="pt-BR" sz="1600" spc="-1" dirty="0" smtClean="0">
                <a:solidFill>
                  <a:schemeClr val="tx1">
                    <a:lumMod val="75000"/>
                    <a:lumOff val="25000"/>
                  </a:schemeClr>
                </a:solidFill>
                <a:ea typeface="DejaVu Sans"/>
              </a:rPr>
              <a:t>tela</a:t>
            </a:r>
          </a:p>
          <a:p>
            <a:pPr algn="just">
              <a:lnSpc>
                <a:spcPct val="100000"/>
              </a:lnSpc>
            </a:pPr>
            <a:endParaRPr lang="pt-BR" sz="1600" spc="-1" dirty="0">
              <a:solidFill>
                <a:schemeClr val="tx1">
                  <a:lumMod val="75000"/>
                  <a:lumOff val="25000"/>
                </a:schemeClr>
              </a:solidFill>
            </a:endParaRPr>
          </a:p>
          <a:p>
            <a:pPr algn="just">
              <a:lnSpc>
                <a:spcPct val="100000"/>
              </a:lnSpc>
            </a:pPr>
            <a:r>
              <a:rPr lang="pt-BR" sz="1600" spc="-1" dirty="0">
                <a:solidFill>
                  <a:schemeClr val="tx1">
                    <a:lumMod val="75000"/>
                    <a:lumOff val="25000"/>
                  </a:schemeClr>
                </a:solidFill>
                <a:ea typeface="DejaVu Sans"/>
              </a:rPr>
              <a:t>Os valores das despesas devem estar na cor vermelha e os valores das receitas devem estar na cor </a:t>
            </a:r>
            <a:r>
              <a:rPr lang="pt-BR" sz="1600" spc="-1" dirty="0" smtClean="0">
                <a:solidFill>
                  <a:schemeClr val="tx1">
                    <a:lumMod val="75000"/>
                    <a:lumOff val="25000"/>
                  </a:schemeClr>
                </a:solidFill>
                <a:ea typeface="DejaVu Sans"/>
              </a:rPr>
              <a:t>verde</a:t>
            </a:r>
          </a:p>
          <a:p>
            <a:pPr algn="just">
              <a:lnSpc>
                <a:spcPct val="100000"/>
              </a:lnSpc>
            </a:pPr>
            <a:endParaRPr lang="pt-BR" sz="1600" spc="-1" dirty="0">
              <a:solidFill>
                <a:schemeClr val="tx1">
                  <a:lumMod val="75000"/>
                  <a:lumOff val="25000"/>
                </a:schemeClr>
              </a:solidFill>
            </a:endParaRPr>
          </a:p>
          <a:p>
            <a:pPr algn="just">
              <a:lnSpc>
                <a:spcPct val="100000"/>
              </a:lnSpc>
            </a:pPr>
            <a:r>
              <a:rPr lang="pt-BR" sz="1600" spc="-1" dirty="0">
                <a:solidFill>
                  <a:schemeClr val="tx1">
                    <a:lumMod val="75000"/>
                    <a:lumOff val="25000"/>
                  </a:schemeClr>
                </a:solidFill>
                <a:ea typeface="DejaVu Sans"/>
              </a:rPr>
              <a:t>Ao final das duas tabelas o sistema deve imprimir na tela o valor total de dinheiro na instituição. Se o valor for positivo a cor deve ser verde, mas se o valor for negativo a cor deve ser vermelha.</a:t>
            </a:r>
            <a:endParaRPr lang="pt-BR" sz="1600" spc="-1" dirty="0">
              <a:solidFill>
                <a:schemeClr val="tx1">
                  <a:lumMod val="75000"/>
                  <a:lumOff val="25000"/>
                </a:schemeClr>
              </a:solidFill>
            </a:endParaRPr>
          </a:p>
        </p:txBody>
      </p:sp>
      <p:sp>
        <p:nvSpPr>
          <p:cNvPr id="5" name="Espaço Reservado para Texto 4"/>
          <p:cNvSpPr>
            <a:spLocks noGrp="1"/>
          </p:cNvSpPr>
          <p:nvPr>
            <p:ph type="body" sz="quarter" idx="11"/>
          </p:nvPr>
        </p:nvSpPr>
        <p:spPr/>
        <p:txBody>
          <a:bodyPr>
            <a:normAutofit fontScale="95500"/>
          </a:bodyPr>
          <a:lstStyle/>
          <a:p>
            <a:endParaRPr lang="pt-BR"/>
          </a:p>
        </p:txBody>
      </p:sp>
      <p:sp>
        <p:nvSpPr>
          <p:cNvPr id="3" name="Espaço Reservado para Texto 2"/>
          <p:cNvSpPr>
            <a:spLocks noGrp="1"/>
          </p:cNvSpPr>
          <p:nvPr>
            <p:ph type="body" sz="quarter" idx="10"/>
          </p:nvPr>
        </p:nvSpPr>
        <p:spPr/>
        <p:txBody>
          <a:bodyPr>
            <a:normAutofit fontScale="95500"/>
          </a:bodyPr>
          <a:lstStyle/>
          <a:p>
            <a:endParaRPr lang="pt-BR"/>
          </a:p>
        </p:txBody>
      </p:sp>
    </p:spTree>
    <p:extLst>
      <p:ext uri="{BB962C8B-B14F-4D97-AF65-F5344CB8AC3E}">
        <p14:creationId xmlns:p14="http://schemas.microsoft.com/office/powerpoint/2010/main" val="266007643"/>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a:bodyPr>
          <a:lstStyle/>
          <a:p>
            <a:r>
              <a:rPr lang="pt-BR" sz="2700" dirty="0">
                <a:latin typeface="Arial" panose="020B0604020202020204" pitchFamily="34" charset="0"/>
              </a:rPr>
              <a:t>Documentos de requisitos</a:t>
            </a:r>
          </a:p>
        </p:txBody>
      </p:sp>
      <p:sp>
        <p:nvSpPr>
          <p:cNvPr id="4" name="CaixaDeTexto 3"/>
          <p:cNvSpPr txBox="1"/>
          <p:nvPr/>
        </p:nvSpPr>
        <p:spPr>
          <a:xfrm>
            <a:off x="179512" y="1347614"/>
            <a:ext cx="8640959" cy="3395801"/>
          </a:xfrm>
          <a:prstGeom prst="rect">
            <a:avLst/>
          </a:prstGeom>
          <a:noFill/>
        </p:spPr>
        <p:txBody>
          <a:bodyPr wrap="square" rtlCol="0">
            <a:spAutoFit/>
          </a:bodyPr>
          <a:lstStyle/>
          <a:p>
            <a:pPr>
              <a:lnSpc>
                <a:spcPct val="90000"/>
              </a:lnSpc>
              <a:spcBef>
                <a:spcPts val="1001"/>
              </a:spcBef>
            </a:pPr>
            <a:r>
              <a:rPr lang="pt-BR" b="1" spc="-1" dirty="0" smtClean="0">
                <a:solidFill>
                  <a:srgbClr val="404040"/>
                </a:solidFill>
              </a:rPr>
              <a:t>RN #12: </a:t>
            </a:r>
            <a:r>
              <a:rPr lang="pt-BR" spc="-1" dirty="0" smtClean="0">
                <a:solidFill>
                  <a:srgbClr val="404040"/>
                </a:solidFill>
              </a:rPr>
              <a:t>É </a:t>
            </a:r>
            <a:r>
              <a:rPr lang="pt-BR" spc="-1" dirty="0">
                <a:solidFill>
                  <a:srgbClr val="404040"/>
                </a:solidFill>
              </a:rPr>
              <a:t>necessário que o sistema faça controle de acesso, restringindo o acesso da equipe da limpeza para somente a aba de Limpeza. O gestor deve ter acesso total ao site.</a:t>
            </a:r>
            <a:endParaRPr lang="pt-BR" spc="-1" dirty="0"/>
          </a:p>
          <a:p>
            <a:pPr>
              <a:lnSpc>
                <a:spcPct val="90000"/>
              </a:lnSpc>
              <a:spcBef>
                <a:spcPts val="1001"/>
              </a:spcBef>
            </a:pPr>
            <a:r>
              <a:rPr lang="pt-BR" b="1" spc="-1" dirty="0" smtClean="0">
                <a:solidFill>
                  <a:srgbClr val="404040"/>
                </a:solidFill>
              </a:rPr>
              <a:t>RN #13: </a:t>
            </a:r>
            <a:r>
              <a:rPr lang="pt-BR" spc="-1" dirty="0">
                <a:solidFill>
                  <a:srgbClr val="404040"/>
                </a:solidFill>
              </a:rPr>
              <a:t>O sistema precisa garantir que o banco de dados seja atualizado para que possa ser gerado um gráfico geral das limpezas realizadas por semana e das limpezas que foram fixadas.</a:t>
            </a:r>
            <a:endParaRPr lang="pt-BR" spc="-1" dirty="0"/>
          </a:p>
          <a:p>
            <a:pPr>
              <a:lnSpc>
                <a:spcPct val="90000"/>
              </a:lnSpc>
              <a:spcBef>
                <a:spcPts val="1001"/>
              </a:spcBef>
            </a:pPr>
            <a:r>
              <a:rPr lang="pt-BR" b="1" spc="-1" dirty="0" smtClean="0">
                <a:solidFill>
                  <a:srgbClr val="404040"/>
                </a:solidFill>
              </a:rPr>
              <a:t>RN #14: </a:t>
            </a:r>
            <a:r>
              <a:rPr lang="pt-BR" spc="-1" dirty="0" smtClean="0">
                <a:solidFill>
                  <a:srgbClr val="404040"/>
                </a:solidFill>
                <a:ea typeface="Times New Roman"/>
              </a:rPr>
              <a:t>Será </a:t>
            </a:r>
            <a:r>
              <a:rPr lang="pt-BR" spc="-1" dirty="0">
                <a:solidFill>
                  <a:srgbClr val="404040"/>
                </a:solidFill>
                <a:ea typeface="Times New Roman"/>
              </a:rPr>
              <a:t>necessário que o Sistema exiba um aviso caso o gestor não sinalize o pagamento de alguma despesa. O aviso deve ser construído a partir de um “</a:t>
            </a:r>
            <a:r>
              <a:rPr lang="pt-BR" spc="-1" dirty="0" err="1">
                <a:solidFill>
                  <a:srgbClr val="404040"/>
                </a:solidFill>
                <a:ea typeface="Times New Roman"/>
              </a:rPr>
              <a:t>alert</a:t>
            </a:r>
            <a:r>
              <a:rPr lang="pt-BR" spc="-1" dirty="0">
                <a:solidFill>
                  <a:srgbClr val="404040"/>
                </a:solidFill>
                <a:ea typeface="Times New Roman"/>
              </a:rPr>
              <a:t> </a:t>
            </a:r>
            <a:r>
              <a:rPr lang="pt-BR" spc="-1" dirty="0" err="1">
                <a:solidFill>
                  <a:srgbClr val="404040"/>
                </a:solidFill>
                <a:ea typeface="Times New Roman"/>
              </a:rPr>
              <a:t>dismissing</a:t>
            </a:r>
            <a:r>
              <a:rPr lang="pt-BR" spc="-1" dirty="0">
                <a:solidFill>
                  <a:srgbClr val="404040"/>
                </a:solidFill>
                <a:ea typeface="Times New Roman"/>
              </a:rPr>
              <a:t>” do </a:t>
            </a:r>
            <a:r>
              <a:rPr lang="pt-BR" spc="-1" dirty="0" err="1">
                <a:solidFill>
                  <a:srgbClr val="404040"/>
                </a:solidFill>
                <a:ea typeface="Times New Roman"/>
              </a:rPr>
              <a:t>bootstrap</a:t>
            </a:r>
            <a:r>
              <a:rPr lang="pt-BR" spc="-1" dirty="0">
                <a:solidFill>
                  <a:srgbClr val="404040"/>
                </a:solidFill>
                <a:ea typeface="Times New Roman"/>
              </a:rPr>
              <a:t>. Ele deve ter a cor amarela (</a:t>
            </a:r>
            <a:r>
              <a:rPr lang="pt-BR" spc="-1" dirty="0" err="1">
                <a:solidFill>
                  <a:srgbClr val="404040"/>
                </a:solidFill>
                <a:ea typeface="Times New Roman"/>
              </a:rPr>
              <a:t>warning</a:t>
            </a:r>
            <a:r>
              <a:rPr lang="pt-BR" spc="-1" dirty="0">
                <a:solidFill>
                  <a:srgbClr val="404040"/>
                </a:solidFill>
                <a:ea typeface="Times New Roman"/>
              </a:rPr>
              <a:t>) e possuir um “x” no canto direito para que o usuário tenha a opção de fechar o alerta.</a:t>
            </a:r>
            <a:endParaRPr lang="pt-BR" spc="-1" dirty="0"/>
          </a:p>
          <a:p>
            <a:pPr algn="just"/>
            <a:endParaRPr lang="pt-BR" spc="-1" dirty="0"/>
          </a:p>
          <a:p>
            <a:pPr algn="just"/>
            <a:endParaRPr lang="pt-BR" spc="-1" dirty="0"/>
          </a:p>
        </p:txBody>
      </p:sp>
      <p:sp>
        <p:nvSpPr>
          <p:cNvPr id="5" name="Espaço Reservado para Texto 4"/>
          <p:cNvSpPr>
            <a:spLocks noGrp="1"/>
          </p:cNvSpPr>
          <p:nvPr>
            <p:ph type="body" sz="quarter" idx="11"/>
          </p:nvPr>
        </p:nvSpPr>
        <p:spPr/>
        <p:txBody>
          <a:bodyPr>
            <a:normAutofit fontScale="88000" lnSpcReduction="10000"/>
          </a:bodyPr>
          <a:lstStyle/>
          <a:p>
            <a:r>
              <a:rPr lang="pt-BR" sz="2400" dirty="0" smtClean="0"/>
              <a:t>Não Funcionais:</a:t>
            </a:r>
            <a:endParaRPr lang="pt-BR" sz="2400" dirty="0"/>
          </a:p>
        </p:txBody>
      </p:sp>
    </p:spTree>
    <p:extLst>
      <p:ext uri="{BB962C8B-B14F-4D97-AF65-F5344CB8AC3E}">
        <p14:creationId xmlns:p14="http://schemas.microsoft.com/office/powerpoint/2010/main" val="3915251698"/>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179512" y="1347614"/>
            <a:ext cx="8640959" cy="2519664"/>
          </a:xfrm>
          <a:prstGeom prst="rect">
            <a:avLst/>
          </a:prstGeom>
          <a:noFill/>
        </p:spPr>
        <p:txBody>
          <a:bodyPr wrap="square" rtlCol="0">
            <a:spAutoFit/>
          </a:bodyPr>
          <a:lstStyle/>
          <a:p>
            <a:pPr>
              <a:lnSpc>
                <a:spcPct val="90000"/>
              </a:lnSpc>
              <a:spcBef>
                <a:spcPts val="1001"/>
              </a:spcBef>
            </a:pPr>
            <a:r>
              <a:rPr lang="pt-BR" b="1" spc="-1" dirty="0" smtClean="0">
                <a:solidFill>
                  <a:srgbClr val="404040"/>
                </a:solidFill>
                <a:ea typeface="Times New Roman"/>
              </a:rPr>
              <a:t>RN #15: </a:t>
            </a:r>
            <a:r>
              <a:rPr lang="pt-BR" spc="-1" dirty="0">
                <a:solidFill>
                  <a:srgbClr val="404040"/>
                </a:solidFill>
                <a:ea typeface="Times New Roman"/>
              </a:rPr>
              <a:t>O sistema deverá emitir um aviso indicando que o responsável pelo idoso não efetuou o pagamento da dívida. O aviso deve ser construído a partir de um “</a:t>
            </a:r>
            <a:r>
              <a:rPr lang="pt-BR" spc="-1" dirty="0" err="1">
                <a:solidFill>
                  <a:srgbClr val="404040"/>
                </a:solidFill>
                <a:ea typeface="Times New Roman"/>
              </a:rPr>
              <a:t>alert</a:t>
            </a:r>
            <a:r>
              <a:rPr lang="pt-BR" spc="-1" dirty="0">
                <a:solidFill>
                  <a:srgbClr val="404040"/>
                </a:solidFill>
                <a:ea typeface="Times New Roman"/>
              </a:rPr>
              <a:t> </a:t>
            </a:r>
            <a:r>
              <a:rPr lang="pt-BR" spc="-1" dirty="0" err="1">
                <a:solidFill>
                  <a:srgbClr val="404040"/>
                </a:solidFill>
                <a:ea typeface="Times New Roman"/>
              </a:rPr>
              <a:t>dismissing</a:t>
            </a:r>
            <a:r>
              <a:rPr lang="pt-BR" spc="-1" dirty="0">
                <a:solidFill>
                  <a:srgbClr val="404040"/>
                </a:solidFill>
                <a:ea typeface="Times New Roman"/>
              </a:rPr>
              <a:t>” do </a:t>
            </a:r>
            <a:r>
              <a:rPr lang="pt-BR" spc="-1" dirty="0" err="1">
                <a:solidFill>
                  <a:srgbClr val="404040"/>
                </a:solidFill>
                <a:ea typeface="Times New Roman"/>
              </a:rPr>
              <a:t>bootstrap</a:t>
            </a:r>
            <a:r>
              <a:rPr lang="pt-BR" spc="-1" dirty="0">
                <a:solidFill>
                  <a:srgbClr val="404040"/>
                </a:solidFill>
                <a:ea typeface="Times New Roman"/>
              </a:rPr>
              <a:t>. Ele deve ter a cor amarela (</a:t>
            </a:r>
            <a:r>
              <a:rPr lang="pt-BR" spc="-1" dirty="0" err="1">
                <a:solidFill>
                  <a:srgbClr val="404040"/>
                </a:solidFill>
                <a:ea typeface="Times New Roman"/>
              </a:rPr>
              <a:t>warning</a:t>
            </a:r>
            <a:r>
              <a:rPr lang="pt-BR" spc="-1" dirty="0">
                <a:solidFill>
                  <a:srgbClr val="404040"/>
                </a:solidFill>
                <a:ea typeface="Times New Roman"/>
              </a:rPr>
              <a:t>) e possuir um “x” no canto direito para que o usuário tenha a opção de fechar o alerta.</a:t>
            </a:r>
            <a:endParaRPr lang="pt-BR" spc="-1" dirty="0"/>
          </a:p>
          <a:p>
            <a:pPr>
              <a:lnSpc>
                <a:spcPct val="90000"/>
              </a:lnSpc>
              <a:spcBef>
                <a:spcPts val="1001"/>
              </a:spcBef>
            </a:pPr>
            <a:r>
              <a:rPr lang="pt-BR" b="1" spc="-1" dirty="0" smtClean="0">
                <a:solidFill>
                  <a:srgbClr val="404040"/>
                </a:solidFill>
                <a:ea typeface="Times New Roman"/>
              </a:rPr>
              <a:t>RF #16: </a:t>
            </a:r>
            <a:r>
              <a:rPr lang="pt-BR" spc="-1" dirty="0">
                <a:solidFill>
                  <a:srgbClr val="404040"/>
                </a:solidFill>
                <a:ea typeface="Times New Roman"/>
              </a:rPr>
              <a:t>O sistema deverá permitir que o gestor visualize um relatório com o fluxo de entrada e saída de dinheiro na instituição, especificando quais foram as despesas pagas e não pagas (mensal e anual).</a:t>
            </a:r>
            <a:endParaRPr lang="pt-BR" spc="-1" dirty="0"/>
          </a:p>
          <a:p>
            <a:pPr algn="just"/>
            <a:endParaRPr lang="pt-BR" spc="-1" dirty="0"/>
          </a:p>
          <a:p>
            <a:pPr algn="just"/>
            <a:endParaRPr lang="pt-BR" spc="-1" dirty="0"/>
          </a:p>
        </p:txBody>
      </p:sp>
      <p:sp>
        <p:nvSpPr>
          <p:cNvPr id="5" name="Espaço Reservado para Texto 4"/>
          <p:cNvSpPr>
            <a:spLocks noGrp="1"/>
          </p:cNvSpPr>
          <p:nvPr>
            <p:ph type="body" sz="quarter" idx="11"/>
          </p:nvPr>
        </p:nvSpPr>
        <p:spPr/>
        <p:txBody>
          <a:bodyPr>
            <a:normAutofit fontScale="95500"/>
          </a:bodyPr>
          <a:lstStyle/>
          <a:p>
            <a:endParaRPr lang="pt-BR"/>
          </a:p>
        </p:txBody>
      </p:sp>
      <p:sp>
        <p:nvSpPr>
          <p:cNvPr id="3" name="Espaço Reservado para Texto 2"/>
          <p:cNvSpPr>
            <a:spLocks noGrp="1"/>
          </p:cNvSpPr>
          <p:nvPr>
            <p:ph type="body" sz="quarter" idx="10"/>
          </p:nvPr>
        </p:nvSpPr>
        <p:spPr/>
        <p:txBody>
          <a:bodyPr>
            <a:normAutofit fontScale="95500"/>
          </a:bodyPr>
          <a:lstStyle/>
          <a:p>
            <a:endParaRPr lang="pt-BR"/>
          </a:p>
        </p:txBody>
      </p:sp>
    </p:spTree>
    <p:extLst>
      <p:ext uri="{BB962C8B-B14F-4D97-AF65-F5344CB8AC3E}">
        <p14:creationId xmlns:p14="http://schemas.microsoft.com/office/powerpoint/2010/main" val="3560212293"/>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Autofit/>
          </a:bodyPr>
          <a:lstStyle/>
          <a:p>
            <a:endParaRPr lang="pt-BR" dirty="0" smtClean="0"/>
          </a:p>
          <a:p>
            <a:r>
              <a:rPr lang="pt-BR" dirty="0" smtClean="0"/>
              <a:t>Priorização </a:t>
            </a:r>
            <a:r>
              <a:rPr lang="pt-BR" dirty="0"/>
              <a:t>de requisitos</a:t>
            </a:r>
          </a:p>
          <a:p>
            <a:r>
              <a:rPr lang="pt-BR" dirty="0"/>
              <a:t>	</a:t>
            </a:r>
          </a:p>
        </p:txBody>
      </p:sp>
      <p:sp>
        <p:nvSpPr>
          <p:cNvPr id="3" name="Espaço Reservado para Texto 2"/>
          <p:cNvSpPr>
            <a:spLocks noGrp="1"/>
          </p:cNvSpPr>
          <p:nvPr>
            <p:ph type="body" sz="quarter" idx="11"/>
          </p:nvPr>
        </p:nvSpPr>
        <p:spPr>
          <a:xfrm>
            <a:off x="0" y="915566"/>
            <a:ext cx="9144000" cy="288032"/>
          </a:xfrm>
        </p:spPr>
        <p:txBody>
          <a:bodyPr>
            <a:normAutofit fontScale="88000" lnSpcReduction="10000"/>
          </a:bodyPr>
          <a:lstStyle/>
          <a:p>
            <a:r>
              <a:rPr lang="pt-BR" sz="2400" dirty="0" smtClean="0"/>
              <a:t>Funcionais: </a:t>
            </a:r>
            <a:r>
              <a:rPr lang="pt-BR" sz="2400" dirty="0"/>
              <a:t>J</a:t>
            </a:r>
            <a:r>
              <a:rPr lang="pt-BR" sz="2400" dirty="0" smtClean="0"/>
              <a:t>oão</a:t>
            </a:r>
            <a:endParaRPr lang="pt-BR" sz="2400" dirty="0"/>
          </a:p>
        </p:txBody>
      </p:sp>
      <p:graphicFrame>
        <p:nvGraphicFramePr>
          <p:cNvPr id="5" name="Tabela 4"/>
          <p:cNvGraphicFramePr>
            <a:graphicFrameLocks noGrp="1"/>
          </p:cNvGraphicFramePr>
          <p:nvPr>
            <p:extLst/>
          </p:nvPr>
        </p:nvGraphicFramePr>
        <p:xfrm>
          <a:off x="2015716" y="915566"/>
          <a:ext cx="5112568" cy="4069080"/>
        </p:xfrm>
        <a:graphic>
          <a:graphicData uri="http://schemas.openxmlformats.org/drawingml/2006/table">
            <a:tbl>
              <a:tblPr firstRow="1" bandRow="1">
                <a:tableStyleId>{00A15C55-8517-42AA-B614-E9B94910E393}</a:tableStyleId>
              </a:tblPr>
              <a:tblGrid>
                <a:gridCol w="2628292">
                  <a:extLst>
                    <a:ext uri="{9D8B030D-6E8A-4147-A177-3AD203B41FA5}">
                      <a16:colId xmlns:a16="http://schemas.microsoft.com/office/drawing/2014/main" xmlns="" val="20000"/>
                    </a:ext>
                  </a:extLst>
                </a:gridCol>
                <a:gridCol w="2484276">
                  <a:extLst>
                    <a:ext uri="{9D8B030D-6E8A-4147-A177-3AD203B41FA5}">
                      <a16:colId xmlns:a16="http://schemas.microsoft.com/office/drawing/2014/main" xmlns="" val="20001"/>
                    </a:ext>
                  </a:extLst>
                </a:gridCol>
              </a:tblGrid>
              <a:tr h="49805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pt-BR" sz="1500" dirty="0" smtClean="0"/>
                        <a:t>Identificador</a:t>
                      </a:r>
                      <a:r>
                        <a:rPr lang="pt-BR" sz="1500" baseline="0" dirty="0" smtClean="0"/>
                        <a:t> de Requisitos Funcionais</a:t>
                      </a:r>
                      <a:endParaRPr lang="pt-BR" sz="1500" dirty="0" smtClean="0"/>
                    </a:p>
                  </a:txBody>
                  <a:tcPr/>
                </a:tc>
                <a:tc>
                  <a:txBody>
                    <a:bodyPr/>
                    <a:lstStyle/>
                    <a:p>
                      <a:pPr algn="ctr"/>
                      <a:r>
                        <a:rPr lang="pt-BR" sz="1500" dirty="0" smtClean="0"/>
                        <a:t>Priorização</a:t>
                      </a:r>
                      <a:r>
                        <a:rPr lang="pt-BR" sz="1500" baseline="0" dirty="0" smtClean="0"/>
                        <a:t> Final</a:t>
                      </a:r>
                      <a:endParaRPr lang="pt-BR" sz="1500" dirty="0"/>
                    </a:p>
                  </a:txBody>
                  <a:tcPr/>
                </a:tc>
                <a:extLst>
                  <a:ext uri="{0D108BD9-81ED-4DB2-BD59-A6C34878D82A}">
                    <a16:rowId xmlns:a16="http://schemas.microsoft.com/office/drawing/2014/main" xmlns="" val="10000"/>
                  </a:ext>
                </a:extLst>
              </a:tr>
              <a:tr h="24536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pt-BR" sz="1500" dirty="0" smtClean="0"/>
                        <a:t>RF #01</a:t>
                      </a:r>
                    </a:p>
                  </a:txBody>
                  <a:tcPr/>
                </a:tc>
                <a:tc>
                  <a:txBody>
                    <a:bodyPr/>
                    <a:lstStyle/>
                    <a:p>
                      <a:pPr algn="ctr"/>
                      <a:r>
                        <a:rPr lang="pt-BR" sz="1500" dirty="0" smtClean="0"/>
                        <a:t>Deve ser feito</a:t>
                      </a:r>
                      <a:endParaRPr lang="pt-BR" sz="1500" dirty="0"/>
                    </a:p>
                  </a:txBody>
                  <a:tcPr/>
                </a:tc>
                <a:extLst>
                  <a:ext uri="{0D108BD9-81ED-4DB2-BD59-A6C34878D82A}">
                    <a16:rowId xmlns:a16="http://schemas.microsoft.com/office/drawing/2014/main" xmlns="" val="10001"/>
                  </a:ext>
                </a:extLst>
              </a:tr>
              <a:tr h="24536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pt-BR" sz="1500" dirty="0" smtClean="0"/>
                        <a:t>RF #02</a:t>
                      </a:r>
                    </a:p>
                  </a:txBody>
                  <a:tcPr/>
                </a:tc>
                <a:tc>
                  <a:txBody>
                    <a:bodyPr/>
                    <a:lstStyle/>
                    <a:p>
                      <a:pPr algn="ctr"/>
                      <a:r>
                        <a:rPr lang="pt-BR" sz="1500" dirty="0" smtClean="0"/>
                        <a:t>Deve ser feito</a:t>
                      </a:r>
                      <a:endParaRPr lang="pt-BR" sz="1500" dirty="0"/>
                    </a:p>
                  </a:txBody>
                  <a:tcPr/>
                </a:tc>
                <a:extLst>
                  <a:ext uri="{0D108BD9-81ED-4DB2-BD59-A6C34878D82A}">
                    <a16:rowId xmlns:a16="http://schemas.microsoft.com/office/drawing/2014/main" xmlns="" val="1016958691"/>
                  </a:ext>
                </a:extLst>
              </a:tr>
              <a:tr h="24536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pt-BR" sz="1500" dirty="0" smtClean="0"/>
                        <a:t>RF #03</a:t>
                      </a: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pt-BR" sz="1500" dirty="0" smtClean="0"/>
                        <a:t>Atrativo</a:t>
                      </a:r>
                    </a:p>
                  </a:txBody>
                  <a:tcPr/>
                </a:tc>
                <a:extLst>
                  <a:ext uri="{0D108BD9-81ED-4DB2-BD59-A6C34878D82A}">
                    <a16:rowId xmlns:a16="http://schemas.microsoft.com/office/drawing/2014/main" xmlns="" val="1726904791"/>
                  </a:ext>
                </a:extLst>
              </a:tr>
              <a:tr h="24536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pt-BR" sz="1500" dirty="0" smtClean="0"/>
                        <a:t>RF #04</a:t>
                      </a: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pt-BR" sz="1500" dirty="0" smtClean="0"/>
                        <a:t>Deve ser feito</a:t>
                      </a:r>
                    </a:p>
                  </a:txBody>
                  <a:tcPr/>
                </a:tc>
                <a:extLst>
                  <a:ext uri="{0D108BD9-81ED-4DB2-BD59-A6C34878D82A}">
                    <a16:rowId xmlns:a16="http://schemas.microsoft.com/office/drawing/2014/main" xmlns="" val="4166679663"/>
                  </a:ext>
                </a:extLst>
              </a:tr>
              <a:tr h="24536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pt-BR" sz="1500" dirty="0" smtClean="0"/>
                        <a:t>RF #05</a:t>
                      </a: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pt-BR" sz="1500" dirty="0" smtClean="0"/>
                        <a:t>Deve ser feito</a:t>
                      </a:r>
                    </a:p>
                  </a:txBody>
                  <a:tcPr/>
                </a:tc>
                <a:extLst>
                  <a:ext uri="{0D108BD9-81ED-4DB2-BD59-A6C34878D82A}">
                    <a16:rowId xmlns:a16="http://schemas.microsoft.com/office/drawing/2014/main" xmlns="" val="3128065880"/>
                  </a:ext>
                </a:extLst>
              </a:tr>
              <a:tr h="24536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pt-BR" sz="1500" dirty="0" smtClean="0"/>
                        <a:t>RF #06</a:t>
                      </a: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pt-BR" sz="1500" dirty="0" smtClean="0"/>
                        <a:t>Deve ser feito</a:t>
                      </a:r>
                    </a:p>
                  </a:txBody>
                  <a:tcPr/>
                </a:tc>
                <a:extLst>
                  <a:ext uri="{0D108BD9-81ED-4DB2-BD59-A6C34878D82A}">
                    <a16:rowId xmlns:a16="http://schemas.microsoft.com/office/drawing/2014/main" xmlns="" val="3786528650"/>
                  </a:ext>
                </a:extLst>
              </a:tr>
              <a:tr h="24536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pt-BR" sz="1500" dirty="0" smtClean="0"/>
                        <a:t>RF #07</a:t>
                      </a: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pt-BR" sz="1500" dirty="0" smtClean="0"/>
                        <a:t>Deve ser feito</a:t>
                      </a:r>
                    </a:p>
                  </a:txBody>
                  <a:tcPr/>
                </a:tc>
                <a:extLst>
                  <a:ext uri="{0D108BD9-81ED-4DB2-BD59-A6C34878D82A}">
                    <a16:rowId xmlns:a16="http://schemas.microsoft.com/office/drawing/2014/main" xmlns="" val="1466270118"/>
                  </a:ext>
                </a:extLst>
              </a:tr>
              <a:tr h="24536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pt-BR" sz="1500" dirty="0" smtClean="0"/>
                        <a:t>RF #08</a:t>
                      </a: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pt-BR" sz="1500" dirty="0" smtClean="0"/>
                        <a:t>Atrativo</a:t>
                      </a:r>
                    </a:p>
                  </a:txBody>
                  <a:tcPr/>
                </a:tc>
                <a:extLst>
                  <a:ext uri="{0D108BD9-81ED-4DB2-BD59-A6C34878D82A}">
                    <a16:rowId xmlns:a16="http://schemas.microsoft.com/office/drawing/2014/main" xmlns="" val="3603990356"/>
                  </a:ext>
                </a:extLst>
              </a:tr>
              <a:tr h="24536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pt-BR" sz="1500" dirty="0" smtClean="0"/>
                        <a:t>RF #09</a:t>
                      </a: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pt-BR" sz="1500" dirty="0" smtClean="0"/>
                        <a:t>Atrativo</a:t>
                      </a:r>
                    </a:p>
                  </a:txBody>
                  <a:tcPr/>
                </a:tc>
                <a:extLst>
                  <a:ext uri="{0D108BD9-81ED-4DB2-BD59-A6C34878D82A}">
                    <a16:rowId xmlns:a16="http://schemas.microsoft.com/office/drawing/2014/main" xmlns="" val="2252248529"/>
                  </a:ext>
                </a:extLst>
              </a:tr>
              <a:tr h="24536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pt-BR" sz="1500" dirty="0" smtClean="0"/>
                        <a:t>RF #10</a:t>
                      </a: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pt-BR" sz="1500" dirty="0" smtClean="0"/>
                        <a:t>Deve ser feito</a:t>
                      </a:r>
                    </a:p>
                  </a:txBody>
                  <a:tcPr/>
                </a:tc>
                <a:extLst>
                  <a:ext uri="{0D108BD9-81ED-4DB2-BD59-A6C34878D82A}">
                    <a16:rowId xmlns:a16="http://schemas.microsoft.com/office/drawing/2014/main" xmlns="" val="982989519"/>
                  </a:ext>
                </a:extLst>
              </a:tr>
              <a:tr h="24536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pt-BR" sz="1500" dirty="0" smtClean="0"/>
                        <a:t>RF #11</a:t>
                      </a: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pt-BR" sz="1500" dirty="0" smtClean="0"/>
                        <a:t>Deve ser feito</a:t>
                      </a:r>
                    </a:p>
                  </a:txBody>
                  <a:tcPr/>
                </a:tc>
                <a:extLst>
                  <a:ext uri="{0D108BD9-81ED-4DB2-BD59-A6C34878D82A}">
                    <a16:rowId xmlns:a16="http://schemas.microsoft.com/office/drawing/2014/main" xmlns="" val="3344824418"/>
                  </a:ext>
                </a:extLst>
              </a:tr>
            </a:tbl>
          </a:graphicData>
        </a:graphic>
      </p:graphicFrame>
    </p:spTree>
    <p:extLst>
      <p:ext uri="{BB962C8B-B14F-4D97-AF65-F5344CB8AC3E}">
        <p14:creationId xmlns:p14="http://schemas.microsoft.com/office/powerpoint/2010/main" val="3346862632"/>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251520" y="1059582"/>
            <a:ext cx="8604956" cy="2564805"/>
          </a:xfrm>
          <a:prstGeom prst="rect">
            <a:avLst/>
          </a:prstGeom>
        </p:spPr>
        <p:txBody>
          <a:bodyPr wrap="square">
            <a:spAutoFit/>
          </a:bodyPr>
          <a:lstStyle/>
          <a:p>
            <a:pPr algn="just">
              <a:lnSpc>
                <a:spcPct val="100000"/>
              </a:lnSpc>
              <a:spcBef>
                <a:spcPts val="479"/>
              </a:spcBef>
            </a:pPr>
            <a:r>
              <a:rPr lang="pt-BR" sz="2400" spc="-1" dirty="0">
                <a:solidFill>
                  <a:schemeClr val="tx1">
                    <a:lumMod val="75000"/>
                    <a:lumOff val="25000"/>
                  </a:schemeClr>
                </a:solidFill>
              </a:rPr>
              <a:t>Nome: Heloisa Domingos </a:t>
            </a:r>
            <a:r>
              <a:rPr lang="pt-BR" sz="2400" spc="-1" dirty="0" err="1" smtClean="0">
                <a:solidFill>
                  <a:schemeClr val="tx1">
                    <a:lumMod val="75000"/>
                    <a:lumOff val="25000"/>
                  </a:schemeClr>
                </a:solidFill>
              </a:rPr>
              <a:t>Bonaretto</a:t>
            </a:r>
            <a:endParaRPr lang="pt-BR" sz="2400" spc="-1" dirty="0">
              <a:solidFill>
                <a:schemeClr val="tx1">
                  <a:lumMod val="75000"/>
                  <a:lumOff val="25000"/>
                </a:schemeClr>
              </a:solidFill>
            </a:endParaRPr>
          </a:p>
          <a:p>
            <a:pPr algn="just">
              <a:lnSpc>
                <a:spcPct val="100000"/>
              </a:lnSpc>
              <a:spcBef>
                <a:spcPts val="479"/>
              </a:spcBef>
            </a:pPr>
            <a:r>
              <a:rPr lang="pt-BR" sz="2400" spc="-1" dirty="0">
                <a:solidFill>
                  <a:schemeClr val="tx1">
                    <a:lumMod val="75000"/>
                    <a:lumOff val="25000"/>
                  </a:schemeClr>
                </a:solidFill>
              </a:rPr>
              <a:t>Papel: Desenvolvedora e atualização </a:t>
            </a:r>
            <a:r>
              <a:rPr lang="pt-BR" sz="2400" spc="-1" dirty="0" err="1" smtClean="0">
                <a:solidFill>
                  <a:schemeClr val="tx1">
                    <a:lumMod val="75000"/>
                    <a:lumOff val="25000"/>
                  </a:schemeClr>
                </a:solidFill>
              </a:rPr>
              <a:t>Kanbam</a:t>
            </a:r>
            <a:endParaRPr lang="pt-BR" sz="2400" spc="-1" dirty="0">
              <a:solidFill>
                <a:schemeClr val="tx1">
                  <a:lumMod val="75000"/>
                  <a:lumOff val="25000"/>
                </a:schemeClr>
              </a:solidFill>
            </a:endParaRPr>
          </a:p>
          <a:p>
            <a:pPr algn="just">
              <a:lnSpc>
                <a:spcPct val="100000"/>
              </a:lnSpc>
              <a:spcBef>
                <a:spcPts val="479"/>
              </a:spcBef>
            </a:pPr>
            <a:r>
              <a:rPr lang="pt-BR" sz="2400" spc="-1" dirty="0">
                <a:solidFill>
                  <a:schemeClr val="tx1">
                    <a:lumMod val="75000"/>
                    <a:lumOff val="25000"/>
                  </a:schemeClr>
                </a:solidFill>
              </a:rPr>
              <a:t>Atividades que executou: Criação de logo e </a:t>
            </a:r>
            <a:r>
              <a:rPr lang="pt-BR" sz="2400" spc="-1" dirty="0" err="1">
                <a:solidFill>
                  <a:schemeClr val="tx1">
                    <a:lumMod val="75000"/>
                    <a:lumOff val="25000"/>
                  </a:schemeClr>
                </a:solidFill>
              </a:rPr>
              <a:t>template</a:t>
            </a:r>
            <a:r>
              <a:rPr lang="pt-BR" sz="2400" spc="-1" dirty="0">
                <a:solidFill>
                  <a:schemeClr val="tx1">
                    <a:lumMod val="75000"/>
                    <a:lumOff val="25000"/>
                  </a:schemeClr>
                </a:solidFill>
              </a:rPr>
              <a:t>, </a:t>
            </a:r>
            <a:r>
              <a:rPr lang="pt-BR" sz="2400" spc="-1" dirty="0" smtClean="0">
                <a:solidFill>
                  <a:schemeClr val="tx1">
                    <a:lumMod val="75000"/>
                    <a:lumOff val="25000"/>
                  </a:schemeClr>
                </a:solidFill>
              </a:rPr>
              <a:t>revisão </a:t>
            </a:r>
            <a:r>
              <a:rPr lang="pt-BR" sz="2400" spc="-1" dirty="0">
                <a:solidFill>
                  <a:schemeClr val="tx1">
                    <a:lumMod val="75000"/>
                    <a:lumOff val="25000"/>
                  </a:schemeClr>
                </a:solidFill>
              </a:rPr>
              <a:t>dos </a:t>
            </a:r>
            <a:r>
              <a:rPr lang="pt-BR" sz="2400" spc="-1" dirty="0" smtClean="0">
                <a:solidFill>
                  <a:schemeClr val="tx1">
                    <a:lumMod val="75000"/>
                    <a:lumOff val="25000"/>
                  </a:schemeClr>
                </a:solidFill>
              </a:rPr>
              <a:t>documentos</a:t>
            </a:r>
            <a:endParaRPr lang="pt-BR" sz="2400" spc="-1" dirty="0">
              <a:solidFill>
                <a:schemeClr val="tx1">
                  <a:lumMod val="75000"/>
                  <a:lumOff val="25000"/>
                </a:schemeClr>
              </a:solidFill>
            </a:endParaRPr>
          </a:p>
          <a:p>
            <a:pPr algn="just">
              <a:lnSpc>
                <a:spcPct val="100000"/>
              </a:lnSpc>
              <a:spcBef>
                <a:spcPts val="479"/>
              </a:spcBef>
            </a:pPr>
            <a:r>
              <a:rPr lang="pt-BR" sz="2400" spc="-1" dirty="0">
                <a:solidFill>
                  <a:schemeClr val="tx1">
                    <a:lumMod val="75000"/>
                    <a:lumOff val="25000"/>
                  </a:schemeClr>
                </a:solidFill>
              </a:rPr>
              <a:t>Dificuldades/Sugestões: Criação do </a:t>
            </a:r>
            <a:r>
              <a:rPr lang="pt-BR" sz="2400" spc="-1" dirty="0" err="1">
                <a:solidFill>
                  <a:schemeClr val="tx1">
                    <a:lumMod val="75000"/>
                    <a:lumOff val="25000"/>
                  </a:schemeClr>
                </a:solidFill>
              </a:rPr>
              <a:t>template</a:t>
            </a:r>
            <a:r>
              <a:rPr lang="pt-BR" sz="2400" spc="-1" dirty="0">
                <a:solidFill>
                  <a:schemeClr val="tx1">
                    <a:lumMod val="75000"/>
                    <a:lumOff val="25000"/>
                  </a:schemeClr>
                </a:solidFill>
              </a:rPr>
              <a:t> e </a:t>
            </a:r>
            <a:r>
              <a:rPr lang="pt-BR" sz="2400" spc="-1" dirty="0" smtClean="0">
                <a:solidFill>
                  <a:schemeClr val="tx1">
                    <a:lumMod val="75000"/>
                    <a:lumOff val="25000"/>
                  </a:schemeClr>
                </a:solidFill>
              </a:rPr>
              <a:t>análise </a:t>
            </a:r>
            <a:r>
              <a:rPr lang="pt-BR" sz="2400" spc="-1" dirty="0">
                <a:solidFill>
                  <a:schemeClr val="tx1">
                    <a:lumMod val="75000"/>
                    <a:lumOff val="25000"/>
                  </a:schemeClr>
                </a:solidFill>
              </a:rPr>
              <a:t>de requisitos</a:t>
            </a:r>
            <a:endParaRPr lang="pt-BR" sz="2400" dirty="0">
              <a:solidFill>
                <a:schemeClr val="tx1">
                  <a:lumMod val="75000"/>
                  <a:lumOff val="25000"/>
                </a:schemeClr>
              </a:solidFill>
              <a:latin typeface="Arial" panose="020B0604020202020204" pitchFamily="34" charset="0"/>
            </a:endParaRPr>
          </a:p>
        </p:txBody>
      </p:sp>
      <p:sp>
        <p:nvSpPr>
          <p:cNvPr id="6" name="Espaço Reservado para Texto 1"/>
          <p:cNvSpPr>
            <a:spLocks noGrp="1"/>
          </p:cNvSpPr>
          <p:nvPr>
            <p:ph type="body" sz="quarter" idx="10"/>
          </p:nvPr>
        </p:nvSpPr>
        <p:spPr>
          <a:xfrm>
            <a:off x="0" y="123478"/>
            <a:ext cx="9144000" cy="576064"/>
          </a:xfrm>
        </p:spPr>
        <p:txBody>
          <a:bodyPr>
            <a:normAutofit fontScale="95500"/>
          </a:bodyPr>
          <a:lstStyle/>
          <a:p>
            <a:r>
              <a:rPr lang="pt-BR" dirty="0" smtClean="0">
                <a:latin typeface="Arial" panose="020B0604020202020204" pitchFamily="34" charset="0"/>
              </a:rPr>
              <a:t>Apresentação dos integrantes</a:t>
            </a:r>
            <a:endParaRPr lang="pt-BR" dirty="0">
              <a:latin typeface="Arial" panose="020B0604020202020204" pitchFamily="34" charset="0"/>
            </a:endParaRPr>
          </a:p>
        </p:txBody>
      </p:sp>
    </p:spTree>
    <p:extLst>
      <p:ext uri="{BB962C8B-B14F-4D97-AF65-F5344CB8AC3E}">
        <p14:creationId xmlns:p14="http://schemas.microsoft.com/office/powerpoint/2010/main" val="396863721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p:cNvSpPr/>
          <p:nvPr/>
        </p:nvSpPr>
        <p:spPr>
          <a:xfrm>
            <a:off x="251520" y="1059582"/>
            <a:ext cx="8613957" cy="2131353"/>
          </a:xfrm>
          <a:prstGeom prst="rect">
            <a:avLst/>
          </a:prstGeom>
        </p:spPr>
        <p:txBody>
          <a:bodyPr wrap="square">
            <a:spAutoFit/>
          </a:bodyPr>
          <a:lstStyle/>
          <a:p>
            <a:pPr algn="just">
              <a:lnSpc>
                <a:spcPct val="100000"/>
              </a:lnSpc>
              <a:spcBef>
                <a:spcPts val="479"/>
              </a:spcBef>
            </a:pPr>
            <a:r>
              <a:rPr lang="pt-BR" sz="2400" spc="-1" dirty="0">
                <a:solidFill>
                  <a:schemeClr val="tx1">
                    <a:lumMod val="75000"/>
                    <a:lumOff val="25000"/>
                  </a:schemeClr>
                </a:solidFill>
              </a:rPr>
              <a:t>Nome</a:t>
            </a:r>
            <a:r>
              <a:rPr lang="pt-BR" sz="2400" spc="-1" dirty="0" smtClean="0">
                <a:solidFill>
                  <a:schemeClr val="tx1">
                    <a:lumMod val="75000"/>
                    <a:lumOff val="25000"/>
                  </a:schemeClr>
                </a:solidFill>
              </a:rPr>
              <a:t>: Matheus </a:t>
            </a:r>
            <a:r>
              <a:rPr lang="pt-BR" sz="2400" spc="-1" dirty="0" err="1">
                <a:solidFill>
                  <a:schemeClr val="tx1">
                    <a:lumMod val="75000"/>
                    <a:lumOff val="25000"/>
                  </a:schemeClr>
                </a:solidFill>
              </a:rPr>
              <a:t>Gregio</a:t>
            </a:r>
            <a:r>
              <a:rPr lang="pt-BR" sz="2400" spc="-1" dirty="0">
                <a:solidFill>
                  <a:schemeClr val="tx1">
                    <a:lumMod val="75000"/>
                    <a:lumOff val="25000"/>
                  </a:schemeClr>
                </a:solidFill>
              </a:rPr>
              <a:t> </a:t>
            </a:r>
            <a:r>
              <a:rPr lang="pt-BR" sz="2400" spc="-1" dirty="0" smtClean="0">
                <a:solidFill>
                  <a:schemeClr val="tx1">
                    <a:lumMod val="75000"/>
                    <a:lumOff val="25000"/>
                  </a:schemeClr>
                </a:solidFill>
              </a:rPr>
              <a:t>Herrera</a:t>
            </a:r>
            <a:endParaRPr lang="pt-BR" sz="2400" spc="-1" dirty="0">
              <a:solidFill>
                <a:schemeClr val="tx1">
                  <a:lumMod val="75000"/>
                  <a:lumOff val="25000"/>
                </a:schemeClr>
              </a:solidFill>
            </a:endParaRPr>
          </a:p>
          <a:p>
            <a:pPr algn="just">
              <a:lnSpc>
                <a:spcPct val="100000"/>
              </a:lnSpc>
              <a:spcBef>
                <a:spcPts val="479"/>
              </a:spcBef>
            </a:pPr>
            <a:r>
              <a:rPr lang="pt-BR" sz="2400" spc="-1" dirty="0">
                <a:solidFill>
                  <a:schemeClr val="tx1">
                    <a:lumMod val="75000"/>
                    <a:lumOff val="25000"/>
                  </a:schemeClr>
                </a:solidFill>
              </a:rPr>
              <a:t>Papel: </a:t>
            </a:r>
            <a:r>
              <a:rPr lang="pt-BR" sz="2400" spc="-1" dirty="0" smtClean="0">
                <a:solidFill>
                  <a:schemeClr val="tx1">
                    <a:lumMod val="75000"/>
                    <a:lumOff val="25000"/>
                  </a:schemeClr>
                </a:solidFill>
              </a:rPr>
              <a:t>Desenvolvedor</a:t>
            </a:r>
            <a:endParaRPr lang="pt-BR" sz="2400" spc="-1" dirty="0">
              <a:solidFill>
                <a:schemeClr val="tx1">
                  <a:lumMod val="75000"/>
                  <a:lumOff val="25000"/>
                </a:schemeClr>
              </a:solidFill>
            </a:endParaRPr>
          </a:p>
          <a:p>
            <a:pPr algn="just">
              <a:lnSpc>
                <a:spcPct val="100000"/>
              </a:lnSpc>
              <a:spcBef>
                <a:spcPts val="479"/>
              </a:spcBef>
            </a:pPr>
            <a:r>
              <a:rPr lang="pt-BR" sz="2400" spc="-1" dirty="0">
                <a:solidFill>
                  <a:schemeClr val="tx1">
                    <a:lumMod val="75000"/>
                    <a:lumOff val="25000"/>
                  </a:schemeClr>
                </a:solidFill>
              </a:rPr>
              <a:t>Atividades que executou: Criação do l</a:t>
            </a:r>
            <a:r>
              <a:rPr lang="pt-BR" sz="2400" spc="-1" dirty="0" smtClean="0">
                <a:solidFill>
                  <a:schemeClr val="tx1">
                    <a:lumMod val="75000"/>
                    <a:lumOff val="25000"/>
                  </a:schemeClr>
                </a:solidFill>
              </a:rPr>
              <a:t>ogo</a:t>
            </a:r>
            <a:r>
              <a:rPr lang="pt-BR" sz="2400" spc="-1" dirty="0">
                <a:solidFill>
                  <a:schemeClr val="tx1">
                    <a:lumMod val="75000"/>
                    <a:lumOff val="25000"/>
                  </a:schemeClr>
                </a:solidFill>
              </a:rPr>
              <a:t>, </a:t>
            </a:r>
            <a:r>
              <a:rPr lang="pt-BR" sz="2400" spc="-1" dirty="0" smtClean="0">
                <a:solidFill>
                  <a:schemeClr val="tx1">
                    <a:lumMod val="75000"/>
                    <a:lumOff val="25000"/>
                  </a:schemeClr>
                </a:solidFill>
              </a:rPr>
              <a:t>criação </a:t>
            </a:r>
            <a:r>
              <a:rPr lang="pt-BR" sz="2400" spc="-1" dirty="0">
                <a:solidFill>
                  <a:schemeClr val="tx1">
                    <a:lumMod val="75000"/>
                    <a:lumOff val="25000"/>
                  </a:schemeClr>
                </a:solidFill>
              </a:rPr>
              <a:t>do </a:t>
            </a:r>
            <a:r>
              <a:rPr lang="pt-BR" sz="2400" spc="-1" dirty="0" err="1" smtClean="0">
                <a:solidFill>
                  <a:schemeClr val="tx1">
                    <a:lumMod val="75000"/>
                    <a:lumOff val="25000"/>
                  </a:schemeClr>
                </a:solidFill>
              </a:rPr>
              <a:t>template</a:t>
            </a:r>
            <a:r>
              <a:rPr lang="pt-BR" sz="2400" spc="-1" dirty="0" smtClean="0">
                <a:solidFill>
                  <a:schemeClr val="tx1">
                    <a:lumMod val="75000"/>
                    <a:lumOff val="25000"/>
                  </a:schemeClr>
                </a:solidFill>
              </a:rPr>
              <a:t> </a:t>
            </a:r>
            <a:r>
              <a:rPr lang="pt-BR" sz="2400" spc="-1" dirty="0">
                <a:solidFill>
                  <a:schemeClr val="tx1">
                    <a:lumMod val="75000"/>
                    <a:lumOff val="25000"/>
                  </a:schemeClr>
                </a:solidFill>
              </a:rPr>
              <a:t>e revisão de </a:t>
            </a:r>
            <a:r>
              <a:rPr lang="pt-BR" sz="2400" spc="-1" dirty="0" smtClean="0">
                <a:solidFill>
                  <a:schemeClr val="tx1">
                    <a:lumMod val="75000"/>
                    <a:lumOff val="25000"/>
                  </a:schemeClr>
                </a:solidFill>
              </a:rPr>
              <a:t>documentos</a:t>
            </a:r>
            <a:endParaRPr lang="pt-BR" sz="2400" spc="-1" dirty="0">
              <a:solidFill>
                <a:schemeClr val="tx1">
                  <a:lumMod val="75000"/>
                  <a:lumOff val="25000"/>
                </a:schemeClr>
              </a:solidFill>
            </a:endParaRPr>
          </a:p>
          <a:p>
            <a:pPr algn="just">
              <a:lnSpc>
                <a:spcPct val="100000"/>
              </a:lnSpc>
              <a:spcBef>
                <a:spcPts val="479"/>
              </a:spcBef>
            </a:pPr>
            <a:r>
              <a:rPr lang="pt-BR" sz="2400" spc="-1" dirty="0">
                <a:solidFill>
                  <a:schemeClr val="tx1">
                    <a:lumMod val="75000"/>
                    <a:lumOff val="25000"/>
                  </a:schemeClr>
                </a:solidFill>
              </a:rPr>
              <a:t>Dificuldades/Sugestões:</a:t>
            </a:r>
          </a:p>
        </p:txBody>
      </p:sp>
      <p:sp>
        <p:nvSpPr>
          <p:cNvPr id="2" name="Espaço Reservado para Texto 1"/>
          <p:cNvSpPr>
            <a:spLocks noGrp="1"/>
          </p:cNvSpPr>
          <p:nvPr>
            <p:ph type="body" sz="quarter" idx="10"/>
          </p:nvPr>
        </p:nvSpPr>
        <p:spPr/>
        <p:txBody>
          <a:bodyPr>
            <a:normAutofit fontScale="95500"/>
          </a:bodyPr>
          <a:lstStyle/>
          <a:p>
            <a:endParaRPr lang="pt-BR"/>
          </a:p>
        </p:txBody>
      </p:sp>
      <p:sp>
        <p:nvSpPr>
          <p:cNvPr id="6" name="Espaço Reservado para Texto 1"/>
          <p:cNvSpPr>
            <a:spLocks noGrp="1"/>
          </p:cNvSpPr>
          <p:nvPr>
            <p:ph type="body" sz="quarter" idx="10"/>
          </p:nvPr>
        </p:nvSpPr>
        <p:spPr>
          <a:xfrm>
            <a:off x="152400" y="275878"/>
            <a:ext cx="9144000" cy="576064"/>
          </a:xfrm>
        </p:spPr>
        <p:txBody>
          <a:bodyPr>
            <a:normAutofit fontScale="95500"/>
          </a:bodyPr>
          <a:lstStyle/>
          <a:p>
            <a:r>
              <a:rPr lang="pt-BR" dirty="0" smtClean="0">
                <a:latin typeface="Arial" panose="020B0604020202020204" pitchFamily="34" charset="0"/>
              </a:rPr>
              <a:t>Apresentação dos integrantes</a:t>
            </a:r>
            <a:endParaRPr lang="pt-BR" dirty="0">
              <a:latin typeface="Arial" panose="020B0604020202020204" pitchFamily="34" charset="0"/>
            </a:endParaRPr>
          </a:p>
        </p:txBody>
      </p:sp>
    </p:spTree>
    <p:extLst>
      <p:ext uri="{BB962C8B-B14F-4D97-AF65-F5344CB8AC3E}">
        <p14:creationId xmlns:p14="http://schemas.microsoft.com/office/powerpoint/2010/main" val="40210564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p:cNvSpPr>
            <a:spLocks noGrp="1"/>
          </p:cNvSpPr>
          <p:nvPr>
            <p:ph type="body" sz="quarter" idx="11"/>
          </p:nvPr>
        </p:nvSpPr>
        <p:spPr/>
        <p:txBody>
          <a:bodyPr>
            <a:normAutofit fontScale="95500"/>
          </a:bodyPr>
          <a:lstStyle/>
          <a:p>
            <a:endParaRPr lang="pt-BR"/>
          </a:p>
        </p:txBody>
      </p:sp>
      <p:sp>
        <p:nvSpPr>
          <p:cNvPr id="2" name="Retângulo 1"/>
          <p:cNvSpPr/>
          <p:nvPr/>
        </p:nvSpPr>
        <p:spPr>
          <a:xfrm>
            <a:off x="251520" y="1059582"/>
            <a:ext cx="8640960" cy="3060325"/>
          </a:xfrm>
          <a:prstGeom prst="rect">
            <a:avLst/>
          </a:prstGeom>
        </p:spPr>
        <p:txBody>
          <a:bodyPr wrap="square">
            <a:spAutoFit/>
          </a:bodyPr>
          <a:lstStyle/>
          <a:p>
            <a:pPr algn="just">
              <a:lnSpc>
                <a:spcPct val="90000"/>
              </a:lnSpc>
              <a:spcBef>
                <a:spcPts val="1001"/>
              </a:spcBef>
            </a:pPr>
            <a:r>
              <a:rPr lang="pt-BR" sz="2400" spc="-1" dirty="0">
                <a:solidFill>
                  <a:schemeClr val="tx1">
                    <a:lumMod val="75000"/>
                    <a:lumOff val="25000"/>
                  </a:schemeClr>
                </a:solidFill>
              </a:rPr>
              <a:t>Nome: </a:t>
            </a:r>
            <a:r>
              <a:rPr lang="pt-BR" sz="2400" spc="-1" dirty="0" err="1">
                <a:solidFill>
                  <a:schemeClr val="tx1">
                    <a:lumMod val="75000"/>
                    <a:lumOff val="25000"/>
                  </a:schemeClr>
                </a:solidFill>
              </a:rPr>
              <a:t>Geovanna</a:t>
            </a:r>
            <a:r>
              <a:rPr lang="pt-BR" sz="2400" spc="-1" dirty="0">
                <a:solidFill>
                  <a:schemeClr val="tx1">
                    <a:lumMod val="75000"/>
                    <a:lumOff val="25000"/>
                  </a:schemeClr>
                </a:solidFill>
              </a:rPr>
              <a:t> </a:t>
            </a:r>
            <a:r>
              <a:rPr lang="pt-BR" sz="2400" spc="-1" dirty="0" err="1">
                <a:solidFill>
                  <a:schemeClr val="tx1">
                    <a:lumMod val="75000"/>
                    <a:lumOff val="25000"/>
                  </a:schemeClr>
                </a:solidFill>
              </a:rPr>
              <a:t>Gabrício</a:t>
            </a:r>
            <a:r>
              <a:rPr lang="pt-BR" sz="2400" spc="-1" dirty="0">
                <a:solidFill>
                  <a:schemeClr val="tx1">
                    <a:lumMod val="75000"/>
                    <a:lumOff val="25000"/>
                  </a:schemeClr>
                </a:solidFill>
              </a:rPr>
              <a:t> </a:t>
            </a:r>
            <a:r>
              <a:rPr lang="pt-BR" sz="2400" spc="-1" dirty="0" smtClean="0">
                <a:solidFill>
                  <a:schemeClr val="tx1">
                    <a:lumMod val="75000"/>
                    <a:lumOff val="25000"/>
                  </a:schemeClr>
                </a:solidFill>
              </a:rPr>
              <a:t>Pessoa</a:t>
            </a:r>
            <a:endParaRPr lang="pt-BR" sz="2400" spc="-1" dirty="0">
              <a:solidFill>
                <a:schemeClr val="tx1">
                  <a:lumMod val="75000"/>
                  <a:lumOff val="25000"/>
                </a:schemeClr>
              </a:solidFill>
            </a:endParaRPr>
          </a:p>
          <a:p>
            <a:pPr algn="just">
              <a:lnSpc>
                <a:spcPct val="90000"/>
              </a:lnSpc>
              <a:spcBef>
                <a:spcPts val="1001"/>
              </a:spcBef>
            </a:pPr>
            <a:r>
              <a:rPr lang="pt-BR" sz="2400" spc="-1" dirty="0">
                <a:solidFill>
                  <a:schemeClr val="tx1">
                    <a:lumMod val="75000"/>
                    <a:lumOff val="25000"/>
                  </a:schemeClr>
                </a:solidFill>
              </a:rPr>
              <a:t>Papel: </a:t>
            </a:r>
            <a:r>
              <a:rPr lang="pt-BR" sz="2400" spc="-1" dirty="0" smtClean="0">
                <a:solidFill>
                  <a:schemeClr val="tx1">
                    <a:lumMod val="75000"/>
                    <a:lumOff val="25000"/>
                  </a:schemeClr>
                </a:solidFill>
              </a:rPr>
              <a:t>Analista</a:t>
            </a:r>
            <a:endParaRPr lang="pt-BR" sz="2400" spc="-1" dirty="0">
              <a:solidFill>
                <a:schemeClr val="tx1">
                  <a:lumMod val="75000"/>
                  <a:lumOff val="25000"/>
                </a:schemeClr>
              </a:solidFill>
            </a:endParaRPr>
          </a:p>
          <a:p>
            <a:pPr algn="just">
              <a:lnSpc>
                <a:spcPct val="90000"/>
              </a:lnSpc>
              <a:spcBef>
                <a:spcPts val="1001"/>
              </a:spcBef>
            </a:pPr>
            <a:r>
              <a:rPr lang="pt-BR" sz="2400" spc="-1" dirty="0">
                <a:solidFill>
                  <a:schemeClr val="tx1">
                    <a:lumMod val="75000"/>
                    <a:lumOff val="25000"/>
                  </a:schemeClr>
                </a:solidFill>
              </a:rPr>
              <a:t>Atividades que executou: Termo de </a:t>
            </a:r>
            <a:r>
              <a:rPr lang="pt-BR" sz="2400" spc="-1" dirty="0" smtClean="0">
                <a:solidFill>
                  <a:schemeClr val="tx1">
                    <a:lumMod val="75000"/>
                    <a:lumOff val="25000"/>
                  </a:schemeClr>
                </a:solidFill>
              </a:rPr>
              <a:t>abertura</a:t>
            </a:r>
            <a:r>
              <a:rPr lang="pt-BR" sz="2400" spc="-1" dirty="0">
                <a:solidFill>
                  <a:schemeClr val="tx1">
                    <a:lumMod val="75000"/>
                    <a:lumOff val="25000"/>
                  </a:schemeClr>
                </a:solidFill>
              </a:rPr>
              <a:t>, </a:t>
            </a:r>
            <a:r>
              <a:rPr lang="pt-BR" sz="2400" spc="-1" dirty="0" smtClean="0">
                <a:solidFill>
                  <a:schemeClr val="tx1">
                    <a:lumMod val="75000"/>
                    <a:lumOff val="25000"/>
                  </a:schemeClr>
                </a:solidFill>
              </a:rPr>
              <a:t>solicitação </a:t>
            </a:r>
            <a:r>
              <a:rPr lang="pt-BR" sz="2400" spc="-1" dirty="0">
                <a:solidFill>
                  <a:schemeClr val="tx1">
                    <a:lumMod val="75000"/>
                    <a:lumOff val="25000"/>
                  </a:schemeClr>
                </a:solidFill>
              </a:rPr>
              <a:t>dos principais envolvidos, responsável por atualizar o </a:t>
            </a:r>
            <a:r>
              <a:rPr lang="pt-BR" sz="2400" spc="-1" dirty="0" err="1" smtClean="0">
                <a:solidFill>
                  <a:schemeClr val="tx1">
                    <a:lumMod val="75000"/>
                    <a:lumOff val="25000"/>
                  </a:schemeClr>
                </a:solidFill>
              </a:rPr>
              <a:t>redmine</a:t>
            </a:r>
            <a:endParaRPr lang="pt-BR" sz="2400" spc="-1" dirty="0">
              <a:solidFill>
                <a:schemeClr val="tx1">
                  <a:lumMod val="75000"/>
                  <a:lumOff val="25000"/>
                </a:schemeClr>
              </a:solidFill>
            </a:endParaRPr>
          </a:p>
          <a:p>
            <a:pPr algn="just">
              <a:lnSpc>
                <a:spcPct val="90000"/>
              </a:lnSpc>
              <a:spcBef>
                <a:spcPts val="1001"/>
              </a:spcBef>
            </a:pPr>
            <a:r>
              <a:rPr lang="pt-BR" sz="2400" spc="-1" dirty="0" smtClean="0">
                <a:solidFill>
                  <a:schemeClr val="tx1">
                    <a:lumMod val="75000"/>
                    <a:lumOff val="25000"/>
                  </a:schemeClr>
                </a:solidFill>
              </a:rPr>
              <a:t>Dificuldades: </a:t>
            </a:r>
            <a:r>
              <a:rPr lang="pt-BR" sz="2400" spc="-1" dirty="0">
                <a:solidFill>
                  <a:schemeClr val="tx1">
                    <a:lumMod val="75000"/>
                    <a:lumOff val="25000"/>
                  </a:schemeClr>
                </a:solidFill>
              </a:rPr>
              <a:t>Dificuldades no levantamento de requisitos</a:t>
            </a:r>
            <a:r>
              <a:rPr lang="pt-BR" sz="2400" spc="-1" dirty="0" smtClean="0">
                <a:solidFill>
                  <a:schemeClr val="tx1">
                    <a:lumMod val="75000"/>
                    <a:lumOff val="25000"/>
                  </a:schemeClr>
                </a:solidFill>
              </a:rPr>
              <a:t>.</a:t>
            </a:r>
          </a:p>
          <a:p>
            <a:pPr algn="just">
              <a:lnSpc>
                <a:spcPct val="90000"/>
              </a:lnSpc>
              <a:spcBef>
                <a:spcPts val="1001"/>
              </a:spcBef>
            </a:pPr>
            <a:r>
              <a:rPr lang="pt-BR" sz="2400" spc="-1" dirty="0" smtClean="0">
                <a:solidFill>
                  <a:schemeClr val="tx1">
                    <a:lumMod val="75000"/>
                    <a:lumOff val="25000"/>
                  </a:schemeClr>
                </a:solidFill>
              </a:rPr>
              <a:t>Sugestões: Nenhuma </a:t>
            </a:r>
            <a:r>
              <a:rPr lang="pt-BR" sz="2400" spc="-1" dirty="0">
                <a:solidFill>
                  <a:schemeClr val="tx1">
                    <a:lumMod val="75000"/>
                    <a:lumOff val="25000"/>
                  </a:schemeClr>
                </a:solidFill>
              </a:rPr>
              <a:t>sugestão</a:t>
            </a:r>
          </a:p>
          <a:p>
            <a:pPr>
              <a:lnSpc>
                <a:spcPct val="90000"/>
              </a:lnSpc>
              <a:spcBef>
                <a:spcPts val="1001"/>
              </a:spcBef>
            </a:pPr>
            <a:endParaRPr lang="pt-BR" sz="2400" dirty="0">
              <a:solidFill>
                <a:schemeClr val="tx1">
                  <a:lumMod val="75000"/>
                  <a:lumOff val="25000"/>
                </a:schemeClr>
              </a:solidFill>
              <a:latin typeface="Arial" panose="020B0604020202020204" pitchFamily="34" charset="0"/>
            </a:endParaRPr>
          </a:p>
        </p:txBody>
      </p:sp>
      <p:sp>
        <p:nvSpPr>
          <p:cNvPr id="5" name="Espaço Reservado para Texto 4"/>
          <p:cNvSpPr>
            <a:spLocks noGrp="1"/>
          </p:cNvSpPr>
          <p:nvPr>
            <p:ph type="body" sz="quarter" idx="10"/>
          </p:nvPr>
        </p:nvSpPr>
        <p:spPr/>
        <p:txBody>
          <a:bodyPr>
            <a:normAutofit fontScale="95500"/>
          </a:bodyPr>
          <a:lstStyle/>
          <a:p>
            <a:endParaRPr lang="pt-BR"/>
          </a:p>
        </p:txBody>
      </p:sp>
      <p:sp>
        <p:nvSpPr>
          <p:cNvPr id="6" name="Espaço Reservado para Texto 1"/>
          <p:cNvSpPr txBox="1">
            <a:spLocks/>
          </p:cNvSpPr>
          <p:nvPr/>
        </p:nvSpPr>
        <p:spPr>
          <a:xfrm>
            <a:off x="152400" y="275878"/>
            <a:ext cx="9144000" cy="576064"/>
          </a:xfrm>
          <a:prstGeom prst="rect">
            <a:avLst/>
          </a:prstGeom>
        </p:spPr>
        <p:txBody>
          <a:bodyPr lIns="0" tIns="0" rIns="0" bIns="0" anchor="ctr">
            <a:normAutofit fontScale="95500"/>
          </a:bodyPr>
          <a:lstStyle>
            <a:lvl1pPr marL="0" indent="0" algn="ctr" defTabSz="914400" rtl="0" eaLnBrk="1" latinLnBrk="0" hangingPunct="1">
              <a:lnSpc>
                <a:spcPct val="90000"/>
              </a:lnSpc>
              <a:spcBef>
                <a:spcPts val="1000"/>
              </a:spcBef>
              <a:buFont typeface="Arial" panose="020B0604020202020204" pitchFamily="34" charset="0"/>
              <a:buNone/>
              <a:defRPr sz="3600" b="0" kern="1200" baseline="0">
                <a:solidFill>
                  <a:schemeClr val="tx1">
                    <a:lumMod val="75000"/>
                    <a:lumOff val="2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mtClean="0">
                <a:latin typeface="Arial" panose="020B0604020202020204" pitchFamily="34" charset="0"/>
              </a:rPr>
              <a:t>Apresentação dos integrantes</a:t>
            </a:r>
            <a:endParaRPr lang="pt-BR" dirty="0">
              <a:latin typeface="Arial" panose="020B0604020202020204" pitchFamily="34" charset="0"/>
            </a:endParaRPr>
          </a:p>
        </p:txBody>
      </p:sp>
    </p:spTree>
    <p:extLst>
      <p:ext uri="{BB962C8B-B14F-4D97-AF65-F5344CB8AC3E}">
        <p14:creationId xmlns:p14="http://schemas.microsoft.com/office/powerpoint/2010/main" val="20529943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251520" y="1059582"/>
            <a:ext cx="8676964" cy="3173176"/>
          </a:xfrm>
          <a:prstGeom prst="rect">
            <a:avLst/>
          </a:prstGeom>
        </p:spPr>
        <p:txBody>
          <a:bodyPr wrap="square">
            <a:spAutoFit/>
          </a:bodyPr>
          <a:lstStyle/>
          <a:p>
            <a:pPr>
              <a:lnSpc>
                <a:spcPct val="100000"/>
              </a:lnSpc>
            </a:pPr>
            <a:r>
              <a:rPr lang="pt-BR" sz="2400" spc="-1" dirty="0">
                <a:solidFill>
                  <a:schemeClr val="tx1">
                    <a:lumMod val="75000"/>
                    <a:lumOff val="25000"/>
                  </a:schemeClr>
                </a:solidFill>
                <a:latin typeface="+mj-lt"/>
              </a:rPr>
              <a:t>Nome: </a:t>
            </a:r>
            <a:r>
              <a:rPr lang="pt-BR" sz="2400" spc="-1" dirty="0" err="1">
                <a:solidFill>
                  <a:schemeClr val="tx1">
                    <a:lumMod val="75000"/>
                    <a:lumOff val="25000"/>
                  </a:schemeClr>
                </a:solidFill>
              </a:rPr>
              <a:t>Thalyson</a:t>
            </a:r>
            <a:r>
              <a:rPr lang="pt-BR" sz="2400" spc="-1" dirty="0">
                <a:solidFill>
                  <a:schemeClr val="tx1">
                    <a:lumMod val="75000"/>
                    <a:lumOff val="25000"/>
                  </a:schemeClr>
                </a:solidFill>
              </a:rPr>
              <a:t> da Costa Teixeira</a:t>
            </a:r>
          </a:p>
          <a:p>
            <a:pPr>
              <a:lnSpc>
                <a:spcPct val="90000"/>
              </a:lnSpc>
              <a:spcBef>
                <a:spcPts val="1001"/>
              </a:spcBef>
            </a:pPr>
            <a:r>
              <a:rPr lang="pt-BR" sz="2400" spc="-1" dirty="0" smtClean="0">
                <a:solidFill>
                  <a:schemeClr val="tx1">
                    <a:lumMod val="75000"/>
                    <a:lumOff val="25000"/>
                  </a:schemeClr>
                </a:solidFill>
                <a:latin typeface="+mj-lt"/>
              </a:rPr>
              <a:t>Papel</a:t>
            </a:r>
            <a:r>
              <a:rPr lang="pt-BR" sz="2400" spc="-1" dirty="0">
                <a:solidFill>
                  <a:schemeClr val="tx1">
                    <a:lumMod val="75000"/>
                    <a:lumOff val="25000"/>
                  </a:schemeClr>
                </a:solidFill>
                <a:latin typeface="+mj-lt"/>
              </a:rPr>
              <a:t>: Analista</a:t>
            </a:r>
          </a:p>
          <a:p>
            <a:pPr>
              <a:lnSpc>
                <a:spcPct val="90000"/>
              </a:lnSpc>
              <a:spcBef>
                <a:spcPts val="1001"/>
              </a:spcBef>
            </a:pPr>
            <a:r>
              <a:rPr lang="pt-BR" sz="2400" spc="-1" dirty="0">
                <a:solidFill>
                  <a:schemeClr val="tx1">
                    <a:lumMod val="75000"/>
                    <a:lumOff val="25000"/>
                  </a:schemeClr>
                </a:solidFill>
                <a:latin typeface="+mj-lt"/>
              </a:rPr>
              <a:t>Atividades que executou: documento de visão (perspectiva do produto</a:t>
            </a:r>
            <a:r>
              <a:rPr lang="pt-BR" sz="2400" spc="-1" dirty="0" smtClean="0">
                <a:solidFill>
                  <a:schemeClr val="tx1">
                    <a:lumMod val="75000"/>
                    <a:lumOff val="25000"/>
                  </a:schemeClr>
                </a:solidFill>
                <a:latin typeface="+mj-lt"/>
              </a:rPr>
              <a:t>); </a:t>
            </a:r>
            <a:r>
              <a:rPr lang="pt-BR" sz="2400" spc="-1" dirty="0">
                <a:solidFill>
                  <a:schemeClr val="tx1">
                    <a:lumMod val="75000"/>
                    <a:lumOff val="25000"/>
                  </a:schemeClr>
                </a:solidFill>
                <a:latin typeface="+mj-lt"/>
              </a:rPr>
              <a:t>documento de requisitos (priorização dos </a:t>
            </a:r>
            <a:r>
              <a:rPr lang="pt-BR" sz="2400" spc="-1" dirty="0" err="1">
                <a:solidFill>
                  <a:schemeClr val="tx1">
                    <a:lumMod val="75000"/>
                    <a:lumOff val="25000"/>
                  </a:schemeClr>
                </a:solidFill>
                <a:latin typeface="+mj-lt"/>
              </a:rPr>
              <a:t>re</a:t>
            </a:r>
            <a:r>
              <a:rPr lang="pt-BR" sz="2400" spc="-1" dirty="0">
                <a:solidFill>
                  <a:schemeClr val="tx1">
                    <a:lumMod val="75000"/>
                    <a:lumOff val="25000"/>
                  </a:schemeClr>
                </a:solidFill>
                <a:latin typeface="+mj-lt"/>
              </a:rPr>
              <a:t>-   </a:t>
            </a:r>
            <a:r>
              <a:rPr lang="pt-BR" sz="2400" spc="-1" dirty="0" err="1">
                <a:solidFill>
                  <a:schemeClr val="tx1">
                    <a:lumMod val="75000"/>
                    <a:lumOff val="25000"/>
                  </a:schemeClr>
                </a:solidFill>
                <a:latin typeface="+mj-lt"/>
              </a:rPr>
              <a:t>quisitos</a:t>
            </a:r>
            <a:r>
              <a:rPr lang="pt-BR" sz="2400" spc="-1" dirty="0">
                <a:solidFill>
                  <a:schemeClr val="tx1">
                    <a:lumMod val="75000"/>
                    <a:lumOff val="25000"/>
                  </a:schemeClr>
                </a:solidFill>
                <a:latin typeface="+mj-lt"/>
              </a:rPr>
              <a:t>, requisitos funcionais); </a:t>
            </a:r>
            <a:r>
              <a:rPr lang="pt-BR" sz="2400" spc="-1" dirty="0" err="1">
                <a:solidFill>
                  <a:schemeClr val="tx1">
                    <a:lumMod val="75000"/>
                    <a:lumOff val="25000"/>
                  </a:schemeClr>
                </a:solidFill>
                <a:latin typeface="+mj-lt"/>
              </a:rPr>
              <a:t>macrorrequisitos</a:t>
            </a:r>
            <a:r>
              <a:rPr lang="pt-BR" sz="2400" spc="-1" dirty="0">
                <a:solidFill>
                  <a:schemeClr val="tx1">
                    <a:lumMod val="75000"/>
                    <a:lumOff val="25000"/>
                  </a:schemeClr>
                </a:solidFill>
                <a:latin typeface="+mj-lt"/>
              </a:rPr>
              <a:t>, reunião com o professor Breno </a:t>
            </a:r>
            <a:r>
              <a:rPr lang="pt-BR" sz="2400" spc="-1" dirty="0" smtClean="0">
                <a:solidFill>
                  <a:schemeClr val="tx1">
                    <a:lumMod val="75000"/>
                    <a:lumOff val="25000"/>
                  </a:schemeClr>
                </a:solidFill>
                <a:latin typeface="+mj-lt"/>
              </a:rPr>
              <a:t>Romano</a:t>
            </a:r>
            <a:endParaRPr lang="pt-BR" sz="2400" spc="-1" dirty="0">
              <a:solidFill>
                <a:schemeClr val="tx1">
                  <a:lumMod val="75000"/>
                  <a:lumOff val="25000"/>
                </a:schemeClr>
              </a:solidFill>
              <a:latin typeface="+mj-lt"/>
            </a:endParaRPr>
          </a:p>
          <a:p>
            <a:pPr>
              <a:lnSpc>
                <a:spcPct val="90000"/>
              </a:lnSpc>
              <a:spcBef>
                <a:spcPts val="1001"/>
              </a:spcBef>
            </a:pPr>
            <a:r>
              <a:rPr lang="pt-BR" sz="2400" spc="-1" dirty="0">
                <a:solidFill>
                  <a:schemeClr val="tx1">
                    <a:lumMod val="75000"/>
                    <a:lumOff val="25000"/>
                  </a:schemeClr>
                </a:solidFill>
                <a:latin typeface="+mj-lt"/>
              </a:rPr>
              <a:t>Dificuldades/Sugestões: Participar mais das atividades; </a:t>
            </a:r>
            <a:r>
              <a:rPr lang="pt-BR" sz="2400" spc="-1" dirty="0" smtClean="0">
                <a:solidFill>
                  <a:schemeClr val="tx1">
                    <a:lumMod val="75000"/>
                    <a:lumOff val="25000"/>
                  </a:schemeClr>
                </a:solidFill>
                <a:latin typeface="+mj-lt"/>
              </a:rPr>
              <a:t>melhorar </a:t>
            </a:r>
            <a:r>
              <a:rPr lang="pt-BR" sz="2400" spc="-1" dirty="0">
                <a:solidFill>
                  <a:schemeClr val="tx1">
                    <a:lumMod val="75000"/>
                    <a:lumOff val="25000"/>
                  </a:schemeClr>
                </a:solidFill>
                <a:latin typeface="+mj-lt"/>
              </a:rPr>
              <a:t>a comunicação; não se esquecer do </a:t>
            </a:r>
            <a:r>
              <a:rPr lang="pt-BR" sz="2400" spc="-1" dirty="0" err="1" smtClean="0">
                <a:solidFill>
                  <a:schemeClr val="tx1">
                    <a:lumMod val="75000"/>
                    <a:lumOff val="25000"/>
                  </a:schemeClr>
                </a:solidFill>
                <a:latin typeface="+mj-lt"/>
              </a:rPr>
              <a:t>Redmine</a:t>
            </a:r>
            <a:endParaRPr lang="pt-BR" sz="2400" spc="-1" dirty="0">
              <a:solidFill>
                <a:schemeClr val="tx1">
                  <a:lumMod val="75000"/>
                  <a:lumOff val="25000"/>
                </a:schemeClr>
              </a:solidFill>
              <a:latin typeface="+mj-lt"/>
            </a:endParaRPr>
          </a:p>
        </p:txBody>
      </p:sp>
      <p:sp>
        <p:nvSpPr>
          <p:cNvPr id="5" name="Espaço Reservado para Texto 4"/>
          <p:cNvSpPr>
            <a:spLocks noGrp="1"/>
          </p:cNvSpPr>
          <p:nvPr>
            <p:ph type="body" sz="quarter" idx="10"/>
          </p:nvPr>
        </p:nvSpPr>
        <p:spPr/>
        <p:txBody>
          <a:bodyPr>
            <a:normAutofit fontScale="95500"/>
          </a:bodyPr>
          <a:lstStyle/>
          <a:p>
            <a:endParaRPr lang="pt-BR"/>
          </a:p>
        </p:txBody>
      </p:sp>
      <p:sp>
        <p:nvSpPr>
          <p:cNvPr id="6" name="Espaço Reservado para Texto 1"/>
          <p:cNvSpPr>
            <a:spLocks noGrp="1"/>
          </p:cNvSpPr>
          <p:nvPr>
            <p:ph type="body" sz="quarter" idx="10"/>
          </p:nvPr>
        </p:nvSpPr>
        <p:spPr>
          <a:xfrm>
            <a:off x="152400" y="275878"/>
            <a:ext cx="9144000" cy="576064"/>
          </a:xfrm>
        </p:spPr>
        <p:txBody>
          <a:bodyPr>
            <a:normAutofit fontScale="95500"/>
          </a:bodyPr>
          <a:lstStyle/>
          <a:p>
            <a:r>
              <a:rPr lang="pt-BR" dirty="0" smtClean="0">
                <a:latin typeface="Arial" panose="020B0604020202020204" pitchFamily="34" charset="0"/>
              </a:rPr>
              <a:t>Apresentação dos integrantes</a:t>
            </a:r>
            <a:endParaRPr lang="pt-BR" dirty="0">
              <a:latin typeface="Arial" panose="020B0604020202020204" pitchFamily="34" charset="0"/>
            </a:endParaRPr>
          </a:p>
        </p:txBody>
      </p:sp>
    </p:spTree>
    <p:extLst>
      <p:ext uri="{BB962C8B-B14F-4D97-AF65-F5344CB8AC3E}">
        <p14:creationId xmlns:p14="http://schemas.microsoft.com/office/powerpoint/2010/main" val="257323319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p:cNvSpPr>
            <a:spLocks noGrp="1"/>
          </p:cNvSpPr>
          <p:nvPr>
            <p:ph type="body" sz="quarter" idx="11"/>
          </p:nvPr>
        </p:nvSpPr>
        <p:spPr/>
        <p:txBody>
          <a:bodyPr>
            <a:normAutofit fontScale="95500"/>
          </a:bodyPr>
          <a:lstStyle/>
          <a:p>
            <a:endParaRPr lang="pt-BR"/>
          </a:p>
        </p:txBody>
      </p:sp>
      <p:sp>
        <p:nvSpPr>
          <p:cNvPr id="2" name="Retângulo 1"/>
          <p:cNvSpPr/>
          <p:nvPr/>
        </p:nvSpPr>
        <p:spPr>
          <a:xfrm>
            <a:off x="251520" y="1059582"/>
            <a:ext cx="8496944" cy="3736920"/>
          </a:xfrm>
          <a:prstGeom prst="rect">
            <a:avLst/>
          </a:prstGeom>
        </p:spPr>
        <p:txBody>
          <a:bodyPr wrap="square">
            <a:spAutoFit/>
          </a:bodyPr>
          <a:lstStyle/>
          <a:p>
            <a:pPr algn="just">
              <a:lnSpc>
                <a:spcPct val="100000"/>
              </a:lnSpc>
              <a:spcBef>
                <a:spcPts val="479"/>
              </a:spcBef>
            </a:pPr>
            <a:r>
              <a:rPr lang="pt-BR" altLang="ko-KR" sz="2400" spc="-1" dirty="0">
                <a:solidFill>
                  <a:schemeClr val="tx1">
                    <a:lumMod val="75000"/>
                    <a:lumOff val="25000"/>
                  </a:schemeClr>
                </a:solidFill>
                <a:latin typeface="+mj-lt"/>
              </a:rPr>
              <a:t>Nome: Beatriz Moreira Oliveira</a:t>
            </a:r>
            <a:endParaRPr lang="ko-KR" altLang="pt-BR" sz="2400" spc="-1" dirty="0">
              <a:solidFill>
                <a:schemeClr val="tx1">
                  <a:lumMod val="75000"/>
                  <a:lumOff val="25000"/>
                </a:schemeClr>
              </a:solidFill>
              <a:latin typeface="+mj-lt"/>
            </a:endParaRPr>
          </a:p>
          <a:p>
            <a:pPr algn="just">
              <a:lnSpc>
                <a:spcPct val="100000"/>
              </a:lnSpc>
              <a:spcBef>
                <a:spcPts val="479"/>
              </a:spcBef>
            </a:pPr>
            <a:r>
              <a:rPr lang="pt-BR" altLang="ko-KR" sz="2400" spc="-1" dirty="0">
                <a:solidFill>
                  <a:schemeClr val="tx1">
                    <a:lumMod val="75000"/>
                    <a:lumOff val="25000"/>
                  </a:schemeClr>
                </a:solidFill>
                <a:latin typeface="+mj-lt"/>
              </a:rPr>
              <a:t>Papel: DBA</a:t>
            </a:r>
            <a:endParaRPr lang="ko-KR" altLang="pt-BR" sz="2400" spc="-1" dirty="0">
              <a:solidFill>
                <a:schemeClr val="tx1">
                  <a:lumMod val="75000"/>
                  <a:lumOff val="25000"/>
                </a:schemeClr>
              </a:solidFill>
              <a:latin typeface="+mj-lt"/>
            </a:endParaRPr>
          </a:p>
          <a:p>
            <a:pPr algn="just">
              <a:lnSpc>
                <a:spcPct val="100000"/>
              </a:lnSpc>
              <a:spcBef>
                <a:spcPts val="479"/>
              </a:spcBef>
            </a:pPr>
            <a:r>
              <a:rPr lang="pt-BR" altLang="ko-KR" sz="2400" spc="-1" dirty="0">
                <a:solidFill>
                  <a:schemeClr val="tx1">
                    <a:lumMod val="75000"/>
                    <a:lumOff val="25000"/>
                  </a:schemeClr>
                </a:solidFill>
                <a:latin typeface="+mj-lt"/>
              </a:rPr>
              <a:t>Atividades que executou: </a:t>
            </a:r>
            <a:r>
              <a:rPr lang="pt-BR" altLang="ko-KR" sz="2400" spc="-1" dirty="0" smtClean="0">
                <a:solidFill>
                  <a:schemeClr val="tx1">
                    <a:lumMod val="75000"/>
                    <a:lumOff val="25000"/>
                  </a:schemeClr>
                </a:solidFill>
                <a:latin typeface="+mj-lt"/>
              </a:rPr>
              <a:t>Atualização </a:t>
            </a:r>
            <a:r>
              <a:rPr lang="pt-BR" altLang="ko-KR" sz="2400" spc="-1" dirty="0">
                <a:solidFill>
                  <a:schemeClr val="tx1">
                    <a:lumMod val="75000"/>
                    <a:lumOff val="25000"/>
                  </a:schemeClr>
                </a:solidFill>
                <a:latin typeface="+mj-lt"/>
              </a:rPr>
              <a:t>do SVN,                      desenvolvimento dos documentos de macrorequisitos,        visão e Especificação dos Principais </a:t>
            </a:r>
            <a:r>
              <a:rPr lang="pt-BR" altLang="ko-KR" sz="2400" spc="-1" dirty="0" smtClean="0">
                <a:solidFill>
                  <a:schemeClr val="tx1">
                    <a:lumMod val="75000"/>
                    <a:lumOff val="25000"/>
                  </a:schemeClr>
                </a:solidFill>
                <a:latin typeface="+mj-lt"/>
              </a:rPr>
              <a:t>envolvidos</a:t>
            </a:r>
            <a:endParaRPr lang="ko-KR" altLang="pt-BR" sz="2400" spc="-1" dirty="0">
              <a:solidFill>
                <a:schemeClr val="tx1">
                  <a:lumMod val="75000"/>
                  <a:lumOff val="25000"/>
                </a:schemeClr>
              </a:solidFill>
              <a:latin typeface="+mj-lt"/>
            </a:endParaRPr>
          </a:p>
          <a:p>
            <a:pPr algn="just">
              <a:lnSpc>
                <a:spcPct val="100000"/>
              </a:lnSpc>
              <a:spcBef>
                <a:spcPts val="479"/>
              </a:spcBef>
            </a:pPr>
            <a:r>
              <a:rPr lang="pt-BR" altLang="ko-KR" sz="2400" spc="-1" dirty="0">
                <a:solidFill>
                  <a:schemeClr val="tx1">
                    <a:lumMod val="75000"/>
                    <a:lumOff val="25000"/>
                  </a:schemeClr>
                </a:solidFill>
                <a:latin typeface="+mj-lt"/>
              </a:rPr>
              <a:t>Dificuldades: Levantamento de </a:t>
            </a:r>
            <a:r>
              <a:rPr lang="pt-BR" altLang="ko-KR" sz="2400" spc="-1" dirty="0" smtClean="0">
                <a:solidFill>
                  <a:schemeClr val="tx1">
                    <a:lumMod val="75000"/>
                    <a:lumOff val="25000"/>
                  </a:schemeClr>
                </a:solidFill>
                <a:latin typeface="+mj-lt"/>
              </a:rPr>
              <a:t>requisitos</a:t>
            </a:r>
            <a:endParaRPr lang="ko-KR" altLang="pt-BR" sz="2400" spc="-1" dirty="0">
              <a:solidFill>
                <a:schemeClr val="tx1">
                  <a:lumMod val="75000"/>
                  <a:lumOff val="25000"/>
                </a:schemeClr>
              </a:solidFill>
              <a:latin typeface="+mj-lt"/>
            </a:endParaRPr>
          </a:p>
          <a:p>
            <a:pPr algn="just">
              <a:lnSpc>
                <a:spcPct val="100000"/>
              </a:lnSpc>
              <a:spcBef>
                <a:spcPts val="479"/>
              </a:spcBef>
            </a:pPr>
            <a:r>
              <a:rPr lang="pt-BR" altLang="ko-KR" sz="2400" spc="-1" dirty="0">
                <a:solidFill>
                  <a:schemeClr val="tx1">
                    <a:lumMod val="75000"/>
                    <a:lumOff val="25000"/>
                  </a:schemeClr>
                </a:solidFill>
                <a:latin typeface="+mj-lt"/>
              </a:rPr>
              <a:t>Sugestões: Utilizar elementos (como cores, estrutura da Home) de </a:t>
            </a:r>
            <a:r>
              <a:rPr lang="pt-BR" altLang="ko-KR" sz="2400" spc="-1" dirty="0" err="1">
                <a:solidFill>
                  <a:schemeClr val="tx1">
                    <a:lumMod val="75000"/>
                    <a:lumOff val="25000"/>
                  </a:schemeClr>
                </a:solidFill>
                <a:latin typeface="+mj-lt"/>
              </a:rPr>
              <a:t>templates</a:t>
            </a:r>
            <a:r>
              <a:rPr lang="pt-BR" altLang="ko-KR" sz="2400" spc="-1" dirty="0">
                <a:solidFill>
                  <a:schemeClr val="tx1">
                    <a:lumMod val="75000"/>
                    <a:lumOff val="25000"/>
                  </a:schemeClr>
                </a:solidFill>
                <a:latin typeface="+mj-lt"/>
              </a:rPr>
              <a:t> que não foram escolhidos para </a:t>
            </a:r>
            <a:endParaRPr lang="ko-KR" altLang="pt-BR" sz="2400" spc="-1" dirty="0">
              <a:solidFill>
                <a:schemeClr val="tx1">
                  <a:lumMod val="75000"/>
                  <a:lumOff val="25000"/>
                </a:schemeClr>
              </a:solidFill>
              <a:latin typeface="+mj-lt"/>
            </a:endParaRPr>
          </a:p>
          <a:p>
            <a:pPr algn="just">
              <a:lnSpc>
                <a:spcPct val="100000"/>
              </a:lnSpc>
              <a:spcBef>
                <a:spcPts val="479"/>
              </a:spcBef>
            </a:pPr>
            <a:r>
              <a:rPr lang="pt-BR" altLang="ko-KR" sz="2400" spc="-1" dirty="0">
                <a:solidFill>
                  <a:schemeClr val="tx1">
                    <a:lumMod val="75000"/>
                    <a:lumOff val="25000"/>
                  </a:schemeClr>
                </a:solidFill>
                <a:latin typeface="+mj-lt"/>
              </a:rPr>
              <a:t>complementar o </a:t>
            </a:r>
            <a:r>
              <a:rPr lang="pt-BR" altLang="ko-KR" sz="2400" spc="-1" dirty="0" smtClean="0">
                <a:solidFill>
                  <a:schemeClr val="tx1">
                    <a:lumMod val="75000"/>
                    <a:lumOff val="25000"/>
                  </a:schemeClr>
                </a:solidFill>
                <a:latin typeface="+mj-lt"/>
              </a:rPr>
              <a:t>site</a:t>
            </a:r>
            <a:endParaRPr lang="ko-KR" altLang="pt-BR" sz="2400" spc="-1" dirty="0">
              <a:solidFill>
                <a:schemeClr val="tx1">
                  <a:lumMod val="75000"/>
                  <a:lumOff val="25000"/>
                </a:schemeClr>
              </a:solidFill>
              <a:latin typeface="+mj-lt"/>
            </a:endParaRPr>
          </a:p>
        </p:txBody>
      </p:sp>
      <p:sp>
        <p:nvSpPr>
          <p:cNvPr id="5" name="Espaço Reservado para Texto 4"/>
          <p:cNvSpPr>
            <a:spLocks noGrp="1"/>
          </p:cNvSpPr>
          <p:nvPr>
            <p:ph type="body" sz="quarter" idx="10"/>
          </p:nvPr>
        </p:nvSpPr>
        <p:spPr/>
        <p:txBody>
          <a:bodyPr>
            <a:normAutofit fontScale="95500"/>
          </a:bodyPr>
          <a:lstStyle/>
          <a:p>
            <a:endParaRPr lang="pt-BR"/>
          </a:p>
        </p:txBody>
      </p:sp>
      <p:sp>
        <p:nvSpPr>
          <p:cNvPr id="6" name="Espaço Reservado para Texto 1"/>
          <p:cNvSpPr txBox="1">
            <a:spLocks/>
          </p:cNvSpPr>
          <p:nvPr/>
        </p:nvSpPr>
        <p:spPr>
          <a:xfrm>
            <a:off x="152400" y="275878"/>
            <a:ext cx="9144000" cy="576064"/>
          </a:xfrm>
          <a:prstGeom prst="rect">
            <a:avLst/>
          </a:prstGeom>
        </p:spPr>
        <p:txBody>
          <a:bodyPr lIns="0" tIns="0" rIns="0" bIns="0" anchor="ctr">
            <a:normAutofit fontScale="95500"/>
          </a:bodyPr>
          <a:lstStyle>
            <a:lvl1pPr marL="0" indent="0" algn="ctr" defTabSz="914400" rtl="0" eaLnBrk="1" latinLnBrk="0" hangingPunct="1">
              <a:lnSpc>
                <a:spcPct val="90000"/>
              </a:lnSpc>
              <a:spcBef>
                <a:spcPts val="1000"/>
              </a:spcBef>
              <a:buFont typeface="Arial" panose="020B0604020202020204" pitchFamily="34" charset="0"/>
              <a:buNone/>
              <a:defRPr sz="3600" b="0" kern="1200" baseline="0">
                <a:solidFill>
                  <a:schemeClr val="tx1">
                    <a:lumMod val="75000"/>
                    <a:lumOff val="2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mtClean="0">
                <a:latin typeface="Arial" panose="020B0604020202020204" pitchFamily="34" charset="0"/>
              </a:rPr>
              <a:t>Apresentação dos integrantes</a:t>
            </a:r>
            <a:endParaRPr lang="pt-BR" dirty="0">
              <a:latin typeface="Arial" panose="020B0604020202020204" pitchFamily="34" charset="0"/>
            </a:endParaRPr>
          </a:p>
        </p:txBody>
      </p:sp>
    </p:spTree>
    <p:extLst>
      <p:ext uri="{BB962C8B-B14F-4D97-AF65-F5344CB8AC3E}">
        <p14:creationId xmlns:p14="http://schemas.microsoft.com/office/powerpoint/2010/main" val="325593215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p:cNvSpPr>
            <a:spLocks noGrp="1"/>
          </p:cNvSpPr>
          <p:nvPr>
            <p:ph type="body" sz="quarter" idx="11"/>
          </p:nvPr>
        </p:nvSpPr>
        <p:spPr/>
        <p:txBody>
          <a:bodyPr>
            <a:normAutofit fontScale="95500"/>
          </a:bodyPr>
          <a:lstStyle/>
          <a:p>
            <a:endParaRPr lang="pt-BR"/>
          </a:p>
        </p:txBody>
      </p:sp>
      <p:sp>
        <p:nvSpPr>
          <p:cNvPr id="2" name="Retângulo 1"/>
          <p:cNvSpPr/>
          <p:nvPr/>
        </p:nvSpPr>
        <p:spPr>
          <a:xfrm>
            <a:off x="251520" y="1059582"/>
            <a:ext cx="8640960" cy="2932085"/>
          </a:xfrm>
          <a:prstGeom prst="rect">
            <a:avLst/>
          </a:prstGeom>
        </p:spPr>
        <p:txBody>
          <a:bodyPr wrap="square">
            <a:spAutoFit/>
          </a:bodyPr>
          <a:lstStyle/>
          <a:p>
            <a:pPr algn="just">
              <a:lnSpc>
                <a:spcPct val="90000"/>
              </a:lnSpc>
              <a:spcBef>
                <a:spcPts val="1001"/>
              </a:spcBef>
            </a:pPr>
            <a:r>
              <a:rPr lang="pt-BR" sz="2400" spc="-1" dirty="0">
                <a:solidFill>
                  <a:schemeClr val="tx1">
                    <a:lumMod val="75000"/>
                    <a:lumOff val="25000"/>
                  </a:schemeClr>
                </a:solidFill>
              </a:rPr>
              <a:t>Nome: Thomaz</a:t>
            </a:r>
          </a:p>
          <a:p>
            <a:pPr algn="just">
              <a:lnSpc>
                <a:spcPct val="90000"/>
              </a:lnSpc>
              <a:spcBef>
                <a:spcPts val="1001"/>
              </a:spcBef>
            </a:pPr>
            <a:r>
              <a:rPr lang="pt-BR" sz="2400" spc="-1" dirty="0">
                <a:solidFill>
                  <a:schemeClr val="tx1">
                    <a:lumMod val="75000"/>
                    <a:lumOff val="25000"/>
                  </a:schemeClr>
                </a:solidFill>
              </a:rPr>
              <a:t>Papel: DBA</a:t>
            </a:r>
          </a:p>
          <a:p>
            <a:pPr algn="just">
              <a:lnSpc>
                <a:spcPct val="90000"/>
              </a:lnSpc>
              <a:spcBef>
                <a:spcPts val="1001"/>
              </a:spcBef>
            </a:pPr>
            <a:r>
              <a:rPr lang="pt-BR" sz="2400" spc="-1" dirty="0">
                <a:solidFill>
                  <a:schemeClr val="tx1">
                    <a:lumMod val="75000"/>
                    <a:lumOff val="25000"/>
                  </a:schemeClr>
                </a:solidFill>
              </a:rPr>
              <a:t>Atividades que executou: documento de visão 1° </a:t>
            </a:r>
            <a:r>
              <a:rPr lang="pt-BR" sz="2400" spc="-1" dirty="0" smtClean="0">
                <a:solidFill>
                  <a:schemeClr val="tx1">
                    <a:lumMod val="75000"/>
                    <a:lumOff val="25000"/>
                  </a:schemeClr>
                </a:solidFill>
              </a:rPr>
              <a:t>parte</a:t>
            </a:r>
            <a:endParaRPr lang="pt-BR" sz="2400" spc="-1" dirty="0">
              <a:solidFill>
                <a:schemeClr val="tx1">
                  <a:lumMod val="75000"/>
                  <a:lumOff val="25000"/>
                </a:schemeClr>
              </a:solidFill>
            </a:endParaRPr>
          </a:p>
          <a:p>
            <a:pPr algn="just">
              <a:lnSpc>
                <a:spcPct val="90000"/>
              </a:lnSpc>
              <a:spcBef>
                <a:spcPts val="1001"/>
              </a:spcBef>
            </a:pPr>
            <a:r>
              <a:rPr lang="pt-BR" sz="2400" spc="-1" dirty="0">
                <a:solidFill>
                  <a:schemeClr val="tx1">
                    <a:lumMod val="75000"/>
                    <a:lumOff val="25000"/>
                  </a:schemeClr>
                </a:solidFill>
              </a:rPr>
              <a:t>definição dos </a:t>
            </a:r>
            <a:r>
              <a:rPr lang="pt-BR" sz="2400" spc="-1" dirty="0" err="1">
                <a:solidFill>
                  <a:schemeClr val="tx1">
                    <a:lumMod val="75000"/>
                    <a:lumOff val="25000"/>
                  </a:schemeClr>
                </a:solidFill>
              </a:rPr>
              <a:t>macrorrequisitos</a:t>
            </a:r>
            <a:r>
              <a:rPr lang="pt-BR" sz="2400" spc="-1" dirty="0">
                <a:solidFill>
                  <a:schemeClr val="tx1">
                    <a:lumMod val="75000"/>
                    <a:lumOff val="25000"/>
                  </a:schemeClr>
                </a:solidFill>
              </a:rPr>
              <a:t>, extrair os requisitos </a:t>
            </a:r>
            <a:r>
              <a:rPr lang="pt-BR" sz="2400" spc="-1" dirty="0" smtClean="0">
                <a:solidFill>
                  <a:schemeClr val="tx1">
                    <a:lumMod val="75000"/>
                    <a:lumOff val="25000"/>
                  </a:schemeClr>
                </a:solidFill>
              </a:rPr>
              <a:t>funcionais </a:t>
            </a:r>
            <a:r>
              <a:rPr lang="pt-BR" sz="2400" spc="-1" dirty="0">
                <a:solidFill>
                  <a:schemeClr val="tx1">
                    <a:lumMod val="75000"/>
                    <a:lumOff val="25000"/>
                  </a:schemeClr>
                </a:solidFill>
              </a:rPr>
              <a:t>e não </a:t>
            </a:r>
            <a:r>
              <a:rPr lang="pt-BR" sz="2400" spc="-1" dirty="0" smtClean="0">
                <a:solidFill>
                  <a:schemeClr val="tx1">
                    <a:lumMod val="75000"/>
                    <a:lumOff val="25000"/>
                  </a:schemeClr>
                </a:solidFill>
              </a:rPr>
              <a:t>funcionais</a:t>
            </a:r>
            <a:endParaRPr lang="pt-BR" sz="2400" spc="-1" dirty="0">
              <a:solidFill>
                <a:schemeClr val="tx1">
                  <a:lumMod val="75000"/>
                  <a:lumOff val="25000"/>
                </a:schemeClr>
              </a:solidFill>
            </a:endParaRPr>
          </a:p>
          <a:p>
            <a:pPr algn="just">
              <a:lnSpc>
                <a:spcPct val="90000"/>
              </a:lnSpc>
              <a:spcBef>
                <a:spcPts val="1001"/>
              </a:spcBef>
            </a:pPr>
            <a:r>
              <a:rPr lang="pt-BR" sz="2400" spc="-1" dirty="0">
                <a:solidFill>
                  <a:schemeClr val="tx1">
                    <a:lumMod val="75000"/>
                    <a:lumOff val="25000"/>
                  </a:schemeClr>
                </a:solidFill>
              </a:rPr>
              <a:t>Dificuldades/Sugestões: Focar no que o projeto pede e </a:t>
            </a:r>
            <a:r>
              <a:rPr lang="pt-BR" sz="2400" spc="-1" dirty="0" smtClean="0">
                <a:solidFill>
                  <a:schemeClr val="tx1">
                    <a:lumMod val="75000"/>
                    <a:lumOff val="25000"/>
                  </a:schemeClr>
                </a:solidFill>
              </a:rPr>
              <a:t>não </a:t>
            </a:r>
            <a:r>
              <a:rPr lang="pt-BR" sz="2400" spc="-1" dirty="0">
                <a:solidFill>
                  <a:schemeClr val="tx1">
                    <a:lumMod val="75000"/>
                    <a:lumOff val="25000"/>
                  </a:schemeClr>
                </a:solidFill>
              </a:rPr>
              <a:t>em ideias que não condiz com o </a:t>
            </a:r>
            <a:r>
              <a:rPr lang="pt-BR" sz="2400" spc="-1" dirty="0" smtClean="0">
                <a:solidFill>
                  <a:schemeClr val="tx1">
                    <a:lumMod val="75000"/>
                    <a:lumOff val="25000"/>
                  </a:schemeClr>
                </a:solidFill>
              </a:rPr>
              <a:t>especificado</a:t>
            </a:r>
            <a:endParaRPr lang="pt-BR" sz="2400" spc="-1" dirty="0">
              <a:solidFill>
                <a:schemeClr val="tx1">
                  <a:lumMod val="75000"/>
                  <a:lumOff val="25000"/>
                </a:schemeClr>
              </a:solidFill>
            </a:endParaRPr>
          </a:p>
        </p:txBody>
      </p:sp>
      <p:sp>
        <p:nvSpPr>
          <p:cNvPr id="5" name="Espaço Reservado para Texto 4"/>
          <p:cNvSpPr>
            <a:spLocks noGrp="1"/>
          </p:cNvSpPr>
          <p:nvPr>
            <p:ph type="body" sz="quarter" idx="10"/>
          </p:nvPr>
        </p:nvSpPr>
        <p:spPr/>
        <p:txBody>
          <a:bodyPr>
            <a:normAutofit fontScale="95500"/>
          </a:bodyPr>
          <a:lstStyle/>
          <a:p>
            <a:endParaRPr lang="pt-BR"/>
          </a:p>
        </p:txBody>
      </p:sp>
      <p:sp>
        <p:nvSpPr>
          <p:cNvPr id="6" name="Espaço Reservado para Texto 1"/>
          <p:cNvSpPr txBox="1">
            <a:spLocks/>
          </p:cNvSpPr>
          <p:nvPr/>
        </p:nvSpPr>
        <p:spPr>
          <a:xfrm>
            <a:off x="152400" y="275878"/>
            <a:ext cx="9144000" cy="576064"/>
          </a:xfrm>
          <a:prstGeom prst="rect">
            <a:avLst/>
          </a:prstGeom>
        </p:spPr>
        <p:txBody>
          <a:bodyPr lIns="0" tIns="0" rIns="0" bIns="0" anchor="ctr">
            <a:normAutofit fontScale="95500"/>
          </a:bodyPr>
          <a:lstStyle>
            <a:lvl1pPr marL="0" indent="0" algn="ctr" defTabSz="914400" rtl="0" eaLnBrk="1" latinLnBrk="0" hangingPunct="1">
              <a:lnSpc>
                <a:spcPct val="90000"/>
              </a:lnSpc>
              <a:spcBef>
                <a:spcPts val="1000"/>
              </a:spcBef>
              <a:buFont typeface="Arial" panose="020B0604020202020204" pitchFamily="34" charset="0"/>
              <a:buNone/>
              <a:defRPr sz="3600" b="0" kern="1200" baseline="0">
                <a:solidFill>
                  <a:schemeClr val="tx1">
                    <a:lumMod val="75000"/>
                    <a:lumOff val="2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mtClean="0">
                <a:latin typeface="Arial" panose="020B0604020202020204" pitchFamily="34" charset="0"/>
              </a:rPr>
              <a:t>Apresentação dos integrantes</a:t>
            </a:r>
            <a:endParaRPr lang="pt-BR" dirty="0">
              <a:latin typeface="Arial" panose="020B0604020202020204" pitchFamily="34" charset="0"/>
            </a:endParaRPr>
          </a:p>
        </p:txBody>
      </p:sp>
    </p:spTree>
    <p:extLst>
      <p:ext uri="{BB962C8B-B14F-4D97-AF65-F5344CB8AC3E}">
        <p14:creationId xmlns:p14="http://schemas.microsoft.com/office/powerpoint/2010/main" val="16085388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fontScale="95500"/>
          </a:bodyPr>
          <a:lstStyle/>
          <a:p>
            <a:r>
              <a:rPr lang="pt-BR" dirty="0" smtClean="0"/>
              <a:t>Apresentação </a:t>
            </a:r>
            <a:r>
              <a:rPr lang="pt-BR" dirty="0"/>
              <a:t>dos </a:t>
            </a:r>
            <a:r>
              <a:rPr lang="pt-BR" dirty="0" err="1"/>
              <a:t>Templates</a:t>
            </a:r>
            <a:r>
              <a:rPr lang="pt-BR" dirty="0"/>
              <a:t> </a:t>
            </a:r>
          </a:p>
        </p:txBody>
      </p:sp>
      <p:sp>
        <p:nvSpPr>
          <p:cNvPr id="3" name="Espaço Reservado para Texto 2"/>
          <p:cNvSpPr>
            <a:spLocks noGrp="1"/>
          </p:cNvSpPr>
          <p:nvPr>
            <p:ph type="body" sz="quarter" idx="11"/>
          </p:nvPr>
        </p:nvSpPr>
        <p:spPr/>
        <p:txBody>
          <a:bodyPr>
            <a:normAutofit fontScale="95500"/>
          </a:bodyPr>
          <a:lstStyle/>
          <a:p>
            <a:pPr marL="285750" indent="-285750">
              <a:buFont typeface="Arial" panose="020B0604020202020204" pitchFamily="34" charset="0"/>
              <a:buChar char="•"/>
            </a:pPr>
            <a:r>
              <a:rPr lang="pt-BR" dirty="0" smtClean="0"/>
              <a:t>GRUPO 2 – Antônio</a:t>
            </a:r>
            <a:endParaRPr lang="pt-BR" dirty="0"/>
          </a:p>
        </p:txBody>
      </p:sp>
      <p:pic>
        <p:nvPicPr>
          <p:cNvPr id="5" name="Image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33" y="1131590"/>
            <a:ext cx="8561933" cy="35283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9960198"/>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p:cNvSpPr>
            <a:spLocks noGrp="1"/>
          </p:cNvSpPr>
          <p:nvPr>
            <p:ph type="body" sz="quarter" idx="11"/>
          </p:nvPr>
        </p:nvSpPr>
        <p:spPr/>
        <p:txBody>
          <a:bodyPr>
            <a:normAutofit fontScale="95500"/>
          </a:bodyPr>
          <a:lstStyle/>
          <a:p>
            <a:endParaRPr lang="pt-BR"/>
          </a:p>
        </p:txBody>
      </p:sp>
      <p:graphicFrame>
        <p:nvGraphicFramePr>
          <p:cNvPr id="4" name="Tabela 3"/>
          <p:cNvGraphicFramePr>
            <a:graphicFrameLocks noGrp="1"/>
          </p:cNvGraphicFramePr>
          <p:nvPr>
            <p:extLst/>
          </p:nvPr>
        </p:nvGraphicFramePr>
        <p:xfrm>
          <a:off x="1475656" y="1347614"/>
          <a:ext cx="6096000" cy="2595880"/>
        </p:xfrm>
        <a:graphic>
          <a:graphicData uri="http://schemas.openxmlformats.org/drawingml/2006/table">
            <a:tbl>
              <a:tblPr firstRow="1" bandRow="1">
                <a:tableStyleId>{69012ECD-51FC-41F1-AA8D-1B2483CD663E}</a:tableStyleId>
              </a:tblPr>
              <a:tblGrid>
                <a:gridCol w="3048000">
                  <a:extLst>
                    <a:ext uri="{9D8B030D-6E8A-4147-A177-3AD203B41FA5}">
                      <a16:colId xmlns:a16="http://schemas.microsoft.com/office/drawing/2014/main" xmlns="" val="20000"/>
                    </a:ext>
                  </a:extLst>
                </a:gridCol>
                <a:gridCol w="3048000">
                  <a:extLst>
                    <a:ext uri="{9D8B030D-6E8A-4147-A177-3AD203B41FA5}">
                      <a16:colId xmlns:a16="http://schemas.microsoft.com/office/drawing/2014/main" xmlns="" val="20001"/>
                    </a:ext>
                  </a:extLst>
                </a:gridCol>
              </a:tblGrid>
              <a:tr h="370840">
                <a:tc>
                  <a:txBody>
                    <a:bodyPr/>
                    <a:lstStyle/>
                    <a:p>
                      <a:pPr algn="ctr"/>
                      <a:r>
                        <a:rPr lang="pt-BR" dirty="0" smtClean="0"/>
                        <a:t>Nomes</a:t>
                      </a:r>
                      <a:endParaRPr lang="pt-BR" dirty="0"/>
                    </a:p>
                  </a:txBody>
                  <a:tcPr/>
                </a:tc>
                <a:tc>
                  <a:txBody>
                    <a:bodyPr/>
                    <a:lstStyle/>
                    <a:p>
                      <a:pPr algn="ctr"/>
                      <a:r>
                        <a:rPr lang="pt-BR" dirty="0" smtClean="0"/>
                        <a:t> Notas</a:t>
                      </a:r>
                      <a:endParaRPr lang="pt-BR" dirty="0"/>
                    </a:p>
                  </a:txBody>
                  <a:tcPr/>
                </a:tc>
                <a:extLst>
                  <a:ext uri="{0D108BD9-81ED-4DB2-BD59-A6C34878D82A}">
                    <a16:rowId xmlns:a16="http://schemas.microsoft.com/office/drawing/2014/main" xmlns="" val="10000"/>
                  </a:ext>
                </a:extLst>
              </a:tr>
              <a:tr h="370840">
                <a:tc>
                  <a:txBody>
                    <a:bodyPr/>
                    <a:lstStyle/>
                    <a:p>
                      <a:pPr algn="ctr"/>
                      <a:r>
                        <a:rPr lang="pt-BR" sz="1800" strike="noStrike" spc="-1" dirty="0" smtClean="0"/>
                        <a:t>Beatriz</a:t>
                      </a:r>
                      <a:endParaRPr lang="pt-BR" dirty="0"/>
                    </a:p>
                  </a:txBody>
                  <a:tcPr/>
                </a:tc>
                <a:tc>
                  <a:txBody>
                    <a:bodyPr/>
                    <a:lstStyle/>
                    <a:p>
                      <a:pPr algn="ctr"/>
                      <a:r>
                        <a:rPr lang="pt-BR" dirty="0" smtClean="0"/>
                        <a:t>10</a:t>
                      </a:r>
                      <a:endParaRPr lang="pt-BR" dirty="0"/>
                    </a:p>
                  </a:txBody>
                  <a:tcPr/>
                </a:tc>
                <a:extLst>
                  <a:ext uri="{0D108BD9-81ED-4DB2-BD59-A6C34878D82A}">
                    <a16:rowId xmlns:a16="http://schemas.microsoft.com/office/drawing/2014/main" xmlns="" val="10001"/>
                  </a:ext>
                </a:extLst>
              </a:tr>
              <a:tr h="370840">
                <a:tc>
                  <a:txBody>
                    <a:bodyPr/>
                    <a:lstStyle/>
                    <a:p>
                      <a:pPr algn="ctr"/>
                      <a:r>
                        <a:rPr lang="pt-BR" dirty="0" err="1" smtClean="0"/>
                        <a:t>Geovanna</a:t>
                      </a:r>
                      <a:endParaRPr lang="pt-BR" dirty="0" smtClean="0"/>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pt-BR" dirty="0" smtClean="0"/>
                        <a:t>10</a:t>
                      </a:r>
                    </a:p>
                  </a:txBody>
                  <a:tcPr/>
                </a:tc>
                <a:extLst>
                  <a:ext uri="{0D108BD9-81ED-4DB2-BD59-A6C34878D82A}">
                    <a16:rowId xmlns:a16="http://schemas.microsoft.com/office/drawing/2014/main" xmlns="" val="10002"/>
                  </a:ext>
                </a:extLst>
              </a:tr>
              <a:tr h="370840">
                <a:tc>
                  <a:txBody>
                    <a:bodyPr/>
                    <a:lstStyle/>
                    <a:p>
                      <a:pPr algn="ctr"/>
                      <a:r>
                        <a:rPr lang="pt-BR" dirty="0" smtClean="0"/>
                        <a:t>Heloisa</a:t>
                      </a:r>
                      <a:endParaRPr lang="pt-BR" dirty="0"/>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pt-BR" dirty="0" smtClean="0"/>
                        <a:t>10</a:t>
                      </a:r>
                    </a:p>
                  </a:txBody>
                  <a:tcPr/>
                </a:tc>
                <a:extLst>
                  <a:ext uri="{0D108BD9-81ED-4DB2-BD59-A6C34878D82A}">
                    <a16:rowId xmlns:a16="http://schemas.microsoft.com/office/drawing/2014/main" xmlns="" val="10003"/>
                  </a:ext>
                </a:extLst>
              </a:tr>
              <a:tr h="370840">
                <a:tc>
                  <a:txBody>
                    <a:bodyPr/>
                    <a:lstStyle/>
                    <a:p>
                      <a:pPr algn="ctr"/>
                      <a:r>
                        <a:rPr lang="pt-BR" dirty="0" smtClean="0"/>
                        <a:t>Matheus</a:t>
                      </a:r>
                      <a:endParaRPr lang="pt-BR" dirty="0"/>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pt-BR" dirty="0" smtClean="0"/>
                        <a:t>10</a:t>
                      </a:r>
                    </a:p>
                  </a:txBody>
                  <a:tcPr/>
                </a:tc>
                <a:extLst>
                  <a:ext uri="{0D108BD9-81ED-4DB2-BD59-A6C34878D82A}">
                    <a16:rowId xmlns:a16="http://schemas.microsoft.com/office/drawing/2014/main" xmlns="" val="10004"/>
                  </a:ext>
                </a:extLst>
              </a:tr>
              <a:tr h="370840">
                <a:tc>
                  <a:txBody>
                    <a:bodyPr/>
                    <a:lstStyle/>
                    <a:p>
                      <a:pPr algn="ctr"/>
                      <a:r>
                        <a:rPr lang="pt-BR" dirty="0" err="1" smtClean="0"/>
                        <a:t>Thalyson</a:t>
                      </a:r>
                      <a:endParaRPr lang="pt-BR" dirty="0"/>
                    </a:p>
                  </a:txBody>
                  <a:tcPr/>
                </a:tc>
                <a:tc>
                  <a:txBody>
                    <a:bodyPr/>
                    <a:lstStyle/>
                    <a:p>
                      <a:pPr algn="ctr"/>
                      <a:r>
                        <a:rPr lang="pt-BR" dirty="0" smtClean="0"/>
                        <a:t>8</a:t>
                      </a:r>
                      <a:endParaRPr lang="pt-BR" dirty="0"/>
                    </a:p>
                  </a:txBody>
                  <a:tcPr/>
                </a:tc>
                <a:extLst>
                  <a:ext uri="{0D108BD9-81ED-4DB2-BD59-A6C34878D82A}">
                    <a16:rowId xmlns:a16="http://schemas.microsoft.com/office/drawing/2014/main" xmlns="" val="10005"/>
                  </a:ext>
                </a:extLst>
              </a:tr>
              <a:tr h="370840">
                <a:tc>
                  <a:txBody>
                    <a:bodyPr/>
                    <a:lstStyle/>
                    <a:p>
                      <a:pPr algn="ctr"/>
                      <a:r>
                        <a:rPr lang="pt-BR" dirty="0" smtClean="0"/>
                        <a:t>Thomaz</a:t>
                      </a:r>
                      <a:endParaRPr lang="pt-BR" dirty="0"/>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pt-BR" dirty="0" smtClean="0"/>
                        <a:t>10</a:t>
                      </a:r>
                    </a:p>
                  </a:txBody>
                  <a:tcPr/>
                </a:tc>
                <a:extLst>
                  <a:ext uri="{0D108BD9-81ED-4DB2-BD59-A6C34878D82A}">
                    <a16:rowId xmlns:a16="http://schemas.microsoft.com/office/drawing/2014/main" xmlns="" val="641299213"/>
                  </a:ext>
                </a:extLst>
              </a:tr>
            </a:tbl>
          </a:graphicData>
        </a:graphic>
      </p:graphicFrame>
      <p:graphicFrame>
        <p:nvGraphicFramePr>
          <p:cNvPr id="6" name="Tabela 5"/>
          <p:cNvGraphicFramePr>
            <a:graphicFrameLocks noGrp="1"/>
          </p:cNvGraphicFramePr>
          <p:nvPr>
            <p:extLst/>
          </p:nvPr>
        </p:nvGraphicFramePr>
        <p:xfrm>
          <a:off x="1475656" y="4201696"/>
          <a:ext cx="6096000" cy="37084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xmlns="" val="20000"/>
                    </a:ext>
                  </a:extLst>
                </a:gridCol>
                <a:gridCol w="3048000">
                  <a:extLst>
                    <a:ext uri="{9D8B030D-6E8A-4147-A177-3AD203B41FA5}">
                      <a16:colId xmlns:a16="http://schemas.microsoft.com/office/drawing/2014/main" xmlns="" val="20001"/>
                    </a:ext>
                  </a:extLst>
                </a:gridCol>
              </a:tblGrid>
              <a:tr h="370840">
                <a:tc>
                  <a:txBody>
                    <a:bodyPr/>
                    <a:lstStyle/>
                    <a:p>
                      <a:r>
                        <a:rPr lang="pt-BR" dirty="0" smtClean="0"/>
                        <a:t> Nota do grupo:</a:t>
                      </a:r>
                      <a:endParaRPr lang="pt-BR" dirty="0">
                        <a:solidFill>
                          <a:srgbClr val="F8B2A3"/>
                        </a:solidFill>
                      </a:endParaRPr>
                    </a:p>
                  </a:txBody>
                  <a:tcPr/>
                </a:tc>
                <a:tc>
                  <a:txBody>
                    <a:bodyPr/>
                    <a:lstStyle/>
                    <a:p>
                      <a:pPr algn="ctr"/>
                      <a:r>
                        <a:rPr lang="pt-BR" dirty="0" smtClean="0"/>
                        <a:t> 9</a:t>
                      </a:r>
                      <a:endParaRPr lang="pt-BR" dirty="0"/>
                    </a:p>
                  </a:txBody>
                  <a:tcPr/>
                </a:tc>
                <a:extLst>
                  <a:ext uri="{0D108BD9-81ED-4DB2-BD59-A6C34878D82A}">
                    <a16:rowId xmlns:a16="http://schemas.microsoft.com/office/drawing/2014/main" xmlns="" val="10000"/>
                  </a:ext>
                </a:extLst>
              </a:tr>
            </a:tbl>
          </a:graphicData>
        </a:graphic>
      </p:graphicFrame>
      <p:sp>
        <p:nvSpPr>
          <p:cNvPr id="7" name="Espaço Reservado para Texto 1"/>
          <p:cNvSpPr>
            <a:spLocks noGrp="1"/>
          </p:cNvSpPr>
          <p:nvPr>
            <p:ph type="body" sz="quarter" idx="10"/>
          </p:nvPr>
        </p:nvSpPr>
        <p:spPr/>
        <p:txBody>
          <a:bodyPr>
            <a:normAutofit fontScale="95500"/>
          </a:bodyPr>
          <a:lstStyle/>
          <a:p>
            <a:r>
              <a:rPr lang="pt-BR" dirty="0" smtClean="0">
                <a:latin typeface="Arial" panose="020B0604020202020204" pitchFamily="34" charset="0"/>
              </a:rPr>
              <a:t> Notas</a:t>
            </a:r>
            <a:r>
              <a:rPr lang="pt-BR" dirty="0">
                <a:latin typeface="Arial" panose="020B0604020202020204" pitchFamily="34" charset="0"/>
              </a:rPr>
              <a:t>	</a:t>
            </a:r>
          </a:p>
        </p:txBody>
      </p:sp>
    </p:spTree>
    <p:extLst>
      <p:ext uri="{BB962C8B-B14F-4D97-AF65-F5344CB8AC3E}">
        <p14:creationId xmlns:p14="http://schemas.microsoft.com/office/powerpoint/2010/main" val="299343378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5500"/>
          </a:bodyPr>
          <a:lstStyle/>
          <a:p>
            <a:r>
              <a:rPr lang="pt-BR" altLang="ko-KR" dirty="0">
                <a:latin typeface="Arial" panose="020B0604020202020204" pitchFamily="34" charset="0"/>
              </a:rPr>
              <a:t>Módulo </a:t>
            </a:r>
            <a:r>
              <a:rPr lang="pt-BR" altLang="ko-KR" dirty="0" smtClean="0">
                <a:latin typeface="Arial" panose="020B0604020202020204" pitchFamily="34" charset="0"/>
              </a:rPr>
              <a:t>9</a:t>
            </a:r>
            <a:endParaRPr lang="ko-KR" altLang="en-US" dirty="0">
              <a:latin typeface="Arial" panose="020B0604020202020204" pitchFamily="34" charset="0"/>
            </a:endParaRPr>
          </a:p>
        </p:txBody>
      </p:sp>
      <p:sp>
        <p:nvSpPr>
          <p:cNvPr id="3" name="Text Placeholder 2"/>
          <p:cNvSpPr>
            <a:spLocks noGrp="1"/>
          </p:cNvSpPr>
          <p:nvPr>
            <p:ph type="body" sz="quarter" idx="11"/>
          </p:nvPr>
        </p:nvSpPr>
        <p:spPr/>
        <p:txBody>
          <a:bodyPr>
            <a:normAutofit/>
          </a:bodyPr>
          <a:lstStyle/>
          <a:p>
            <a:pPr lvl="0"/>
            <a:r>
              <a:rPr lang="pt-BR" altLang="ko-KR" sz="1800" dirty="0" smtClean="0">
                <a:latin typeface="Arial" panose="020B0604020202020204" pitchFamily="34" charset="0"/>
              </a:rPr>
              <a:t>Relatório Especializados</a:t>
            </a:r>
            <a:endParaRPr lang="pt-BR" altLang="ko-KR" sz="1800" dirty="0">
              <a:latin typeface="Arial" panose="020B0604020202020204" pitchFamily="34" charset="0"/>
            </a:endParaRPr>
          </a:p>
        </p:txBody>
      </p:sp>
      <p:sp>
        <p:nvSpPr>
          <p:cNvPr id="4" name="Elipse 3"/>
          <p:cNvSpPr/>
          <p:nvPr/>
        </p:nvSpPr>
        <p:spPr>
          <a:xfrm>
            <a:off x="184891" y="4279773"/>
            <a:ext cx="671391" cy="657075"/>
          </a:xfrm>
          <a:prstGeom prst="ellipse">
            <a:avLst/>
          </a:prstGeom>
          <a:solidFill>
            <a:srgbClr val="98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Parallelogram 30">
            <a:extLst>
              <a:ext uri="{FF2B5EF4-FFF2-40B4-BE49-F238E27FC236}">
                <a16:creationId xmlns="" xmlns:a16="http://schemas.microsoft.com/office/drawing/2014/main" id="{07A9DF64-EAEC-4F98-A0C9-E2239CA0F425}"/>
              </a:ext>
            </a:extLst>
          </p:cNvPr>
          <p:cNvSpPr/>
          <p:nvPr/>
        </p:nvSpPr>
        <p:spPr>
          <a:xfrm flipH="1">
            <a:off x="289137" y="4382889"/>
            <a:ext cx="425042" cy="465888"/>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169182437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a:xfrm>
            <a:off x="0" y="0"/>
            <a:ext cx="9144000" cy="576064"/>
          </a:xfrm>
        </p:spPr>
        <p:txBody>
          <a:bodyPr>
            <a:normAutofit fontScale="95500"/>
          </a:bodyPr>
          <a:lstStyle/>
          <a:p>
            <a:r>
              <a:rPr lang="pt-BR" dirty="0" smtClean="0">
                <a:solidFill>
                  <a:schemeClr val="tx1"/>
                </a:solidFill>
              </a:rPr>
              <a:t>Documento de Visão</a:t>
            </a:r>
            <a:endParaRPr lang="pt-BR" dirty="0">
              <a:solidFill>
                <a:schemeClr val="tx1"/>
              </a:solidFill>
            </a:endParaRPr>
          </a:p>
        </p:txBody>
      </p:sp>
      <p:sp>
        <p:nvSpPr>
          <p:cNvPr id="5" name="CaixaDeTexto 4"/>
          <p:cNvSpPr txBox="1"/>
          <p:nvPr/>
        </p:nvSpPr>
        <p:spPr>
          <a:xfrm>
            <a:off x="535577" y="1443445"/>
            <a:ext cx="1012371" cy="300082"/>
          </a:xfrm>
          <a:prstGeom prst="rect">
            <a:avLst/>
          </a:prstGeom>
          <a:noFill/>
        </p:spPr>
        <p:txBody>
          <a:bodyPr wrap="square" rtlCol="0">
            <a:spAutoFit/>
          </a:bodyPr>
          <a:lstStyle/>
          <a:p>
            <a:endParaRPr lang="pt-BR" sz="1350" dirty="0"/>
          </a:p>
        </p:txBody>
      </p:sp>
      <p:sp>
        <p:nvSpPr>
          <p:cNvPr id="6" name="CaixaDeTexto 5"/>
          <p:cNvSpPr txBox="1"/>
          <p:nvPr/>
        </p:nvSpPr>
        <p:spPr>
          <a:xfrm>
            <a:off x="143508" y="571417"/>
            <a:ext cx="8856984" cy="4267835"/>
          </a:xfrm>
          <a:prstGeom prst="rect">
            <a:avLst/>
          </a:prstGeom>
          <a:noFill/>
        </p:spPr>
        <p:txBody>
          <a:bodyPr wrap="square" rtlCol="0">
            <a:spAutoFit/>
          </a:bodyPr>
          <a:lstStyle/>
          <a:p>
            <a:pPr lvl="0" algn="just"/>
            <a:r>
              <a:rPr lang="pt-BR" sz="1700" b="1" dirty="0" smtClean="0">
                <a:solidFill>
                  <a:schemeClr val="tx1">
                    <a:lumMod val="75000"/>
                    <a:lumOff val="25000"/>
                  </a:schemeClr>
                </a:solidFill>
                <a:latin typeface="Arial" panose="020B0604020202020204" pitchFamily="34" charset="0"/>
                <a:cs typeface="Arial" panose="020B0604020202020204" pitchFamily="34" charset="0"/>
              </a:rPr>
              <a:t>O Problema</a:t>
            </a:r>
          </a:p>
          <a:p>
            <a:pPr algn="just"/>
            <a:r>
              <a:rPr lang="pt-BR" sz="1700" dirty="0">
                <a:latin typeface="Arial" panose="020B0604020202020204" pitchFamily="34" charset="0"/>
                <a:cs typeface="Arial" panose="020B0604020202020204" pitchFamily="34" charset="0"/>
              </a:rPr>
              <a:t>Falta de um Portal para Cuidado Especializado de Idosos em Instituições de Longa Permanência, em que o gestor possa acessar relatórios periódicos sobre sua </a:t>
            </a:r>
            <a:r>
              <a:rPr lang="pt-BR" sz="1700" dirty="0" smtClean="0">
                <a:latin typeface="Arial" panose="020B0604020202020204" pitchFamily="34" charset="0"/>
                <a:cs typeface="Arial" panose="020B0604020202020204" pitchFamily="34" charset="0"/>
              </a:rPr>
              <a:t>instituição</a:t>
            </a:r>
            <a:endParaRPr lang="pt-BR" sz="1700" dirty="0">
              <a:latin typeface="Arial" panose="020B0604020202020204" pitchFamily="34" charset="0"/>
              <a:cs typeface="Arial" panose="020B0604020202020204" pitchFamily="34" charset="0"/>
            </a:endParaRPr>
          </a:p>
          <a:p>
            <a:pPr algn="just">
              <a:spcAft>
                <a:spcPts val="1000"/>
              </a:spcAft>
            </a:pPr>
            <a:r>
              <a:rPr lang="fr-FR" sz="1700" dirty="0" smtClean="0">
                <a:latin typeface="Arial" panose="020B0604020202020204" pitchFamily="34" charset="0"/>
                <a:cs typeface="Arial" panose="020B0604020202020204" pitchFamily="34" charset="0"/>
              </a:rPr>
              <a:t>Afeta</a:t>
            </a:r>
            <a:endParaRPr lang="pt-BR" sz="1700" dirty="0">
              <a:latin typeface="Arial" panose="020B0604020202020204" pitchFamily="34" charset="0"/>
              <a:cs typeface="Arial" panose="020B0604020202020204" pitchFamily="34" charset="0"/>
            </a:endParaRPr>
          </a:p>
          <a:p>
            <a:pPr lvl="0" algn="just"/>
            <a:r>
              <a:rPr lang="pt-BR" sz="1700" b="1" dirty="0" smtClean="0">
                <a:solidFill>
                  <a:schemeClr val="tx1">
                    <a:lumMod val="75000"/>
                    <a:lumOff val="25000"/>
                  </a:schemeClr>
                </a:solidFill>
                <a:latin typeface="Arial" panose="020B0604020202020204" pitchFamily="34" charset="0"/>
                <a:cs typeface="Arial" panose="020B0604020202020204" pitchFamily="34" charset="0"/>
              </a:rPr>
              <a:t>Quem afeta</a:t>
            </a:r>
          </a:p>
          <a:p>
            <a:pPr algn="just">
              <a:spcAft>
                <a:spcPts val="1000"/>
              </a:spcAft>
            </a:pPr>
            <a:r>
              <a:rPr lang="en-US" sz="1700" dirty="0" err="1">
                <a:latin typeface="Arial" panose="020B0604020202020204" pitchFamily="34" charset="0"/>
                <a:cs typeface="Arial" panose="020B0604020202020204" pitchFamily="34" charset="0"/>
              </a:rPr>
              <a:t>Relatórios</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Especializados</a:t>
            </a:r>
            <a:r>
              <a:rPr lang="en-US" sz="1700" dirty="0">
                <a:latin typeface="Arial" panose="020B0604020202020204" pitchFamily="34" charset="0"/>
                <a:cs typeface="Arial" panose="020B0604020202020204" pitchFamily="34" charset="0"/>
              </a:rPr>
              <a:t> (Gestor)</a:t>
            </a:r>
            <a:r>
              <a:rPr lang="pt-BR" sz="1700" dirty="0">
                <a:latin typeface="Arial" panose="020B0604020202020204" pitchFamily="34" charset="0"/>
                <a:cs typeface="Arial" panose="020B0604020202020204" pitchFamily="34" charset="0"/>
              </a:rPr>
              <a:t> e logo em seguida, as outras equipes relacionadas com o Projeto. Assim como também afeta diretamente a gestão da instituição e seus outros </a:t>
            </a:r>
            <a:r>
              <a:rPr lang="pt-BR" sz="1700" dirty="0" smtClean="0">
                <a:latin typeface="Arial" panose="020B0604020202020204" pitchFamily="34" charset="0"/>
                <a:cs typeface="Arial" panose="020B0604020202020204" pitchFamily="34" charset="0"/>
              </a:rPr>
              <a:t>funcionários</a:t>
            </a:r>
            <a:endParaRPr lang="pt-BR" sz="1700" dirty="0">
              <a:latin typeface="Arial" panose="020B0604020202020204" pitchFamily="34" charset="0"/>
              <a:cs typeface="Arial" panose="020B0604020202020204" pitchFamily="34" charset="0"/>
            </a:endParaRPr>
          </a:p>
          <a:p>
            <a:pPr lvl="0" algn="just"/>
            <a:r>
              <a:rPr lang="pt-BR" sz="1700" b="1" dirty="0" smtClean="0">
                <a:solidFill>
                  <a:schemeClr val="tx1">
                    <a:lumMod val="75000"/>
                    <a:lumOff val="25000"/>
                  </a:schemeClr>
                </a:solidFill>
                <a:latin typeface="Arial" panose="020B0604020202020204" pitchFamily="34" charset="0"/>
                <a:cs typeface="Arial" panose="020B0604020202020204" pitchFamily="34" charset="0"/>
              </a:rPr>
              <a:t>Qual seu impacto</a:t>
            </a:r>
          </a:p>
          <a:p>
            <a:pPr lvl="0" algn="just">
              <a:spcAft>
                <a:spcPts val="1000"/>
              </a:spcAft>
            </a:pPr>
            <a:r>
              <a:rPr lang="pt-BR" sz="1700" dirty="0" smtClean="0">
                <a:latin typeface="Arial" panose="020B0604020202020204" pitchFamily="34" charset="0"/>
                <a:cs typeface="Arial" panose="020B0604020202020204" pitchFamily="34" charset="0"/>
              </a:rPr>
              <a:t>Exibir </a:t>
            </a:r>
            <a:r>
              <a:rPr lang="pt-BR" sz="1700" dirty="0">
                <a:latin typeface="Arial" panose="020B0604020202020204" pitchFamily="34" charset="0"/>
                <a:cs typeface="Arial" panose="020B0604020202020204" pitchFamily="34" charset="0"/>
              </a:rPr>
              <a:t>para os gestores diversos relatórios periódicos sobre as diferentes áreas da Instituição de Longa </a:t>
            </a:r>
            <a:r>
              <a:rPr lang="pt-BR" sz="1700" dirty="0" smtClean="0">
                <a:latin typeface="Arial" panose="020B0604020202020204" pitchFamily="34" charset="0"/>
                <a:cs typeface="Arial" panose="020B0604020202020204" pitchFamily="34" charset="0"/>
              </a:rPr>
              <a:t>Permanência</a:t>
            </a:r>
            <a:endParaRPr lang="pt-BR" sz="1700" dirty="0">
              <a:latin typeface="Arial" panose="020B0604020202020204" pitchFamily="34" charset="0"/>
              <a:cs typeface="Arial" panose="020B0604020202020204" pitchFamily="34" charset="0"/>
            </a:endParaRPr>
          </a:p>
          <a:p>
            <a:pPr lvl="0" algn="just">
              <a:spcAft>
                <a:spcPts val="1000"/>
              </a:spcAft>
            </a:pPr>
            <a:r>
              <a:rPr lang="pt-BR" sz="1700" b="1" dirty="0" smtClean="0">
                <a:solidFill>
                  <a:schemeClr val="tx1">
                    <a:lumMod val="75000"/>
                    <a:lumOff val="25000"/>
                  </a:schemeClr>
                </a:solidFill>
                <a:latin typeface="Arial" panose="020B0604020202020204" pitchFamily="34" charset="0"/>
                <a:cs typeface="Arial" panose="020B0604020202020204" pitchFamily="34" charset="0"/>
              </a:rPr>
              <a:t>Qual seria a solução</a:t>
            </a:r>
          </a:p>
          <a:p>
            <a:pPr lvl="0" algn="just">
              <a:spcAft>
                <a:spcPts val="1000"/>
              </a:spcAft>
            </a:pPr>
            <a:r>
              <a:rPr lang="pt-BR" sz="1700" dirty="0" smtClean="0">
                <a:latin typeface="Arial" panose="020B0604020202020204" pitchFamily="34" charset="0"/>
                <a:cs typeface="Arial" panose="020B0604020202020204" pitchFamily="34" charset="0"/>
              </a:rPr>
              <a:t>Desenvolver </a:t>
            </a:r>
            <a:r>
              <a:rPr lang="pt-BR" sz="1700" dirty="0">
                <a:latin typeface="Arial" panose="020B0604020202020204" pitchFamily="34" charset="0"/>
                <a:cs typeface="Arial" panose="020B0604020202020204" pitchFamily="34" charset="0"/>
              </a:rPr>
              <a:t>e implantar um Módulo de Relatórios Especializados que atenda às necessidades dos gestores, até o final do 2º semestre de </a:t>
            </a:r>
            <a:r>
              <a:rPr lang="pt-BR" sz="1700" dirty="0" smtClean="0">
                <a:latin typeface="Arial" panose="020B0604020202020204" pitchFamily="34" charset="0"/>
                <a:cs typeface="Arial" panose="020B0604020202020204" pitchFamily="34" charset="0"/>
              </a:rPr>
              <a:t>2019</a:t>
            </a:r>
            <a:endParaRPr lang="pt-BR" sz="17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46676160"/>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1"/>
          <p:cNvSpPr>
            <a:spLocks noGrp="1"/>
          </p:cNvSpPr>
          <p:nvPr>
            <p:ph type="body" sz="quarter" idx="10"/>
          </p:nvPr>
        </p:nvSpPr>
        <p:spPr>
          <a:xfrm>
            <a:off x="20827" y="0"/>
            <a:ext cx="9144000" cy="576064"/>
          </a:xfrm>
        </p:spPr>
        <p:txBody>
          <a:bodyPr>
            <a:normAutofit fontScale="95500"/>
          </a:bodyPr>
          <a:lstStyle/>
          <a:p>
            <a:r>
              <a:rPr lang="pt-BR" sz="3400" dirty="0" smtClean="0"/>
              <a:t>Documento de Visão</a:t>
            </a:r>
            <a:endParaRPr lang="pt-BR" sz="3400" dirty="0"/>
          </a:p>
        </p:txBody>
      </p:sp>
      <p:graphicFrame>
        <p:nvGraphicFramePr>
          <p:cNvPr id="3" name="Tabela 2"/>
          <p:cNvGraphicFramePr>
            <a:graphicFrameLocks noGrp="1"/>
          </p:cNvGraphicFramePr>
          <p:nvPr>
            <p:extLst/>
          </p:nvPr>
        </p:nvGraphicFramePr>
        <p:xfrm>
          <a:off x="359532" y="1203598"/>
          <a:ext cx="8424936" cy="2956560"/>
        </p:xfrm>
        <a:graphic>
          <a:graphicData uri="http://schemas.openxmlformats.org/drawingml/2006/table">
            <a:tbl>
              <a:tblPr firstRow="1" bandRow="1">
                <a:tableStyleId>{21E4AEA4-8DFA-4A89-87EB-49C32662AFE0}</a:tableStyleId>
              </a:tblPr>
              <a:tblGrid>
                <a:gridCol w="2808312">
                  <a:extLst>
                    <a:ext uri="{9D8B030D-6E8A-4147-A177-3AD203B41FA5}">
                      <a16:colId xmlns:a16="http://schemas.microsoft.com/office/drawing/2014/main" xmlns="" val="607197806"/>
                    </a:ext>
                  </a:extLst>
                </a:gridCol>
                <a:gridCol w="2808312">
                  <a:extLst>
                    <a:ext uri="{9D8B030D-6E8A-4147-A177-3AD203B41FA5}">
                      <a16:colId xmlns:a16="http://schemas.microsoft.com/office/drawing/2014/main" xmlns="" val="2701040469"/>
                    </a:ext>
                  </a:extLst>
                </a:gridCol>
                <a:gridCol w="2808312">
                  <a:extLst>
                    <a:ext uri="{9D8B030D-6E8A-4147-A177-3AD203B41FA5}">
                      <a16:colId xmlns:a16="http://schemas.microsoft.com/office/drawing/2014/main" xmlns="" val="3200824249"/>
                    </a:ext>
                  </a:extLst>
                </a:gridCol>
              </a:tblGrid>
              <a:tr h="334551">
                <a:tc>
                  <a:txBody>
                    <a:bodyPr/>
                    <a:lstStyle/>
                    <a:p>
                      <a:r>
                        <a:rPr lang="pt-BR" sz="2000" dirty="0" smtClean="0"/>
                        <a:t>Nome</a:t>
                      </a:r>
                      <a:endParaRPr lang="pt-BR" sz="2000" dirty="0">
                        <a:latin typeface="+mj-lt"/>
                      </a:endParaRPr>
                    </a:p>
                  </a:txBody>
                  <a:tcPr/>
                </a:tc>
                <a:tc>
                  <a:txBody>
                    <a:bodyPr/>
                    <a:lstStyle/>
                    <a:p>
                      <a:r>
                        <a:rPr lang="pt-BR" sz="2000" dirty="0" smtClean="0"/>
                        <a:t>Descrição</a:t>
                      </a:r>
                      <a:endParaRPr lang="pt-BR" sz="2000" dirty="0">
                        <a:latin typeface="+mj-lt"/>
                      </a:endParaRPr>
                    </a:p>
                  </a:txBody>
                  <a:tcPr/>
                </a:tc>
                <a:tc>
                  <a:txBody>
                    <a:bodyPr/>
                    <a:lstStyle/>
                    <a:p>
                      <a:r>
                        <a:rPr lang="pt-BR" sz="2000" dirty="0" smtClean="0"/>
                        <a:t>Responsabilidade</a:t>
                      </a:r>
                      <a:endParaRPr lang="pt-BR" sz="2000" dirty="0">
                        <a:latin typeface="+mj-lt"/>
                      </a:endParaRPr>
                    </a:p>
                  </a:txBody>
                  <a:tcPr/>
                </a:tc>
                <a:extLst>
                  <a:ext uri="{0D108BD9-81ED-4DB2-BD59-A6C34878D82A}">
                    <a16:rowId xmlns:a16="http://schemas.microsoft.com/office/drawing/2014/main" xmlns="" val="174861242"/>
                  </a:ext>
                </a:extLst>
              </a:tr>
              <a:tr h="1249625">
                <a:tc>
                  <a:txBody>
                    <a:bodyPr/>
                    <a:lstStyle/>
                    <a:p>
                      <a:pPr marL="0" marR="0" lvl="0" indent="0" algn="just" defTabSz="914400" rtl="0" eaLnBrk="1" fontAlgn="auto" latinLnBrk="1" hangingPunct="1">
                        <a:lnSpc>
                          <a:spcPct val="100000"/>
                        </a:lnSpc>
                        <a:spcBef>
                          <a:spcPts val="0"/>
                        </a:spcBef>
                        <a:spcAft>
                          <a:spcPts val="0"/>
                        </a:spcAft>
                        <a:buClrTx/>
                        <a:buSzTx/>
                        <a:buFontTx/>
                        <a:buNone/>
                        <a:tabLst/>
                        <a:defRPr/>
                      </a:pPr>
                      <a:r>
                        <a:rPr lang="en-US" sz="1800" kern="1200" dirty="0" err="1" smtClean="0">
                          <a:effectLst/>
                        </a:rPr>
                        <a:t>Módulo</a:t>
                      </a:r>
                      <a:r>
                        <a:rPr lang="en-US" sz="1800" kern="1200" dirty="0" smtClean="0">
                          <a:effectLst/>
                        </a:rPr>
                        <a:t> 01: </a:t>
                      </a:r>
                      <a:r>
                        <a:rPr lang="en-US" sz="1800" kern="1200" dirty="0" err="1" smtClean="0">
                          <a:effectLst/>
                        </a:rPr>
                        <a:t>Usuários</a:t>
                      </a:r>
                      <a:endParaRPr lang="pt-BR" sz="1800" b="0" dirty="0" smtClean="0">
                        <a:solidFill>
                          <a:schemeClr val="tx1">
                            <a:lumMod val="75000"/>
                            <a:lumOff val="25000"/>
                          </a:schemeClr>
                        </a:solidFill>
                        <a:latin typeface="+mj-lt"/>
                        <a:cs typeface="Arial" panose="020B0604020202020204" pitchFamily="34"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pt-BR" sz="1800" kern="1200" dirty="0" smtClean="0">
                          <a:effectLst/>
                        </a:rPr>
                        <a:t>Professor e Alunos do Curso Técnico em Informática Integrado ao Ensino Médio, da matéria PDS: Prática e Desenvolvimento de Sistemas, do IFSP-SBV</a:t>
                      </a:r>
                      <a:endParaRPr lang="pt-BR" sz="1800" b="0" kern="1200" dirty="0" smtClean="0">
                        <a:solidFill>
                          <a:schemeClr val="tx1">
                            <a:lumMod val="75000"/>
                            <a:lumOff val="25000"/>
                          </a:schemeClr>
                        </a:solidFill>
                        <a:effectLst/>
                        <a:latin typeface="+mj-lt"/>
                        <a:ea typeface="+mn-ea"/>
                        <a:cs typeface="Arial" panose="020B0604020202020204" pitchFamily="34" charset="0"/>
                      </a:endParaRPr>
                    </a:p>
                  </a:txBody>
                  <a:tcPr/>
                </a:tc>
                <a:tc>
                  <a:txBody>
                    <a:bodyPr/>
                    <a:lstStyle/>
                    <a:p>
                      <a:pPr marL="0" marR="0" lvl="0" indent="0" algn="just" defTabSz="914400" rtl="0" eaLnBrk="1" fontAlgn="auto" latinLnBrk="1" hangingPunct="1">
                        <a:lnSpc>
                          <a:spcPct val="100000"/>
                        </a:lnSpc>
                        <a:spcBef>
                          <a:spcPts val="0"/>
                        </a:spcBef>
                        <a:spcAft>
                          <a:spcPts val="0"/>
                        </a:spcAft>
                        <a:buClrTx/>
                        <a:buSzTx/>
                        <a:buFontTx/>
                        <a:buNone/>
                        <a:tabLst/>
                        <a:defRPr/>
                      </a:pPr>
                      <a:r>
                        <a:rPr lang="en-US" sz="1800" kern="1200" dirty="0" smtClean="0">
                          <a:effectLst/>
                        </a:rPr>
                        <a:t>Define </a:t>
                      </a:r>
                      <a:r>
                        <a:rPr lang="en-US" sz="1800" kern="1200" dirty="0" err="1" smtClean="0">
                          <a:effectLst/>
                        </a:rPr>
                        <a:t>os</a:t>
                      </a:r>
                      <a:r>
                        <a:rPr lang="en-US" sz="1800" kern="1200" dirty="0" smtClean="0">
                          <a:effectLst/>
                        </a:rPr>
                        <a:t> </a:t>
                      </a:r>
                      <a:r>
                        <a:rPr lang="en-US" sz="1800" kern="1200" dirty="0" err="1" smtClean="0">
                          <a:effectLst/>
                        </a:rPr>
                        <a:t>objetivos</a:t>
                      </a:r>
                      <a:r>
                        <a:rPr lang="en-US" sz="1800" kern="1200" dirty="0" smtClean="0">
                          <a:effectLst/>
                        </a:rPr>
                        <a:t> e o </a:t>
                      </a:r>
                      <a:r>
                        <a:rPr lang="en-US" sz="1800" kern="1200" dirty="0" err="1" smtClean="0">
                          <a:effectLst/>
                        </a:rPr>
                        <a:t>escopo</a:t>
                      </a:r>
                      <a:r>
                        <a:rPr lang="en-US" sz="1800" kern="1200" dirty="0" smtClean="0">
                          <a:effectLst/>
                        </a:rPr>
                        <a:t> do </a:t>
                      </a:r>
                      <a:r>
                        <a:rPr lang="en-US" sz="1800" kern="1200" dirty="0" err="1" smtClean="0">
                          <a:effectLst/>
                        </a:rPr>
                        <a:t>Módulo</a:t>
                      </a:r>
                      <a:r>
                        <a:rPr lang="en-US" sz="1800" kern="1200" dirty="0" smtClean="0">
                          <a:effectLst/>
                        </a:rPr>
                        <a:t> de </a:t>
                      </a:r>
                      <a:r>
                        <a:rPr lang="en-US" sz="1800" kern="1200" dirty="0" err="1" smtClean="0">
                          <a:effectLst/>
                        </a:rPr>
                        <a:t>Usuários</a:t>
                      </a:r>
                      <a:r>
                        <a:rPr lang="en-US" sz="1800" kern="1200" dirty="0" smtClean="0">
                          <a:effectLst/>
                        </a:rPr>
                        <a:t>; </a:t>
                      </a:r>
                      <a:r>
                        <a:rPr lang="en-US" sz="1800" kern="1200" dirty="0" err="1" smtClean="0">
                          <a:effectLst/>
                        </a:rPr>
                        <a:t>Elabora</a:t>
                      </a:r>
                      <a:r>
                        <a:rPr lang="en-US" sz="1800" kern="1200" dirty="0" smtClean="0">
                          <a:effectLst/>
                        </a:rPr>
                        <a:t> as </a:t>
                      </a:r>
                      <a:r>
                        <a:rPr lang="en-US" sz="1800" kern="1200" dirty="0" err="1" smtClean="0">
                          <a:effectLst/>
                        </a:rPr>
                        <a:t>suas</a:t>
                      </a:r>
                      <a:r>
                        <a:rPr lang="en-US" sz="1800" kern="1200" dirty="0" smtClean="0">
                          <a:effectLst/>
                        </a:rPr>
                        <a:t> </a:t>
                      </a:r>
                      <a:r>
                        <a:rPr lang="en-US" sz="1800" kern="1200" dirty="0" err="1" smtClean="0">
                          <a:effectLst/>
                        </a:rPr>
                        <a:t>especificações</a:t>
                      </a:r>
                      <a:r>
                        <a:rPr lang="en-US" sz="1800" kern="1200" dirty="0" smtClean="0">
                          <a:effectLst/>
                        </a:rPr>
                        <a:t> </a:t>
                      </a:r>
                      <a:r>
                        <a:rPr lang="en-US" sz="1800" kern="1200" dirty="0" err="1" smtClean="0">
                          <a:effectLst/>
                        </a:rPr>
                        <a:t>preliminares</a:t>
                      </a:r>
                      <a:r>
                        <a:rPr lang="en-US" sz="1800" kern="1200" dirty="0" smtClean="0">
                          <a:effectLst/>
                        </a:rPr>
                        <a:t>, </a:t>
                      </a:r>
                      <a:r>
                        <a:rPr lang="en-US" sz="1800" kern="1200" dirty="0" err="1" smtClean="0">
                          <a:effectLst/>
                        </a:rPr>
                        <a:t>distribuindo</a:t>
                      </a:r>
                      <a:r>
                        <a:rPr lang="en-US" sz="1800" kern="1200" dirty="0" smtClean="0">
                          <a:effectLst/>
                        </a:rPr>
                        <a:t>-as </a:t>
                      </a:r>
                      <a:r>
                        <a:rPr lang="en-US" sz="1800" kern="1200" dirty="0" err="1" smtClean="0">
                          <a:effectLst/>
                        </a:rPr>
                        <a:t>pelas</a:t>
                      </a:r>
                      <a:r>
                        <a:rPr lang="en-US" sz="1800" kern="1200" dirty="0" smtClean="0">
                          <a:effectLst/>
                        </a:rPr>
                        <a:t> </a:t>
                      </a:r>
                      <a:r>
                        <a:rPr lang="en-US" sz="1800" kern="1200" dirty="0" err="1" smtClean="0">
                          <a:effectLst/>
                        </a:rPr>
                        <a:t>Equipes</a:t>
                      </a:r>
                      <a:r>
                        <a:rPr lang="en-US" sz="1800" kern="1200" dirty="0" smtClean="0">
                          <a:effectLst/>
                        </a:rPr>
                        <a:t>; </a:t>
                      </a:r>
                      <a:r>
                        <a:rPr lang="en-US" sz="1800" kern="1200" dirty="0" err="1" smtClean="0">
                          <a:effectLst/>
                        </a:rPr>
                        <a:t>Participa</a:t>
                      </a:r>
                      <a:r>
                        <a:rPr lang="en-US" sz="1800" kern="1200" dirty="0" smtClean="0">
                          <a:effectLst/>
                        </a:rPr>
                        <a:t> das </a:t>
                      </a:r>
                      <a:r>
                        <a:rPr lang="en-US" sz="1800" kern="1200" dirty="0" err="1" smtClean="0">
                          <a:effectLst/>
                        </a:rPr>
                        <a:t>pesquisas</a:t>
                      </a:r>
                      <a:r>
                        <a:rPr lang="en-US" sz="1800" kern="1200" dirty="0" smtClean="0">
                          <a:effectLst/>
                        </a:rPr>
                        <a:t> de </a:t>
                      </a:r>
                      <a:r>
                        <a:rPr lang="en-US" sz="1800" kern="1200" dirty="0" err="1" smtClean="0">
                          <a:effectLst/>
                        </a:rPr>
                        <a:t>soluções</a:t>
                      </a:r>
                      <a:r>
                        <a:rPr lang="en-US" sz="1800" kern="1200" dirty="0" smtClean="0">
                          <a:effectLst/>
                        </a:rPr>
                        <a:t> </a:t>
                      </a:r>
                      <a:r>
                        <a:rPr lang="en-US" sz="1800" kern="1200" dirty="0" err="1" smtClean="0">
                          <a:effectLst/>
                        </a:rPr>
                        <a:t>tecnológicas</a:t>
                      </a:r>
                      <a:r>
                        <a:rPr lang="en-US" sz="1800" kern="1200" dirty="0" smtClean="0">
                          <a:effectLst/>
                        </a:rPr>
                        <a:t> para o </a:t>
                      </a:r>
                      <a:r>
                        <a:rPr lang="en-US" sz="1800" kern="1200" dirty="0" err="1" smtClean="0">
                          <a:effectLst/>
                        </a:rPr>
                        <a:t>desenvolvimento</a:t>
                      </a:r>
                      <a:r>
                        <a:rPr lang="en-US" sz="1800" kern="1200" dirty="0" smtClean="0">
                          <a:effectLst/>
                        </a:rPr>
                        <a:t> de um Sistema Web</a:t>
                      </a:r>
                      <a:endParaRPr lang="pt-BR" sz="1800" b="0" dirty="0" smtClean="0">
                        <a:solidFill>
                          <a:schemeClr val="tx1">
                            <a:lumMod val="75000"/>
                            <a:lumOff val="25000"/>
                          </a:schemeClr>
                        </a:solidFill>
                        <a:latin typeface="+mj-lt"/>
                        <a:cs typeface="Arial" panose="020B0604020202020204" pitchFamily="34" charset="0"/>
                      </a:endParaRPr>
                    </a:p>
                  </a:txBody>
                  <a:tcPr/>
                </a:tc>
                <a:extLst>
                  <a:ext uri="{0D108BD9-81ED-4DB2-BD59-A6C34878D82A}">
                    <a16:rowId xmlns:a16="http://schemas.microsoft.com/office/drawing/2014/main" xmlns="" val="804210111"/>
                  </a:ext>
                </a:extLst>
              </a:tr>
            </a:tbl>
          </a:graphicData>
        </a:graphic>
      </p:graphicFrame>
      <p:sp>
        <p:nvSpPr>
          <p:cNvPr id="2" name="Espaço Reservado para Texto 1"/>
          <p:cNvSpPr>
            <a:spLocks noGrp="1"/>
          </p:cNvSpPr>
          <p:nvPr>
            <p:ph type="body" sz="quarter" idx="11"/>
          </p:nvPr>
        </p:nvSpPr>
        <p:spPr/>
        <p:txBody>
          <a:bodyPr>
            <a:normAutofit fontScale="88000" lnSpcReduction="10000"/>
          </a:bodyPr>
          <a:lstStyle/>
          <a:p>
            <a:r>
              <a:rPr lang="pt-BR" sz="2400" dirty="0" err="1" smtClean="0"/>
              <a:t>Stakeholder</a:t>
            </a:r>
            <a:r>
              <a:rPr lang="pt-BR" sz="2400" dirty="0" smtClean="0"/>
              <a:t>:</a:t>
            </a:r>
            <a:endParaRPr lang="pt-BR" sz="2400" dirty="0"/>
          </a:p>
        </p:txBody>
      </p:sp>
    </p:spTree>
    <p:extLst>
      <p:ext uri="{BB962C8B-B14F-4D97-AF65-F5344CB8AC3E}">
        <p14:creationId xmlns:p14="http://schemas.microsoft.com/office/powerpoint/2010/main" val="715562350"/>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1"/>
          <p:cNvSpPr>
            <a:spLocks noGrp="1"/>
          </p:cNvSpPr>
          <p:nvPr>
            <p:ph type="body" sz="quarter" idx="10"/>
          </p:nvPr>
        </p:nvSpPr>
        <p:spPr>
          <a:xfrm>
            <a:off x="20827" y="0"/>
            <a:ext cx="9144000" cy="576064"/>
          </a:xfrm>
        </p:spPr>
        <p:txBody>
          <a:bodyPr>
            <a:normAutofit fontScale="95500"/>
          </a:bodyPr>
          <a:lstStyle/>
          <a:p>
            <a:r>
              <a:rPr lang="pt-BR" sz="3400" dirty="0" smtClean="0"/>
              <a:t>Documento de Visão</a:t>
            </a:r>
            <a:endParaRPr lang="pt-BR" sz="3400" dirty="0"/>
          </a:p>
        </p:txBody>
      </p:sp>
      <p:graphicFrame>
        <p:nvGraphicFramePr>
          <p:cNvPr id="3" name="Tabela 2"/>
          <p:cNvGraphicFramePr>
            <a:graphicFrameLocks noGrp="1"/>
          </p:cNvGraphicFramePr>
          <p:nvPr>
            <p:extLst/>
          </p:nvPr>
        </p:nvGraphicFramePr>
        <p:xfrm>
          <a:off x="359532" y="1203599"/>
          <a:ext cx="8424936" cy="3474720"/>
        </p:xfrm>
        <a:graphic>
          <a:graphicData uri="http://schemas.openxmlformats.org/drawingml/2006/table">
            <a:tbl>
              <a:tblPr firstRow="1" bandRow="1">
                <a:tableStyleId>{F5AB1C69-6EDB-4FF4-983F-18BD219EF322}</a:tableStyleId>
              </a:tblPr>
              <a:tblGrid>
                <a:gridCol w="2808312">
                  <a:extLst>
                    <a:ext uri="{9D8B030D-6E8A-4147-A177-3AD203B41FA5}">
                      <a16:colId xmlns:a16="http://schemas.microsoft.com/office/drawing/2014/main" xmlns="" val="607197806"/>
                    </a:ext>
                  </a:extLst>
                </a:gridCol>
                <a:gridCol w="2808312">
                  <a:extLst>
                    <a:ext uri="{9D8B030D-6E8A-4147-A177-3AD203B41FA5}">
                      <a16:colId xmlns:a16="http://schemas.microsoft.com/office/drawing/2014/main" xmlns="" val="2701040469"/>
                    </a:ext>
                  </a:extLst>
                </a:gridCol>
                <a:gridCol w="2808312">
                  <a:extLst>
                    <a:ext uri="{9D8B030D-6E8A-4147-A177-3AD203B41FA5}">
                      <a16:colId xmlns:a16="http://schemas.microsoft.com/office/drawing/2014/main" xmlns="" val="3200824249"/>
                    </a:ext>
                  </a:extLst>
                </a:gridCol>
              </a:tblGrid>
              <a:tr h="342880">
                <a:tc>
                  <a:txBody>
                    <a:bodyPr/>
                    <a:lstStyle/>
                    <a:p>
                      <a:r>
                        <a:rPr lang="pt-BR" dirty="0" smtClean="0"/>
                        <a:t>Nome</a:t>
                      </a:r>
                      <a:endParaRPr lang="pt-BR" dirty="0"/>
                    </a:p>
                  </a:txBody>
                  <a:tcPr/>
                </a:tc>
                <a:tc>
                  <a:txBody>
                    <a:bodyPr/>
                    <a:lstStyle/>
                    <a:p>
                      <a:r>
                        <a:rPr lang="pt-BR" dirty="0" smtClean="0"/>
                        <a:t>Descrição</a:t>
                      </a:r>
                      <a:endParaRPr lang="pt-BR" dirty="0"/>
                    </a:p>
                  </a:txBody>
                  <a:tcPr/>
                </a:tc>
                <a:tc>
                  <a:txBody>
                    <a:bodyPr/>
                    <a:lstStyle/>
                    <a:p>
                      <a:r>
                        <a:rPr lang="pt-BR" dirty="0" smtClean="0"/>
                        <a:t>Responsabilidade</a:t>
                      </a:r>
                      <a:endParaRPr lang="pt-BR" dirty="0"/>
                    </a:p>
                  </a:txBody>
                  <a:tcPr/>
                </a:tc>
                <a:extLst>
                  <a:ext uri="{0D108BD9-81ED-4DB2-BD59-A6C34878D82A}">
                    <a16:rowId xmlns:a16="http://schemas.microsoft.com/office/drawing/2014/main" xmlns="" val="174861242"/>
                  </a:ext>
                </a:extLst>
              </a:tr>
              <a:tr h="2033383">
                <a:tc>
                  <a:txBody>
                    <a:bodyPr/>
                    <a:lstStyle/>
                    <a:p>
                      <a:pPr marL="0" marR="0" lvl="0" indent="0" algn="just" defTabSz="914400" rtl="0" eaLnBrk="1" fontAlgn="auto" latinLnBrk="1" hangingPunct="1">
                        <a:lnSpc>
                          <a:spcPct val="100000"/>
                        </a:lnSpc>
                        <a:spcBef>
                          <a:spcPts val="0"/>
                        </a:spcBef>
                        <a:spcAft>
                          <a:spcPts val="0"/>
                        </a:spcAft>
                        <a:buClrTx/>
                        <a:buSzTx/>
                        <a:buFontTx/>
                        <a:buNone/>
                        <a:tabLst/>
                        <a:defRPr/>
                      </a:pPr>
                      <a:r>
                        <a:rPr lang="fr-FR" sz="1800" kern="1200" dirty="0" smtClean="0">
                          <a:effectLst/>
                        </a:rPr>
                        <a:t>Módulo 02: Prontuário dos idosos</a:t>
                      </a:r>
                      <a:endParaRPr lang="pt-BR" sz="1800" b="0" kern="1200" dirty="0" smtClean="0">
                        <a:solidFill>
                          <a:schemeClr val="tx1">
                            <a:lumMod val="75000"/>
                            <a:lumOff val="25000"/>
                          </a:schemeClr>
                        </a:solidFill>
                        <a:effectLst/>
                        <a:latin typeface="Arial" panose="020B0604020202020204" pitchFamily="34" charset="0"/>
                        <a:ea typeface="+mn-ea"/>
                        <a:cs typeface="Arial" panose="020B0604020202020204" pitchFamily="34" charset="0"/>
                      </a:endParaRPr>
                    </a:p>
                  </a:txBody>
                  <a:tcPr/>
                </a:tc>
                <a:tc>
                  <a:txBody>
                    <a:bodyPr/>
                    <a:lstStyle/>
                    <a:p>
                      <a:pPr marL="0" marR="0" lvl="0" indent="0" algn="just" defTabSz="914400" rtl="0" eaLnBrk="1" fontAlgn="auto" latinLnBrk="1" hangingPunct="1">
                        <a:lnSpc>
                          <a:spcPct val="100000"/>
                        </a:lnSpc>
                        <a:spcBef>
                          <a:spcPts val="0"/>
                        </a:spcBef>
                        <a:spcAft>
                          <a:spcPts val="0"/>
                        </a:spcAft>
                        <a:buClrTx/>
                        <a:buSzTx/>
                        <a:buFontTx/>
                        <a:buNone/>
                        <a:tabLst/>
                        <a:defRPr/>
                      </a:pPr>
                      <a:r>
                        <a:rPr lang="pt-BR" sz="1800" kern="1200" dirty="0" smtClean="0">
                          <a:effectLst/>
                        </a:rPr>
                        <a:t>Professor e Alunos do Curso Técnico em Informática Integrado ao Ensino Médio, da matéria PDS: Prática e Desenvolvimento de Sistemas, do IFSP-SBV</a:t>
                      </a:r>
                      <a:endParaRPr lang="pt-BR" sz="1800" kern="1200" dirty="0" smtClean="0">
                        <a:solidFill>
                          <a:schemeClr val="tx1">
                            <a:lumMod val="75000"/>
                            <a:lumOff val="25000"/>
                          </a:schemeClr>
                        </a:solidFill>
                        <a:effectLst/>
                        <a:latin typeface="Arial" panose="020B0604020202020204" pitchFamily="34" charset="0"/>
                        <a:ea typeface="+mn-ea"/>
                        <a:cs typeface="Arial" panose="020B0604020202020204" pitchFamily="34" charset="0"/>
                      </a:endParaRPr>
                    </a:p>
                  </a:txBody>
                  <a:tcPr/>
                </a:tc>
                <a:tc>
                  <a:txBody>
                    <a:bodyPr/>
                    <a:lstStyle/>
                    <a:p>
                      <a:pPr algn="just"/>
                      <a:r>
                        <a:rPr lang="en-US" sz="1800" kern="1200" dirty="0" smtClean="0">
                          <a:effectLst/>
                        </a:rPr>
                        <a:t>Define </a:t>
                      </a:r>
                      <a:r>
                        <a:rPr lang="en-US" sz="1800" kern="1200" dirty="0" err="1" smtClean="0">
                          <a:effectLst/>
                        </a:rPr>
                        <a:t>os</a:t>
                      </a:r>
                      <a:r>
                        <a:rPr lang="en-US" sz="1800" kern="1200" dirty="0" smtClean="0">
                          <a:effectLst/>
                        </a:rPr>
                        <a:t> </a:t>
                      </a:r>
                      <a:r>
                        <a:rPr lang="en-US" sz="1800" kern="1200" dirty="0" err="1" smtClean="0">
                          <a:effectLst/>
                        </a:rPr>
                        <a:t>objetivos</a:t>
                      </a:r>
                      <a:r>
                        <a:rPr lang="en-US" sz="1800" kern="1200" dirty="0" smtClean="0">
                          <a:effectLst/>
                        </a:rPr>
                        <a:t> e o </a:t>
                      </a:r>
                      <a:r>
                        <a:rPr lang="en-US" sz="1800" kern="1200" dirty="0" err="1" smtClean="0">
                          <a:effectLst/>
                        </a:rPr>
                        <a:t>escopo</a:t>
                      </a:r>
                      <a:r>
                        <a:rPr lang="en-US" sz="1800" kern="1200" dirty="0" smtClean="0">
                          <a:effectLst/>
                        </a:rPr>
                        <a:t> do </a:t>
                      </a:r>
                      <a:r>
                        <a:rPr lang="en-US" sz="1800" kern="1200" dirty="0" err="1" smtClean="0">
                          <a:effectLst/>
                        </a:rPr>
                        <a:t>Módulo</a:t>
                      </a:r>
                      <a:r>
                        <a:rPr lang="en-US" sz="1800" kern="1200" dirty="0" smtClean="0">
                          <a:effectLst/>
                        </a:rPr>
                        <a:t> </a:t>
                      </a:r>
                      <a:r>
                        <a:rPr lang="en-US" sz="1800" kern="1200" dirty="0" err="1" smtClean="0">
                          <a:effectLst/>
                        </a:rPr>
                        <a:t>Prontuário</a:t>
                      </a:r>
                      <a:r>
                        <a:rPr lang="en-US" sz="1800" kern="1200" dirty="0" smtClean="0">
                          <a:effectLst/>
                        </a:rPr>
                        <a:t> dos </a:t>
                      </a:r>
                      <a:r>
                        <a:rPr lang="en-US" sz="1800" kern="1200" dirty="0" err="1" smtClean="0">
                          <a:effectLst/>
                        </a:rPr>
                        <a:t>Idosos</a:t>
                      </a:r>
                      <a:r>
                        <a:rPr lang="en-US" sz="1800" kern="1200" dirty="0" smtClean="0">
                          <a:effectLst/>
                        </a:rPr>
                        <a:t>; </a:t>
                      </a:r>
                      <a:r>
                        <a:rPr lang="en-US" sz="1800" kern="1200" dirty="0" err="1" smtClean="0">
                          <a:effectLst/>
                        </a:rPr>
                        <a:t>Elabora</a:t>
                      </a:r>
                      <a:r>
                        <a:rPr lang="en-US" sz="1800" kern="1200" dirty="0" smtClean="0">
                          <a:effectLst/>
                        </a:rPr>
                        <a:t> as </a:t>
                      </a:r>
                      <a:r>
                        <a:rPr lang="en-US" sz="1800" kern="1200" dirty="0" err="1" smtClean="0">
                          <a:effectLst/>
                        </a:rPr>
                        <a:t>suas</a:t>
                      </a:r>
                      <a:r>
                        <a:rPr lang="en-US" sz="1800" kern="1200" dirty="0" smtClean="0">
                          <a:effectLst/>
                        </a:rPr>
                        <a:t> </a:t>
                      </a:r>
                      <a:r>
                        <a:rPr lang="en-US" sz="1800" kern="1200" dirty="0" err="1" smtClean="0">
                          <a:effectLst/>
                        </a:rPr>
                        <a:t>especificações</a:t>
                      </a:r>
                      <a:r>
                        <a:rPr lang="en-US" sz="1800" kern="1200" dirty="0" smtClean="0">
                          <a:effectLst/>
                        </a:rPr>
                        <a:t> </a:t>
                      </a:r>
                      <a:r>
                        <a:rPr lang="en-US" sz="1800" kern="1200" dirty="0" err="1" smtClean="0">
                          <a:effectLst/>
                        </a:rPr>
                        <a:t>preliminares</a:t>
                      </a:r>
                      <a:r>
                        <a:rPr lang="en-US" sz="1800" kern="1200" dirty="0" smtClean="0">
                          <a:effectLst/>
                        </a:rPr>
                        <a:t>, </a:t>
                      </a:r>
                      <a:r>
                        <a:rPr lang="en-US" sz="1800" kern="1200" dirty="0" err="1" smtClean="0">
                          <a:effectLst/>
                        </a:rPr>
                        <a:t>distribuindo</a:t>
                      </a:r>
                      <a:r>
                        <a:rPr lang="en-US" sz="1800" kern="1200" dirty="0" smtClean="0">
                          <a:effectLst/>
                        </a:rPr>
                        <a:t>-as </a:t>
                      </a:r>
                      <a:r>
                        <a:rPr lang="en-US" sz="1800" kern="1200" dirty="0" err="1" smtClean="0">
                          <a:effectLst/>
                        </a:rPr>
                        <a:t>pelas</a:t>
                      </a:r>
                      <a:r>
                        <a:rPr lang="en-US" sz="1800" kern="1200" dirty="0" smtClean="0">
                          <a:effectLst/>
                        </a:rPr>
                        <a:t> </a:t>
                      </a:r>
                      <a:r>
                        <a:rPr lang="en-US" sz="1800" kern="1200" dirty="0" err="1" smtClean="0">
                          <a:effectLst/>
                        </a:rPr>
                        <a:t>Equipes</a:t>
                      </a:r>
                      <a:r>
                        <a:rPr lang="en-US" sz="1800" kern="1200" dirty="0" smtClean="0">
                          <a:effectLst/>
                        </a:rPr>
                        <a:t>; </a:t>
                      </a:r>
                      <a:r>
                        <a:rPr lang="en-US" sz="1800" kern="1200" dirty="0" err="1" smtClean="0">
                          <a:effectLst/>
                        </a:rPr>
                        <a:t>Participa</a:t>
                      </a:r>
                      <a:r>
                        <a:rPr lang="en-US" sz="1800" kern="1200" dirty="0" smtClean="0">
                          <a:effectLst/>
                        </a:rPr>
                        <a:t> das </a:t>
                      </a:r>
                      <a:r>
                        <a:rPr lang="en-US" sz="1800" kern="1200" dirty="0" err="1" smtClean="0">
                          <a:effectLst/>
                        </a:rPr>
                        <a:t>pesquisas</a:t>
                      </a:r>
                      <a:r>
                        <a:rPr lang="en-US" sz="1800" kern="1200" dirty="0" smtClean="0">
                          <a:effectLst/>
                        </a:rPr>
                        <a:t> de </a:t>
                      </a:r>
                      <a:r>
                        <a:rPr lang="en-US" sz="1800" kern="1200" dirty="0" err="1" smtClean="0">
                          <a:effectLst/>
                        </a:rPr>
                        <a:t>soluções</a:t>
                      </a:r>
                      <a:r>
                        <a:rPr lang="en-US" sz="1800" kern="1200" dirty="0" smtClean="0">
                          <a:effectLst/>
                        </a:rPr>
                        <a:t> </a:t>
                      </a:r>
                      <a:r>
                        <a:rPr lang="en-US" sz="1800" kern="1200" dirty="0" err="1" smtClean="0">
                          <a:effectLst/>
                        </a:rPr>
                        <a:t>tecnológicas</a:t>
                      </a:r>
                      <a:r>
                        <a:rPr lang="en-US" sz="1800" kern="1200" dirty="0" smtClean="0">
                          <a:effectLst/>
                        </a:rPr>
                        <a:t> para o </a:t>
                      </a:r>
                      <a:r>
                        <a:rPr lang="en-US" sz="1800" kern="1200" dirty="0" err="1" smtClean="0">
                          <a:effectLst/>
                        </a:rPr>
                        <a:t>desenvolvimento</a:t>
                      </a:r>
                      <a:r>
                        <a:rPr lang="en-US" sz="1800" kern="1200" dirty="0" smtClean="0">
                          <a:effectLst/>
                        </a:rPr>
                        <a:t> de um Sistema Web</a:t>
                      </a:r>
                      <a:endParaRPr lang="pt-BR" dirty="0">
                        <a:solidFill>
                          <a:schemeClr val="tx1">
                            <a:lumMod val="75000"/>
                            <a:lumOff val="25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804210111"/>
                  </a:ext>
                </a:extLst>
              </a:tr>
            </a:tbl>
          </a:graphicData>
        </a:graphic>
      </p:graphicFrame>
      <p:sp>
        <p:nvSpPr>
          <p:cNvPr id="4" name="Espaço Reservado para Texto 3"/>
          <p:cNvSpPr>
            <a:spLocks noGrp="1"/>
          </p:cNvSpPr>
          <p:nvPr>
            <p:ph type="body" sz="quarter" idx="11"/>
          </p:nvPr>
        </p:nvSpPr>
        <p:spPr/>
        <p:txBody>
          <a:bodyPr>
            <a:normAutofit fontScale="88000" lnSpcReduction="10000"/>
          </a:bodyPr>
          <a:lstStyle/>
          <a:p>
            <a:r>
              <a:rPr lang="pt-BR" sz="2400" dirty="0" err="1" smtClean="0"/>
              <a:t>Stakeholder</a:t>
            </a:r>
            <a:r>
              <a:rPr lang="pt-BR" sz="2400" dirty="0" smtClean="0"/>
              <a:t>:</a:t>
            </a:r>
            <a:endParaRPr lang="pt-BR" sz="2400" dirty="0"/>
          </a:p>
        </p:txBody>
      </p:sp>
    </p:spTree>
    <p:extLst>
      <p:ext uri="{BB962C8B-B14F-4D97-AF65-F5344CB8AC3E}">
        <p14:creationId xmlns:p14="http://schemas.microsoft.com/office/powerpoint/2010/main" val="3407880243"/>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1"/>
          <p:cNvSpPr>
            <a:spLocks noGrp="1"/>
          </p:cNvSpPr>
          <p:nvPr>
            <p:ph type="body" sz="quarter" idx="10"/>
          </p:nvPr>
        </p:nvSpPr>
        <p:spPr>
          <a:xfrm>
            <a:off x="20827" y="0"/>
            <a:ext cx="9144000" cy="576064"/>
          </a:xfrm>
        </p:spPr>
        <p:txBody>
          <a:bodyPr>
            <a:normAutofit fontScale="95500"/>
          </a:bodyPr>
          <a:lstStyle/>
          <a:p>
            <a:r>
              <a:rPr lang="pt-BR" sz="3400" dirty="0" smtClean="0"/>
              <a:t>Documento de Visão</a:t>
            </a:r>
            <a:endParaRPr lang="pt-BR" sz="3400" dirty="0"/>
          </a:p>
        </p:txBody>
      </p:sp>
      <p:graphicFrame>
        <p:nvGraphicFramePr>
          <p:cNvPr id="3" name="Tabela 2"/>
          <p:cNvGraphicFramePr>
            <a:graphicFrameLocks noGrp="1"/>
          </p:cNvGraphicFramePr>
          <p:nvPr>
            <p:extLst/>
          </p:nvPr>
        </p:nvGraphicFramePr>
        <p:xfrm>
          <a:off x="354767" y="1203599"/>
          <a:ext cx="8476119" cy="3474720"/>
        </p:xfrm>
        <a:graphic>
          <a:graphicData uri="http://schemas.openxmlformats.org/drawingml/2006/table">
            <a:tbl>
              <a:tblPr firstRow="1" bandRow="1">
                <a:tableStyleId>{00A15C55-8517-42AA-B614-E9B94910E393}</a:tableStyleId>
              </a:tblPr>
              <a:tblGrid>
                <a:gridCol w="2825373">
                  <a:extLst>
                    <a:ext uri="{9D8B030D-6E8A-4147-A177-3AD203B41FA5}">
                      <a16:colId xmlns:a16="http://schemas.microsoft.com/office/drawing/2014/main" xmlns="" val="607197806"/>
                    </a:ext>
                  </a:extLst>
                </a:gridCol>
                <a:gridCol w="2825373">
                  <a:extLst>
                    <a:ext uri="{9D8B030D-6E8A-4147-A177-3AD203B41FA5}">
                      <a16:colId xmlns:a16="http://schemas.microsoft.com/office/drawing/2014/main" xmlns="" val="2701040469"/>
                    </a:ext>
                  </a:extLst>
                </a:gridCol>
                <a:gridCol w="2825373">
                  <a:extLst>
                    <a:ext uri="{9D8B030D-6E8A-4147-A177-3AD203B41FA5}">
                      <a16:colId xmlns:a16="http://schemas.microsoft.com/office/drawing/2014/main" xmlns="" val="3200824249"/>
                    </a:ext>
                  </a:extLst>
                </a:gridCol>
              </a:tblGrid>
              <a:tr h="232639">
                <a:tc>
                  <a:txBody>
                    <a:bodyPr/>
                    <a:lstStyle/>
                    <a:p>
                      <a:r>
                        <a:rPr lang="pt-BR" dirty="0" smtClean="0"/>
                        <a:t>Nome</a:t>
                      </a:r>
                      <a:endParaRPr lang="pt-BR" dirty="0"/>
                    </a:p>
                  </a:txBody>
                  <a:tcPr/>
                </a:tc>
                <a:tc>
                  <a:txBody>
                    <a:bodyPr/>
                    <a:lstStyle/>
                    <a:p>
                      <a:r>
                        <a:rPr lang="pt-BR" dirty="0" smtClean="0"/>
                        <a:t>Descrição</a:t>
                      </a:r>
                      <a:endParaRPr lang="pt-BR" dirty="0"/>
                    </a:p>
                  </a:txBody>
                  <a:tcPr/>
                </a:tc>
                <a:tc>
                  <a:txBody>
                    <a:bodyPr/>
                    <a:lstStyle/>
                    <a:p>
                      <a:r>
                        <a:rPr lang="pt-BR" dirty="0" smtClean="0"/>
                        <a:t>Responsabilidade</a:t>
                      </a:r>
                      <a:endParaRPr lang="pt-BR" dirty="0"/>
                    </a:p>
                  </a:txBody>
                  <a:tcPr/>
                </a:tc>
                <a:extLst>
                  <a:ext uri="{0D108BD9-81ED-4DB2-BD59-A6C34878D82A}">
                    <a16:rowId xmlns:a16="http://schemas.microsoft.com/office/drawing/2014/main" xmlns="" val="174861242"/>
                  </a:ext>
                </a:extLst>
              </a:tr>
              <a:tr h="2215633">
                <a:tc>
                  <a:txBody>
                    <a:bodyPr/>
                    <a:lstStyle/>
                    <a:p>
                      <a:pPr marL="0" marR="0" lvl="0" indent="0" algn="just" defTabSz="914400" rtl="0" eaLnBrk="1" fontAlgn="auto" latinLnBrk="1" hangingPunct="1">
                        <a:lnSpc>
                          <a:spcPct val="100000"/>
                        </a:lnSpc>
                        <a:spcBef>
                          <a:spcPts val="0"/>
                        </a:spcBef>
                        <a:spcAft>
                          <a:spcPts val="0"/>
                        </a:spcAft>
                        <a:buClrTx/>
                        <a:buSzTx/>
                        <a:buFontTx/>
                        <a:buNone/>
                        <a:tabLst/>
                        <a:defRPr/>
                      </a:pPr>
                      <a:r>
                        <a:rPr lang="en-US" sz="1800" kern="1200" dirty="0" err="1" smtClean="0">
                          <a:effectLst/>
                        </a:rPr>
                        <a:t>Módulo</a:t>
                      </a:r>
                      <a:r>
                        <a:rPr lang="en-US" sz="1800" kern="1200" dirty="0" smtClean="0">
                          <a:effectLst/>
                        </a:rPr>
                        <a:t> 05: </a:t>
                      </a:r>
                      <a:r>
                        <a:rPr lang="en-US" sz="1800" kern="1200" dirty="0" err="1" smtClean="0">
                          <a:effectLst/>
                        </a:rPr>
                        <a:t>Prescrições</a:t>
                      </a:r>
                      <a:r>
                        <a:rPr lang="en-US" sz="1800" kern="1200" dirty="0" smtClean="0">
                          <a:effectLst/>
                        </a:rPr>
                        <a:t> </a:t>
                      </a:r>
                      <a:r>
                        <a:rPr lang="en-US" sz="1800" kern="1200" dirty="0" err="1" smtClean="0">
                          <a:effectLst/>
                        </a:rPr>
                        <a:t>médicas</a:t>
                      </a:r>
                      <a:r>
                        <a:rPr lang="en-US" sz="1800" kern="1200" dirty="0" smtClean="0">
                          <a:effectLst/>
                        </a:rPr>
                        <a:t> / </a:t>
                      </a:r>
                      <a:r>
                        <a:rPr lang="en-US" sz="1800" kern="1200" dirty="0" err="1" smtClean="0">
                          <a:effectLst/>
                        </a:rPr>
                        <a:t>controle</a:t>
                      </a:r>
                      <a:r>
                        <a:rPr lang="en-US" sz="1800" kern="1200" dirty="0" smtClean="0">
                          <a:effectLst/>
                        </a:rPr>
                        <a:t> de </a:t>
                      </a:r>
                      <a:r>
                        <a:rPr lang="en-US" sz="1800" kern="1200" dirty="0" err="1" smtClean="0">
                          <a:effectLst/>
                        </a:rPr>
                        <a:t>incidentes</a:t>
                      </a:r>
                      <a:endParaRPr lang="pt-BR" sz="1800" dirty="0" smtClean="0"/>
                    </a:p>
                    <a:p>
                      <a:pPr algn="just">
                        <a:lnSpc>
                          <a:spcPct val="100000"/>
                        </a:lnSpc>
                        <a:spcAft>
                          <a:spcPts val="601"/>
                        </a:spcAft>
                      </a:pPr>
                      <a:r>
                        <a:rPr lang="pt-BR" sz="1800" strike="noStrike" spc="-1" dirty="0" smtClean="0"/>
                        <a:t> </a:t>
                      </a:r>
                      <a:endParaRPr lang="pt-BR" sz="1800" b="0" strike="noStrike" spc="-1" dirty="0">
                        <a:solidFill>
                          <a:schemeClr val="tx1">
                            <a:lumMod val="75000"/>
                            <a:lumOff val="25000"/>
                          </a:schemeClr>
                        </a:solidFill>
                        <a:latin typeface="+mj-lt"/>
                      </a:endParaRPr>
                    </a:p>
                  </a:txBody>
                  <a:tcPr/>
                </a:tc>
                <a:tc>
                  <a:txBody>
                    <a:bodyPr/>
                    <a:lstStyle/>
                    <a:p>
                      <a:pPr marL="0" marR="0" lvl="0" indent="0" algn="just" defTabSz="914400" rtl="0" eaLnBrk="1" fontAlgn="auto" latinLnBrk="1" hangingPunct="1">
                        <a:lnSpc>
                          <a:spcPct val="100000"/>
                        </a:lnSpc>
                        <a:spcBef>
                          <a:spcPts val="0"/>
                        </a:spcBef>
                        <a:spcAft>
                          <a:spcPts val="0"/>
                        </a:spcAft>
                        <a:buClrTx/>
                        <a:buSzTx/>
                        <a:buFontTx/>
                        <a:buNone/>
                        <a:tabLst/>
                        <a:defRPr/>
                      </a:pPr>
                      <a:r>
                        <a:rPr lang="pt-BR" sz="1800" kern="1200" dirty="0" smtClean="0">
                          <a:effectLst/>
                        </a:rPr>
                        <a:t>Professor e Alunos do Curso Técnico em Informática Integrado ao Ensino Médio, da matéria PDS: Prática e Desenvolvimento de Sistemas, do IFSP-SBV</a:t>
                      </a:r>
                      <a:endParaRPr lang="pt-BR" sz="1800" kern="1200" dirty="0" smtClean="0">
                        <a:solidFill>
                          <a:schemeClr val="tx1">
                            <a:lumMod val="75000"/>
                            <a:lumOff val="25000"/>
                          </a:schemeClr>
                        </a:solidFill>
                        <a:effectLst/>
                        <a:latin typeface="+mj-lt"/>
                        <a:ea typeface="+mn-ea"/>
                        <a:cs typeface="+mn-cs"/>
                      </a:endParaRPr>
                    </a:p>
                  </a:txBody>
                  <a:tcPr/>
                </a:tc>
                <a:tc>
                  <a:txBody>
                    <a:bodyPr/>
                    <a:lstStyle/>
                    <a:p>
                      <a:pPr marL="0" marR="0" lvl="0" indent="0" algn="just" defTabSz="914400" rtl="0" eaLnBrk="1" fontAlgn="auto" latinLnBrk="1" hangingPunct="1">
                        <a:lnSpc>
                          <a:spcPct val="100000"/>
                        </a:lnSpc>
                        <a:spcBef>
                          <a:spcPts val="0"/>
                        </a:spcBef>
                        <a:spcAft>
                          <a:spcPts val="0"/>
                        </a:spcAft>
                        <a:buClrTx/>
                        <a:buSzTx/>
                        <a:buFontTx/>
                        <a:buNone/>
                        <a:tabLst/>
                        <a:defRPr/>
                      </a:pPr>
                      <a:r>
                        <a:rPr lang="en-US" sz="1800" kern="1200" dirty="0" smtClean="0">
                          <a:effectLst/>
                        </a:rPr>
                        <a:t>Define </a:t>
                      </a:r>
                      <a:r>
                        <a:rPr lang="en-US" sz="1800" kern="1200" dirty="0" err="1" smtClean="0">
                          <a:effectLst/>
                        </a:rPr>
                        <a:t>os</a:t>
                      </a:r>
                      <a:r>
                        <a:rPr lang="en-US" sz="1800" kern="1200" dirty="0" smtClean="0">
                          <a:effectLst/>
                        </a:rPr>
                        <a:t> </a:t>
                      </a:r>
                      <a:r>
                        <a:rPr lang="en-US" sz="1800" kern="1200" dirty="0" err="1" smtClean="0">
                          <a:effectLst/>
                        </a:rPr>
                        <a:t>objetivos</a:t>
                      </a:r>
                      <a:r>
                        <a:rPr lang="en-US" sz="1800" kern="1200" dirty="0" smtClean="0">
                          <a:effectLst/>
                        </a:rPr>
                        <a:t> e o </a:t>
                      </a:r>
                      <a:r>
                        <a:rPr lang="en-US" sz="1800" kern="1200" dirty="0" err="1" smtClean="0">
                          <a:effectLst/>
                        </a:rPr>
                        <a:t>escopo</a:t>
                      </a:r>
                      <a:r>
                        <a:rPr lang="en-US" sz="1800" kern="1200" dirty="0" smtClean="0">
                          <a:effectLst/>
                        </a:rPr>
                        <a:t> do </a:t>
                      </a:r>
                      <a:r>
                        <a:rPr lang="en-US" sz="1800" kern="1200" dirty="0" err="1" smtClean="0">
                          <a:effectLst/>
                        </a:rPr>
                        <a:t>Módulo</a:t>
                      </a:r>
                      <a:r>
                        <a:rPr lang="en-US" sz="1800" kern="1200" dirty="0" smtClean="0">
                          <a:effectLst/>
                        </a:rPr>
                        <a:t> </a:t>
                      </a:r>
                      <a:r>
                        <a:rPr lang="en-US" sz="1800" kern="1200" dirty="0" err="1" smtClean="0">
                          <a:effectLst/>
                        </a:rPr>
                        <a:t>Prescrições</a:t>
                      </a:r>
                      <a:r>
                        <a:rPr lang="en-US" sz="1800" kern="1200" dirty="0" smtClean="0">
                          <a:effectLst/>
                        </a:rPr>
                        <a:t> </a:t>
                      </a:r>
                      <a:r>
                        <a:rPr lang="en-US" sz="1800" kern="1200" dirty="0" err="1" smtClean="0">
                          <a:effectLst/>
                        </a:rPr>
                        <a:t>Médicas</a:t>
                      </a:r>
                      <a:r>
                        <a:rPr lang="en-US" sz="1800" kern="1200" dirty="0" smtClean="0">
                          <a:effectLst/>
                        </a:rPr>
                        <a:t> / </a:t>
                      </a:r>
                      <a:r>
                        <a:rPr lang="en-US" sz="1800" kern="1200" dirty="0" err="1" smtClean="0">
                          <a:effectLst/>
                        </a:rPr>
                        <a:t>Controle</a:t>
                      </a:r>
                      <a:r>
                        <a:rPr lang="en-US" sz="1800" kern="1200" dirty="0" smtClean="0">
                          <a:effectLst/>
                        </a:rPr>
                        <a:t> de </a:t>
                      </a:r>
                      <a:r>
                        <a:rPr lang="en-US" sz="1800" kern="1200" dirty="0" err="1" smtClean="0">
                          <a:effectLst/>
                        </a:rPr>
                        <a:t>Incidentes</a:t>
                      </a:r>
                      <a:r>
                        <a:rPr lang="en-US" sz="1800" kern="1200" dirty="0" smtClean="0">
                          <a:effectLst/>
                        </a:rPr>
                        <a:t>; </a:t>
                      </a:r>
                      <a:r>
                        <a:rPr lang="en-US" sz="1800" kern="1200" dirty="0" err="1" smtClean="0">
                          <a:effectLst/>
                        </a:rPr>
                        <a:t>Elabora</a:t>
                      </a:r>
                      <a:r>
                        <a:rPr lang="en-US" sz="1800" kern="1200" dirty="0" smtClean="0">
                          <a:effectLst/>
                        </a:rPr>
                        <a:t> as </a:t>
                      </a:r>
                      <a:r>
                        <a:rPr lang="en-US" sz="1800" kern="1200" dirty="0" err="1" smtClean="0">
                          <a:effectLst/>
                        </a:rPr>
                        <a:t>suas</a:t>
                      </a:r>
                      <a:r>
                        <a:rPr lang="en-US" sz="1800" kern="1200" dirty="0" smtClean="0">
                          <a:effectLst/>
                        </a:rPr>
                        <a:t> </a:t>
                      </a:r>
                      <a:r>
                        <a:rPr lang="en-US" sz="1800" kern="1200" dirty="0" err="1" smtClean="0">
                          <a:effectLst/>
                        </a:rPr>
                        <a:t>especificações</a:t>
                      </a:r>
                      <a:r>
                        <a:rPr lang="en-US" sz="1800" kern="1200" dirty="0" smtClean="0">
                          <a:effectLst/>
                        </a:rPr>
                        <a:t> </a:t>
                      </a:r>
                      <a:r>
                        <a:rPr lang="en-US" sz="1800" kern="1200" dirty="0" err="1" smtClean="0">
                          <a:effectLst/>
                        </a:rPr>
                        <a:t>preliminares</a:t>
                      </a:r>
                      <a:r>
                        <a:rPr lang="en-US" sz="1800" kern="1200" dirty="0" smtClean="0">
                          <a:effectLst/>
                        </a:rPr>
                        <a:t>, </a:t>
                      </a:r>
                      <a:r>
                        <a:rPr lang="en-US" sz="1800" kern="1200" dirty="0" err="1" smtClean="0">
                          <a:effectLst/>
                        </a:rPr>
                        <a:t>distribuindo</a:t>
                      </a:r>
                      <a:r>
                        <a:rPr lang="en-US" sz="1800" kern="1200" dirty="0" smtClean="0">
                          <a:effectLst/>
                        </a:rPr>
                        <a:t>-as </a:t>
                      </a:r>
                      <a:r>
                        <a:rPr lang="en-US" sz="1800" kern="1200" dirty="0" err="1" smtClean="0">
                          <a:effectLst/>
                        </a:rPr>
                        <a:t>pelas</a:t>
                      </a:r>
                      <a:r>
                        <a:rPr lang="en-US" sz="1800" kern="1200" dirty="0" smtClean="0">
                          <a:effectLst/>
                        </a:rPr>
                        <a:t> </a:t>
                      </a:r>
                      <a:r>
                        <a:rPr lang="en-US" sz="1800" kern="1200" dirty="0" err="1" smtClean="0">
                          <a:effectLst/>
                        </a:rPr>
                        <a:t>Equipes</a:t>
                      </a:r>
                      <a:r>
                        <a:rPr lang="en-US" sz="1800" kern="1200" dirty="0" smtClean="0">
                          <a:effectLst/>
                        </a:rPr>
                        <a:t>; </a:t>
                      </a:r>
                      <a:r>
                        <a:rPr lang="en-US" sz="1800" kern="1200" dirty="0" err="1" smtClean="0">
                          <a:effectLst/>
                        </a:rPr>
                        <a:t>Participa</a:t>
                      </a:r>
                      <a:r>
                        <a:rPr lang="en-US" sz="1800" kern="1200" dirty="0" smtClean="0">
                          <a:effectLst/>
                        </a:rPr>
                        <a:t> das </a:t>
                      </a:r>
                      <a:r>
                        <a:rPr lang="en-US" sz="1800" kern="1200" dirty="0" err="1" smtClean="0">
                          <a:effectLst/>
                        </a:rPr>
                        <a:t>pesquisas</a:t>
                      </a:r>
                      <a:r>
                        <a:rPr lang="en-US" sz="1800" kern="1200" dirty="0" smtClean="0">
                          <a:effectLst/>
                        </a:rPr>
                        <a:t> de </a:t>
                      </a:r>
                      <a:r>
                        <a:rPr lang="en-US" sz="1800" kern="1200" dirty="0" err="1" smtClean="0">
                          <a:effectLst/>
                        </a:rPr>
                        <a:t>soluções</a:t>
                      </a:r>
                      <a:r>
                        <a:rPr lang="en-US" sz="1800" kern="1200" dirty="0" smtClean="0">
                          <a:effectLst/>
                        </a:rPr>
                        <a:t> </a:t>
                      </a:r>
                      <a:r>
                        <a:rPr lang="en-US" sz="1800" kern="1200" dirty="0" err="1" smtClean="0">
                          <a:effectLst/>
                        </a:rPr>
                        <a:t>tecnológicas</a:t>
                      </a:r>
                      <a:r>
                        <a:rPr lang="en-US" sz="1800" kern="1200" dirty="0" smtClean="0">
                          <a:effectLst/>
                        </a:rPr>
                        <a:t> para o </a:t>
                      </a:r>
                      <a:r>
                        <a:rPr lang="en-US" sz="1800" kern="1200" dirty="0" err="1" smtClean="0">
                          <a:effectLst/>
                        </a:rPr>
                        <a:t>desenvolvimento</a:t>
                      </a:r>
                      <a:r>
                        <a:rPr lang="en-US" sz="1800" kern="1200" dirty="0" smtClean="0">
                          <a:effectLst/>
                        </a:rPr>
                        <a:t> de um Sistema Web</a:t>
                      </a:r>
                      <a:endParaRPr lang="pt-BR" sz="1800" dirty="0" smtClean="0">
                        <a:solidFill>
                          <a:schemeClr val="tx1">
                            <a:lumMod val="75000"/>
                            <a:lumOff val="25000"/>
                          </a:schemeClr>
                        </a:solidFill>
                        <a:latin typeface="+mj-lt"/>
                      </a:endParaRPr>
                    </a:p>
                  </a:txBody>
                  <a:tcPr/>
                </a:tc>
                <a:extLst>
                  <a:ext uri="{0D108BD9-81ED-4DB2-BD59-A6C34878D82A}">
                    <a16:rowId xmlns:a16="http://schemas.microsoft.com/office/drawing/2014/main" xmlns="" val="804210111"/>
                  </a:ext>
                </a:extLst>
              </a:tr>
            </a:tbl>
          </a:graphicData>
        </a:graphic>
      </p:graphicFrame>
      <p:sp>
        <p:nvSpPr>
          <p:cNvPr id="5" name="Espaço Reservado para Texto 1"/>
          <p:cNvSpPr>
            <a:spLocks noGrp="1"/>
          </p:cNvSpPr>
          <p:nvPr>
            <p:ph type="body" sz="quarter" idx="11"/>
          </p:nvPr>
        </p:nvSpPr>
        <p:spPr/>
        <p:txBody>
          <a:bodyPr>
            <a:normAutofit fontScale="88000" lnSpcReduction="10000"/>
          </a:bodyPr>
          <a:lstStyle/>
          <a:p>
            <a:r>
              <a:rPr lang="pt-BR" sz="2400" dirty="0" err="1" smtClean="0"/>
              <a:t>Stakeholder</a:t>
            </a:r>
            <a:r>
              <a:rPr lang="pt-BR" sz="2400" dirty="0" smtClean="0"/>
              <a:t>:</a:t>
            </a:r>
            <a:endParaRPr lang="pt-BR" sz="2400" dirty="0"/>
          </a:p>
        </p:txBody>
      </p:sp>
    </p:spTree>
    <p:extLst>
      <p:ext uri="{BB962C8B-B14F-4D97-AF65-F5344CB8AC3E}">
        <p14:creationId xmlns:p14="http://schemas.microsoft.com/office/powerpoint/2010/main" val="4073742551"/>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1"/>
          <p:cNvSpPr>
            <a:spLocks noGrp="1"/>
          </p:cNvSpPr>
          <p:nvPr>
            <p:ph type="body" sz="quarter" idx="10"/>
          </p:nvPr>
        </p:nvSpPr>
        <p:spPr>
          <a:xfrm>
            <a:off x="20827" y="0"/>
            <a:ext cx="9144000" cy="576064"/>
          </a:xfrm>
        </p:spPr>
        <p:txBody>
          <a:bodyPr>
            <a:normAutofit fontScale="95500"/>
          </a:bodyPr>
          <a:lstStyle/>
          <a:p>
            <a:r>
              <a:rPr lang="pt-BR" sz="3400" dirty="0" smtClean="0"/>
              <a:t>Documento de Visão</a:t>
            </a:r>
            <a:endParaRPr lang="pt-BR" sz="3400" dirty="0"/>
          </a:p>
        </p:txBody>
      </p:sp>
      <p:graphicFrame>
        <p:nvGraphicFramePr>
          <p:cNvPr id="3" name="Tabela 2"/>
          <p:cNvGraphicFramePr>
            <a:graphicFrameLocks noGrp="1"/>
          </p:cNvGraphicFramePr>
          <p:nvPr>
            <p:extLst/>
          </p:nvPr>
        </p:nvGraphicFramePr>
        <p:xfrm>
          <a:off x="354767" y="1203599"/>
          <a:ext cx="8476119" cy="3474720"/>
        </p:xfrm>
        <a:graphic>
          <a:graphicData uri="http://schemas.openxmlformats.org/drawingml/2006/table">
            <a:tbl>
              <a:tblPr firstRow="1" bandRow="1">
                <a:tableStyleId>{5C22544A-7EE6-4342-B048-85BDC9FD1C3A}</a:tableStyleId>
              </a:tblPr>
              <a:tblGrid>
                <a:gridCol w="2825373">
                  <a:extLst>
                    <a:ext uri="{9D8B030D-6E8A-4147-A177-3AD203B41FA5}">
                      <a16:colId xmlns:a16="http://schemas.microsoft.com/office/drawing/2014/main" xmlns="" val="607197806"/>
                    </a:ext>
                  </a:extLst>
                </a:gridCol>
                <a:gridCol w="2825373">
                  <a:extLst>
                    <a:ext uri="{9D8B030D-6E8A-4147-A177-3AD203B41FA5}">
                      <a16:colId xmlns:a16="http://schemas.microsoft.com/office/drawing/2014/main" xmlns="" val="2701040469"/>
                    </a:ext>
                  </a:extLst>
                </a:gridCol>
                <a:gridCol w="2825373">
                  <a:extLst>
                    <a:ext uri="{9D8B030D-6E8A-4147-A177-3AD203B41FA5}">
                      <a16:colId xmlns:a16="http://schemas.microsoft.com/office/drawing/2014/main" xmlns="" val="3200824249"/>
                    </a:ext>
                  </a:extLst>
                </a:gridCol>
              </a:tblGrid>
              <a:tr h="232639">
                <a:tc>
                  <a:txBody>
                    <a:bodyPr/>
                    <a:lstStyle/>
                    <a:p>
                      <a:r>
                        <a:rPr lang="pt-BR" dirty="0" smtClean="0"/>
                        <a:t>Nome</a:t>
                      </a:r>
                      <a:endParaRPr lang="pt-BR" dirty="0"/>
                    </a:p>
                  </a:txBody>
                  <a:tcPr/>
                </a:tc>
                <a:tc>
                  <a:txBody>
                    <a:bodyPr/>
                    <a:lstStyle/>
                    <a:p>
                      <a:r>
                        <a:rPr lang="pt-BR" dirty="0" smtClean="0"/>
                        <a:t>Descrição</a:t>
                      </a:r>
                      <a:endParaRPr lang="pt-BR" dirty="0"/>
                    </a:p>
                  </a:txBody>
                  <a:tcPr/>
                </a:tc>
                <a:tc>
                  <a:txBody>
                    <a:bodyPr/>
                    <a:lstStyle/>
                    <a:p>
                      <a:r>
                        <a:rPr lang="pt-BR" dirty="0" smtClean="0"/>
                        <a:t>Responsabilidade</a:t>
                      </a:r>
                      <a:endParaRPr lang="pt-BR" dirty="0"/>
                    </a:p>
                  </a:txBody>
                  <a:tcPr/>
                </a:tc>
                <a:extLst>
                  <a:ext uri="{0D108BD9-81ED-4DB2-BD59-A6C34878D82A}">
                    <a16:rowId xmlns:a16="http://schemas.microsoft.com/office/drawing/2014/main" xmlns="" val="174861242"/>
                  </a:ext>
                </a:extLst>
              </a:tr>
              <a:tr h="2215633">
                <a:tc>
                  <a:txBody>
                    <a:bodyPr/>
                    <a:lstStyle/>
                    <a:p>
                      <a:pPr marL="0" marR="0" lvl="0" indent="0" algn="just" defTabSz="914400" rtl="0" eaLnBrk="1" fontAlgn="auto" latinLnBrk="1" hangingPunct="1">
                        <a:lnSpc>
                          <a:spcPct val="100000"/>
                        </a:lnSpc>
                        <a:spcBef>
                          <a:spcPts val="0"/>
                        </a:spcBef>
                        <a:spcAft>
                          <a:spcPts val="601"/>
                        </a:spcAft>
                        <a:buClrTx/>
                        <a:buSzTx/>
                        <a:buFontTx/>
                        <a:buNone/>
                        <a:tabLst/>
                        <a:defRPr/>
                      </a:pPr>
                      <a:r>
                        <a:rPr lang="en-US" sz="1800" kern="1200" dirty="0" err="1" smtClean="0">
                          <a:effectLst/>
                        </a:rPr>
                        <a:t>Módulo</a:t>
                      </a:r>
                      <a:r>
                        <a:rPr lang="en-US" sz="1800" kern="1200" dirty="0" smtClean="0">
                          <a:effectLst/>
                        </a:rPr>
                        <a:t> 08: </a:t>
                      </a:r>
                      <a:r>
                        <a:rPr lang="en-US" sz="1800" kern="1200" dirty="0" err="1" smtClean="0">
                          <a:effectLst/>
                        </a:rPr>
                        <a:t>Controle</a:t>
                      </a:r>
                      <a:r>
                        <a:rPr lang="en-US" sz="1800" kern="1200" dirty="0" smtClean="0">
                          <a:effectLst/>
                        </a:rPr>
                        <a:t> </a:t>
                      </a:r>
                      <a:r>
                        <a:rPr lang="en-US" sz="1800" kern="1200" dirty="0" err="1" smtClean="0">
                          <a:effectLst/>
                        </a:rPr>
                        <a:t>administrativo</a:t>
                      </a:r>
                      <a:endParaRPr lang="pt-BR" sz="1800" dirty="0" smtClean="0"/>
                    </a:p>
                    <a:p>
                      <a:pPr algn="just">
                        <a:lnSpc>
                          <a:spcPct val="100000"/>
                        </a:lnSpc>
                        <a:spcAft>
                          <a:spcPts val="601"/>
                        </a:spcAft>
                      </a:pPr>
                      <a:r>
                        <a:rPr lang="pt-BR" sz="2000" strike="noStrike" spc="-1" dirty="0" smtClean="0"/>
                        <a:t> </a:t>
                      </a:r>
                      <a:endParaRPr lang="pt-BR" sz="2000" b="0" strike="noStrike" spc="-1" dirty="0">
                        <a:solidFill>
                          <a:schemeClr val="tx1">
                            <a:lumMod val="75000"/>
                            <a:lumOff val="25000"/>
                          </a:schemeClr>
                        </a:solidFill>
                        <a:latin typeface="+mn-lt"/>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pt-BR" sz="1800" kern="1200" dirty="0" smtClean="0">
                          <a:effectLst/>
                        </a:rPr>
                        <a:t>Professor e Alunos do Curso Técnico em Informática Integrado ao Ensino Médio, da matéria PDS: Prática e Desenvolvimento de Sistemas, do IFSP-SBV</a:t>
                      </a:r>
                      <a:endParaRPr lang="pt-BR" sz="1800" b="0" kern="1200" dirty="0" smtClean="0">
                        <a:solidFill>
                          <a:schemeClr val="tx1">
                            <a:lumMod val="75000"/>
                            <a:lumOff val="25000"/>
                          </a:schemeClr>
                        </a:solidFill>
                        <a:effectLst/>
                        <a:latin typeface="+mn-lt"/>
                        <a:ea typeface="+mn-ea"/>
                        <a:cs typeface="+mn-cs"/>
                      </a:endParaRPr>
                    </a:p>
                  </a:txBody>
                  <a:tcPr/>
                </a:tc>
                <a:tc>
                  <a:txBody>
                    <a:bodyPr/>
                    <a:lstStyle/>
                    <a:p>
                      <a:pPr algn="just"/>
                      <a:r>
                        <a:rPr lang="en-US" sz="1800" kern="1200" dirty="0" smtClean="0">
                          <a:effectLst/>
                        </a:rPr>
                        <a:t>Define </a:t>
                      </a:r>
                      <a:r>
                        <a:rPr lang="en-US" sz="1800" kern="1200" dirty="0" err="1" smtClean="0">
                          <a:effectLst/>
                        </a:rPr>
                        <a:t>os</a:t>
                      </a:r>
                      <a:r>
                        <a:rPr lang="en-US" sz="1800" kern="1200" dirty="0" smtClean="0">
                          <a:effectLst/>
                        </a:rPr>
                        <a:t> </a:t>
                      </a:r>
                      <a:r>
                        <a:rPr lang="en-US" sz="1800" kern="1200" dirty="0" err="1" smtClean="0">
                          <a:effectLst/>
                        </a:rPr>
                        <a:t>objetivos</a:t>
                      </a:r>
                      <a:r>
                        <a:rPr lang="en-US" sz="1800" kern="1200" dirty="0" smtClean="0">
                          <a:effectLst/>
                        </a:rPr>
                        <a:t> e o </a:t>
                      </a:r>
                      <a:r>
                        <a:rPr lang="en-US" sz="1800" kern="1200" dirty="0" err="1" smtClean="0">
                          <a:effectLst/>
                        </a:rPr>
                        <a:t>escopo</a:t>
                      </a:r>
                      <a:r>
                        <a:rPr lang="en-US" sz="1800" kern="1200" dirty="0" smtClean="0">
                          <a:effectLst/>
                        </a:rPr>
                        <a:t> do </a:t>
                      </a:r>
                      <a:r>
                        <a:rPr lang="en-US" sz="1800" kern="1200" dirty="0" err="1" smtClean="0">
                          <a:effectLst/>
                        </a:rPr>
                        <a:t>Módulo</a:t>
                      </a:r>
                      <a:r>
                        <a:rPr lang="en-US" sz="1800" kern="1200" dirty="0" smtClean="0">
                          <a:effectLst/>
                        </a:rPr>
                        <a:t> </a:t>
                      </a:r>
                      <a:r>
                        <a:rPr lang="en-US" sz="1800" kern="1200" dirty="0" err="1" smtClean="0">
                          <a:effectLst/>
                        </a:rPr>
                        <a:t>Controle</a:t>
                      </a:r>
                      <a:r>
                        <a:rPr lang="en-US" sz="1800" kern="1200" dirty="0" smtClean="0">
                          <a:effectLst/>
                        </a:rPr>
                        <a:t> </a:t>
                      </a:r>
                      <a:r>
                        <a:rPr lang="en-US" sz="1800" kern="1200" dirty="0" err="1" smtClean="0">
                          <a:effectLst/>
                        </a:rPr>
                        <a:t>Administrativo</a:t>
                      </a:r>
                      <a:r>
                        <a:rPr lang="en-US" sz="1800" kern="1200" dirty="0" smtClean="0">
                          <a:effectLst/>
                        </a:rPr>
                        <a:t>; </a:t>
                      </a:r>
                      <a:r>
                        <a:rPr lang="en-US" sz="1800" kern="1200" dirty="0" err="1" smtClean="0">
                          <a:effectLst/>
                        </a:rPr>
                        <a:t>Elabora</a:t>
                      </a:r>
                      <a:r>
                        <a:rPr lang="en-US" sz="1800" kern="1200" dirty="0" smtClean="0">
                          <a:effectLst/>
                        </a:rPr>
                        <a:t> as </a:t>
                      </a:r>
                      <a:r>
                        <a:rPr lang="en-US" sz="1800" kern="1200" dirty="0" err="1" smtClean="0">
                          <a:effectLst/>
                        </a:rPr>
                        <a:t>suas</a:t>
                      </a:r>
                      <a:r>
                        <a:rPr lang="en-US" sz="1800" kern="1200" dirty="0" smtClean="0">
                          <a:effectLst/>
                        </a:rPr>
                        <a:t> </a:t>
                      </a:r>
                      <a:r>
                        <a:rPr lang="en-US" sz="1800" kern="1200" dirty="0" err="1" smtClean="0">
                          <a:effectLst/>
                        </a:rPr>
                        <a:t>especificações</a:t>
                      </a:r>
                      <a:r>
                        <a:rPr lang="en-US" sz="1800" kern="1200" dirty="0" smtClean="0">
                          <a:effectLst/>
                        </a:rPr>
                        <a:t> </a:t>
                      </a:r>
                      <a:r>
                        <a:rPr lang="en-US" sz="1800" kern="1200" dirty="0" err="1" smtClean="0">
                          <a:effectLst/>
                        </a:rPr>
                        <a:t>preliminares</a:t>
                      </a:r>
                      <a:r>
                        <a:rPr lang="en-US" sz="1800" kern="1200" dirty="0" smtClean="0">
                          <a:effectLst/>
                        </a:rPr>
                        <a:t>, </a:t>
                      </a:r>
                      <a:r>
                        <a:rPr lang="en-US" sz="1800" kern="1200" dirty="0" err="1" smtClean="0">
                          <a:effectLst/>
                        </a:rPr>
                        <a:t>distribuindo</a:t>
                      </a:r>
                      <a:r>
                        <a:rPr lang="en-US" sz="1800" kern="1200" dirty="0" smtClean="0">
                          <a:effectLst/>
                        </a:rPr>
                        <a:t>-as </a:t>
                      </a:r>
                      <a:r>
                        <a:rPr lang="en-US" sz="1800" kern="1200" dirty="0" err="1" smtClean="0">
                          <a:effectLst/>
                        </a:rPr>
                        <a:t>pelas</a:t>
                      </a:r>
                      <a:r>
                        <a:rPr lang="en-US" sz="1800" kern="1200" dirty="0" smtClean="0">
                          <a:effectLst/>
                        </a:rPr>
                        <a:t> </a:t>
                      </a:r>
                      <a:r>
                        <a:rPr lang="en-US" sz="1800" kern="1200" dirty="0" err="1" smtClean="0">
                          <a:effectLst/>
                        </a:rPr>
                        <a:t>Equipes</a:t>
                      </a:r>
                      <a:r>
                        <a:rPr lang="en-US" sz="1800" kern="1200" dirty="0" smtClean="0">
                          <a:effectLst/>
                        </a:rPr>
                        <a:t>; </a:t>
                      </a:r>
                      <a:r>
                        <a:rPr lang="en-US" sz="1800" kern="1200" dirty="0" err="1" smtClean="0">
                          <a:effectLst/>
                        </a:rPr>
                        <a:t>Participa</a:t>
                      </a:r>
                      <a:r>
                        <a:rPr lang="en-US" sz="1800" kern="1200" dirty="0" smtClean="0">
                          <a:effectLst/>
                        </a:rPr>
                        <a:t> das </a:t>
                      </a:r>
                      <a:r>
                        <a:rPr lang="en-US" sz="1800" kern="1200" dirty="0" err="1" smtClean="0">
                          <a:effectLst/>
                        </a:rPr>
                        <a:t>pesquisas</a:t>
                      </a:r>
                      <a:r>
                        <a:rPr lang="en-US" sz="1800" kern="1200" dirty="0" smtClean="0">
                          <a:effectLst/>
                        </a:rPr>
                        <a:t> de </a:t>
                      </a:r>
                      <a:r>
                        <a:rPr lang="en-US" sz="1800" kern="1200" dirty="0" err="1" smtClean="0">
                          <a:effectLst/>
                        </a:rPr>
                        <a:t>soluções</a:t>
                      </a:r>
                      <a:r>
                        <a:rPr lang="en-US" sz="1800" kern="1200" dirty="0" smtClean="0">
                          <a:effectLst/>
                        </a:rPr>
                        <a:t> </a:t>
                      </a:r>
                      <a:r>
                        <a:rPr lang="en-US" sz="1800" kern="1200" dirty="0" err="1" smtClean="0">
                          <a:effectLst/>
                        </a:rPr>
                        <a:t>tecnológicas</a:t>
                      </a:r>
                      <a:r>
                        <a:rPr lang="en-US" sz="1800" kern="1200" dirty="0" smtClean="0">
                          <a:effectLst/>
                        </a:rPr>
                        <a:t> para o </a:t>
                      </a:r>
                      <a:r>
                        <a:rPr lang="en-US" sz="1800" kern="1200" dirty="0" err="1" smtClean="0">
                          <a:effectLst/>
                        </a:rPr>
                        <a:t>desenvolvimento</a:t>
                      </a:r>
                      <a:r>
                        <a:rPr lang="en-US" sz="1800" kern="1200" dirty="0" smtClean="0">
                          <a:effectLst/>
                        </a:rPr>
                        <a:t> de um Sistema Web</a:t>
                      </a:r>
                      <a:endParaRPr lang="pt-BR" sz="1800" b="0" kern="1200" dirty="0" smtClean="0">
                        <a:solidFill>
                          <a:schemeClr val="tx1">
                            <a:lumMod val="75000"/>
                            <a:lumOff val="25000"/>
                          </a:schemeClr>
                        </a:solidFill>
                        <a:effectLst/>
                        <a:latin typeface="+mn-lt"/>
                        <a:ea typeface="+mn-ea"/>
                        <a:cs typeface="+mn-cs"/>
                      </a:endParaRPr>
                    </a:p>
                  </a:txBody>
                  <a:tcPr/>
                </a:tc>
                <a:extLst>
                  <a:ext uri="{0D108BD9-81ED-4DB2-BD59-A6C34878D82A}">
                    <a16:rowId xmlns:a16="http://schemas.microsoft.com/office/drawing/2014/main" xmlns="" val="804210111"/>
                  </a:ext>
                </a:extLst>
              </a:tr>
            </a:tbl>
          </a:graphicData>
        </a:graphic>
      </p:graphicFrame>
      <p:sp>
        <p:nvSpPr>
          <p:cNvPr id="5" name="Espaço Reservado para Texto 1"/>
          <p:cNvSpPr>
            <a:spLocks noGrp="1"/>
          </p:cNvSpPr>
          <p:nvPr>
            <p:ph type="body" sz="quarter" idx="11"/>
          </p:nvPr>
        </p:nvSpPr>
        <p:spPr/>
        <p:txBody>
          <a:bodyPr>
            <a:normAutofit fontScale="88000" lnSpcReduction="10000"/>
          </a:bodyPr>
          <a:lstStyle/>
          <a:p>
            <a:r>
              <a:rPr lang="pt-BR" sz="2400" dirty="0" err="1" smtClean="0"/>
              <a:t>Stakeholder</a:t>
            </a:r>
            <a:r>
              <a:rPr lang="pt-BR" sz="2400" dirty="0" smtClean="0"/>
              <a:t>:</a:t>
            </a:r>
            <a:endParaRPr lang="pt-BR" sz="2400" dirty="0"/>
          </a:p>
        </p:txBody>
      </p:sp>
    </p:spTree>
    <p:extLst>
      <p:ext uri="{BB962C8B-B14F-4D97-AF65-F5344CB8AC3E}">
        <p14:creationId xmlns:p14="http://schemas.microsoft.com/office/powerpoint/2010/main" val="2013385396"/>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1"/>
          <p:cNvSpPr>
            <a:spLocks noGrp="1"/>
          </p:cNvSpPr>
          <p:nvPr>
            <p:ph type="body" sz="quarter" idx="10"/>
          </p:nvPr>
        </p:nvSpPr>
        <p:spPr>
          <a:xfrm>
            <a:off x="20827" y="0"/>
            <a:ext cx="9144000" cy="576064"/>
          </a:xfrm>
        </p:spPr>
        <p:txBody>
          <a:bodyPr>
            <a:normAutofit fontScale="95500"/>
          </a:bodyPr>
          <a:lstStyle/>
          <a:p>
            <a:r>
              <a:rPr lang="pt-BR" sz="3400" dirty="0" smtClean="0"/>
              <a:t>Documento de Visão</a:t>
            </a:r>
            <a:endParaRPr lang="pt-BR" sz="3400" dirty="0"/>
          </a:p>
        </p:txBody>
      </p:sp>
      <p:graphicFrame>
        <p:nvGraphicFramePr>
          <p:cNvPr id="3" name="Tabela 2"/>
          <p:cNvGraphicFramePr>
            <a:graphicFrameLocks noGrp="1"/>
          </p:cNvGraphicFramePr>
          <p:nvPr>
            <p:extLst/>
          </p:nvPr>
        </p:nvGraphicFramePr>
        <p:xfrm>
          <a:off x="354767" y="1203599"/>
          <a:ext cx="8476119" cy="3474720"/>
        </p:xfrm>
        <a:graphic>
          <a:graphicData uri="http://schemas.openxmlformats.org/drawingml/2006/table">
            <a:tbl>
              <a:tblPr firstRow="1" bandRow="1">
                <a:tableStyleId>{21E4AEA4-8DFA-4A89-87EB-49C32662AFE0}</a:tableStyleId>
              </a:tblPr>
              <a:tblGrid>
                <a:gridCol w="2825373">
                  <a:extLst>
                    <a:ext uri="{9D8B030D-6E8A-4147-A177-3AD203B41FA5}">
                      <a16:colId xmlns:a16="http://schemas.microsoft.com/office/drawing/2014/main" xmlns="" val="607197806"/>
                    </a:ext>
                  </a:extLst>
                </a:gridCol>
                <a:gridCol w="2825373">
                  <a:extLst>
                    <a:ext uri="{9D8B030D-6E8A-4147-A177-3AD203B41FA5}">
                      <a16:colId xmlns:a16="http://schemas.microsoft.com/office/drawing/2014/main" xmlns="" val="2701040469"/>
                    </a:ext>
                  </a:extLst>
                </a:gridCol>
                <a:gridCol w="2825373">
                  <a:extLst>
                    <a:ext uri="{9D8B030D-6E8A-4147-A177-3AD203B41FA5}">
                      <a16:colId xmlns:a16="http://schemas.microsoft.com/office/drawing/2014/main" xmlns="" val="3200824249"/>
                    </a:ext>
                  </a:extLst>
                </a:gridCol>
              </a:tblGrid>
              <a:tr h="232639">
                <a:tc>
                  <a:txBody>
                    <a:bodyPr/>
                    <a:lstStyle/>
                    <a:p>
                      <a:r>
                        <a:rPr lang="pt-BR" dirty="0" smtClean="0"/>
                        <a:t>Nome</a:t>
                      </a:r>
                      <a:endParaRPr lang="pt-BR" dirty="0"/>
                    </a:p>
                  </a:txBody>
                  <a:tcPr/>
                </a:tc>
                <a:tc>
                  <a:txBody>
                    <a:bodyPr/>
                    <a:lstStyle/>
                    <a:p>
                      <a:r>
                        <a:rPr lang="pt-BR" dirty="0" smtClean="0"/>
                        <a:t>Descrição</a:t>
                      </a:r>
                      <a:endParaRPr lang="pt-BR" dirty="0"/>
                    </a:p>
                  </a:txBody>
                  <a:tcPr/>
                </a:tc>
                <a:tc>
                  <a:txBody>
                    <a:bodyPr/>
                    <a:lstStyle/>
                    <a:p>
                      <a:r>
                        <a:rPr lang="pt-BR" dirty="0" smtClean="0"/>
                        <a:t>Responsabilidade</a:t>
                      </a:r>
                      <a:endParaRPr lang="pt-BR" dirty="0"/>
                    </a:p>
                  </a:txBody>
                  <a:tcPr/>
                </a:tc>
                <a:extLst>
                  <a:ext uri="{0D108BD9-81ED-4DB2-BD59-A6C34878D82A}">
                    <a16:rowId xmlns:a16="http://schemas.microsoft.com/office/drawing/2014/main" xmlns="" val="174861242"/>
                  </a:ext>
                </a:extLst>
              </a:tr>
              <a:tr h="2215633">
                <a:tc>
                  <a:txBody>
                    <a:bodyPr/>
                    <a:lstStyle/>
                    <a:p>
                      <a:pPr algn="just"/>
                      <a:r>
                        <a:rPr lang="en-US" sz="1800" kern="1200" dirty="0" err="1" smtClean="0">
                          <a:effectLst/>
                        </a:rPr>
                        <a:t>Módulo</a:t>
                      </a:r>
                      <a:r>
                        <a:rPr lang="en-US" sz="1800" kern="1200" dirty="0" smtClean="0">
                          <a:effectLst/>
                        </a:rPr>
                        <a:t> 09: </a:t>
                      </a:r>
                      <a:r>
                        <a:rPr lang="en-US" sz="1800" kern="1200" dirty="0" err="1" smtClean="0">
                          <a:effectLst/>
                        </a:rPr>
                        <a:t>Relatórios</a:t>
                      </a:r>
                      <a:r>
                        <a:rPr lang="en-US" sz="1800" kern="1200" dirty="0" smtClean="0">
                          <a:effectLst/>
                        </a:rPr>
                        <a:t> </a:t>
                      </a:r>
                      <a:r>
                        <a:rPr lang="en-US" sz="1800" kern="1200" dirty="0" err="1" smtClean="0">
                          <a:effectLst/>
                        </a:rPr>
                        <a:t>especializados</a:t>
                      </a:r>
                      <a:endParaRPr lang="pt-BR" sz="1800" b="0" dirty="0" smtClean="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pt-BR" sz="1800" kern="1200" dirty="0" smtClean="0">
                          <a:effectLst/>
                        </a:rPr>
                        <a:t>Professor e Alunos do Curso Técnico em Informática Integrado ao Ensino Médio, da matéria PDS: Prática e Desenvolvimento de Sistemas, do IFSP-SBV</a:t>
                      </a:r>
                      <a:endParaRPr lang="pt-BR" sz="1800" b="0" kern="1200" dirty="0" smtClean="0">
                        <a:solidFill>
                          <a:schemeClr val="tx1"/>
                        </a:solidFill>
                        <a:effectLst/>
                        <a:latin typeface="+mn-lt"/>
                        <a:ea typeface="+mn-ea"/>
                        <a:cs typeface="+mn-cs"/>
                      </a:endParaRPr>
                    </a:p>
                  </a:txBody>
                  <a:tcPr/>
                </a:tc>
                <a:tc>
                  <a:txBody>
                    <a:bodyPr/>
                    <a:lstStyle/>
                    <a:p>
                      <a:pPr algn="just"/>
                      <a:r>
                        <a:rPr lang="en-US" sz="1800" kern="1200" dirty="0" smtClean="0">
                          <a:effectLst/>
                        </a:rPr>
                        <a:t>Define </a:t>
                      </a:r>
                      <a:r>
                        <a:rPr lang="en-US" sz="1800" kern="1200" dirty="0" err="1" smtClean="0">
                          <a:effectLst/>
                        </a:rPr>
                        <a:t>os</a:t>
                      </a:r>
                      <a:r>
                        <a:rPr lang="en-US" sz="1800" kern="1200" dirty="0" smtClean="0">
                          <a:effectLst/>
                        </a:rPr>
                        <a:t> </a:t>
                      </a:r>
                      <a:r>
                        <a:rPr lang="en-US" sz="1800" kern="1200" dirty="0" err="1" smtClean="0">
                          <a:effectLst/>
                        </a:rPr>
                        <a:t>objetivos</a:t>
                      </a:r>
                      <a:r>
                        <a:rPr lang="en-US" sz="1800" kern="1200" dirty="0" smtClean="0">
                          <a:effectLst/>
                        </a:rPr>
                        <a:t> e o </a:t>
                      </a:r>
                      <a:r>
                        <a:rPr lang="en-US" sz="1800" kern="1200" dirty="0" err="1" smtClean="0">
                          <a:effectLst/>
                        </a:rPr>
                        <a:t>escopo</a:t>
                      </a:r>
                      <a:r>
                        <a:rPr lang="en-US" sz="1800" kern="1200" dirty="0" smtClean="0">
                          <a:effectLst/>
                        </a:rPr>
                        <a:t> do </a:t>
                      </a:r>
                      <a:r>
                        <a:rPr lang="en-US" sz="1800" kern="1200" dirty="0" err="1" smtClean="0">
                          <a:effectLst/>
                        </a:rPr>
                        <a:t>Módulo</a:t>
                      </a:r>
                      <a:r>
                        <a:rPr lang="en-US" sz="1800" kern="1200" dirty="0" smtClean="0">
                          <a:effectLst/>
                        </a:rPr>
                        <a:t> </a:t>
                      </a:r>
                      <a:r>
                        <a:rPr lang="en-US" sz="1800" kern="1200" dirty="0" err="1" smtClean="0">
                          <a:effectLst/>
                        </a:rPr>
                        <a:t>Relatórios</a:t>
                      </a:r>
                      <a:r>
                        <a:rPr lang="en-US" sz="1800" kern="1200" dirty="0" smtClean="0">
                          <a:effectLst/>
                        </a:rPr>
                        <a:t> </a:t>
                      </a:r>
                      <a:r>
                        <a:rPr lang="en-US" sz="1800" kern="1200" dirty="0" err="1" smtClean="0">
                          <a:effectLst/>
                        </a:rPr>
                        <a:t>Especializados</a:t>
                      </a:r>
                      <a:r>
                        <a:rPr lang="en-US" sz="1800" kern="1200" dirty="0" smtClean="0">
                          <a:effectLst/>
                        </a:rPr>
                        <a:t>; </a:t>
                      </a:r>
                      <a:r>
                        <a:rPr lang="en-US" sz="1800" kern="1200" dirty="0" err="1" smtClean="0">
                          <a:effectLst/>
                        </a:rPr>
                        <a:t>Elabora</a:t>
                      </a:r>
                      <a:r>
                        <a:rPr lang="en-US" sz="1800" kern="1200" dirty="0" smtClean="0">
                          <a:effectLst/>
                        </a:rPr>
                        <a:t> as </a:t>
                      </a:r>
                      <a:r>
                        <a:rPr lang="en-US" sz="1800" kern="1200" dirty="0" err="1" smtClean="0">
                          <a:effectLst/>
                        </a:rPr>
                        <a:t>suas</a:t>
                      </a:r>
                      <a:r>
                        <a:rPr lang="en-US" sz="1800" kern="1200" dirty="0" smtClean="0">
                          <a:effectLst/>
                        </a:rPr>
                        <a:t> </a:t>
                      </a:r>
                      <a:r>
                        <a:rPr lang="en-US" sz="1800" kern="1200" dirty="0" err="1" smtClean="0">
                          <a:effectLst/>
                        </a:rPr>
                        <a:t>especificações</a:t>
                      </a:r>
                      <a:r>
                        <a:rPr lang="en-US" sz="1800" kern="1200" dirty="0" smtClean="0">
                          <a:effectLst/>
                        </a:rPr>
                        <a:t> </a:t>
                      </a:r>
                      <a:r>
                        <a:rPr lang="en-US" sz="1800" kern="1200" dirty="0" err="1" smtClean="0">
                          <a:effectLst/>
                        </a:rPr>
                        <a:t>preliminares</a:t>
                      </a:r>
                      <a:r>
                        <a:rPr lang="en-US" sz="1800" kern="1200" dirty="0" smtClean="0">
                          <a:effectLst/>
                        </a:rPr>
                        <a:t>, </a:t>
                      </a:r>
                      <a:r>
                        <a:rPr lang="en-US" sz="1800" kern="1200" dirty="0" err="1" smtClean="0">
                          <a:effectLst/>
                        </a:rPr>
                        <a:t>distribuindo</a:t>
                      </a:r>
                      <a:r>
                        <a:rPr lang="en-US" sz="1800" kern="1200" dirty="0" smtClean="0">
                          <a:effectLst/>
                        </a:rPr>
                        <a:t>-as </a:t>
                      </a:r>
                      <a:r>
                        <a:rPr lang="en-US" sz="1800" kern="1200" dirty="0" err="1" smtClean="0">
                          <a:effectLst/>
                        </a:rPr>
                        <a:t>pelas</a:t>
                      </a:r>
                      <a:r>
                        <a:rPr lang="en-US" sz="1800" kern="1200" dirty="0" smtClean="0">
                          <a:effectLst/>
                        </a:rPr>
                        <a:t> </a:t>
                      </a:r>
                      <a:r>
                        <a:rPr lang="en-US" sz="1800" kern="1200" dirty="0" err="1" smtClean="0">
                          <a:effectLst/>
                        </a:rPr>
                        <a:t>Equipes</a:t>
                      </a:r>
                      <a:r>
                        <a:rPr lang="en-US" sz="1800" kern="1200" dirty="0" smtClean="0">
                          <a:effectLst/>
                        </a:rPr>
                        <a:t>; </a:t>
                      </a:r>
                      <a:r>
                        <a:rPr lang="en-US" sz="1800" kern="1200" dirty="0" err="1" smtClean="0">
                          <a:effectLst/>
                        </a:rPr>
                        <a:t>Participa</a:t>
                      </a:r>
                      <a:r>
                        <a:rPr lang="en-US" sz="1800" kern="1200" dirty="0" smtClean="0">
                          <a:effectLst/>
                        </a:rPr>
                        <a:t> das </a:t>
                      </a:r>
                      <a:r>
                        <a:rPr lang="en-US" sz="1800" kern="1200" dirty="0" err="1" smtClean="0">
                          <a:effectLst/>
                        </a:rPr>
                        <a:t>pesquisas</a:t>
                      </a:r>
                      <a:r>
                        <a:rPr lang="en-US" sz="1800" kern="1200" dirty="0" smtClean="0">
                          <a:effectLst/>
                        </a:rPr>
                        <a:t> de </a:t>
                      </a:r>
                      <a:r>
                        <a:rPr lang="en-US" sz="1800" kern="1200" dirty="0" err="1" smtClean="0">
                          <a:effectLst/>
                        </a:rPr>
                        <a:t>soluções</a:t>
                      </a:r>
                      <a:r>
                        <a:rPr lang="en-US" sz="1800" kern="1200" dirty="0" smtClean="0">
                          <a:effectLst/>
                        </a:rPr>
                        <a:t> </a:t>
                      </a:r>
                      <a:r>
                        <a:rPr lang="en-US" sz="1800" kern="1200" dirty="0" err="1" smtClean="0">
                          <a:effectLst/>
                        </a:rPr>
                        <a:t>tecnológicas</a:t>
                      </a:r>
                      <a:r>
                        <a:rPr lang="en-US" sz="1800" kern="1200" dirty="0" smtClean="0">
                          <a:effectLst/>
                        </a:rPr>
                        <a:t> para o </a:t>
                      </a:r>
                      <a:r>
                        <a:rPr lang="en-US" sz="1800" kern="1200" dirty="0" err="1" smtClean="0">
                          <a:effectLst/>
                        </a:rPr>
                        <a:t>desenvolvimento</a:t>
                      </a:r>
                      <a:r>
                        <a:rPr lang="en-US" sz="1800" kern="1200" dirty="0" smtClean="0">
                          <a:effectLst/>
                        </a:rPr>
                        <a:t> de um Sistema Web</a:t>
                      </a:r>
                      <a:endParaRPr lang="pt-BR" sz="1800" b="0" dirty="0" smtClean="0"/>
                    </a:p>
                  </a:txBody>
                  <a:tcPr/>
                </a:tc>
                <a:extLst>
                  <a:ext uri="{0D108BD9-81ED-4DB2-BD59-A6C34878D82A}">
                    <a16:rowId xmlns:a16="http://schemas.microsoft.com/office/drawing/2014/main" xmlns="" val="804210111"/>
                  </a:ext>
                </a:extLst>
              </a:tr>
            </a:tbl>
          </a:graphicData>
        </a:graphic>
      </p:graphicFrame>
      <p:sp>
        <p:nvSpPr>
          <p:cNvPr id="5" name="Espaço Reservado para Texto 1"/>
          <p:cNvSpPr>
            <a:spLocks noGrp="1"/>
          </p:cNvSpPr>
          <p:nvPr>
            <p:ph type="body" sz="quarter" idx="11"/>
          </p:nvPr>
        </p:nvSpPr>
        <p:spPr/>
        <p:txBody>
          <a:bodyPr>
            <a:normAutofit fontScale="88000" lnSpcReduction="10000"/>
          </a:bodyPr>
          <a:lstStyle/>
          <a:p>
            <a:r>
              <a:rPr lang="pt-BR" sz="2400" dirty="0" err="1" smtClean="0"/>
              <a:t>Stakeholder</a:t>
            </a:r>
            <a:r>
              <a:rPr lang="pt-BR" sz="2400" dirty="0" smtClean="0"/>
              <a:t>:</a:t>
            </a:r>
            <a:endParaRPr lang="pt-BR" sz="2400" dirty="0"/>
          </a:p>
        </p:txBody>
      </p:sp>
    </p:spTree>
    <p:extLst>
      <p:ext uri="{BB962C8B-B14F-4D97-AF65-F5344CB8AC3E}">
        <p14:creationId xmlns:p14="http://schemas.microsoft.com/office/powerpoint/2010/main" val="1996579817"/>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1"/>
          <p:cNvSpPr>
            <a:spLocks noGrp="1"/>
          </p:cNvSpPr>
          <p:nvPr>
            <p:ph type="body" sz="quarter" idx="10"/>
          </p:nvPr>
        </p:nvSpPr>
        <p:spPr>
          <a:xfrm>
            <a:off x="20827" y="0"/>
            <a:ext cx="9144000" cy="576064"/>
          </a:xfrm>
        </p:spPr>
        <p:txBody>
          <a:bodyPr>
            <a:normAutofit fontScale="95500"/>
          </a:bodyPr>
          <a:lstStyle/>
          <a:p>
            <a:r>
              <a:rPr lang="pt-BR" sz="3400" dirty="0" smtClean="0"/>
              <a:t>Documento de Visão</a:t>
            </a:r>
            <a:endParaRPr lang="pt-BR" sz="3400" dirty="0"/>
          </a:p>
        </p:txBody>
      </p:sp>
      <p:graphicFrame>
        <p:nvGraphicFramePr>
          <p:cNvPr id="3" name="Tabela 2"/>
          <p:cNvGraphicFramePr>
            <a:graphicFrameLocks noGrp="1"/>
          </p:cNvGraphicFramePr>
          <p:nvPr>
            <p:extLst/>
          </p:nvPr>
        </p:nvGraphicFramePr>
        <p:xfrm>
          <a:off x="354767" y="1203599"/>
          <a:ext cx="8476119" cy="2590800"/>
        </p:xfrm>
        <a:graphic>
          <a:graphicData uri="http://schemas.openxmlformats.org/drawingml/2006/table">
            <a:tbl>
              <a:tblPr firstRow="1" bandRow="1">
                <a:tableStyleId>{F5AB1C69-6EDB-4FF4-983F-18BD219EF322}</a:tableStyleId>
              </a:tblPr>
              <a:tblGrid>
                <a:gridCol w="2825373">
                  <a:extLst>
                    <a:ext uri="{9D8B030D-6E8A-4147-A177-3AD203B41FA5}">
                      <a16:colId xmlns:a16="http://schemas.microsoft.com/office/drawing/2014/main" xmlns="" val="607197806"/>
                    </a:ext>
                  </a:extLst>
                </a:gridCol>
                <a:gridCol w="2825373">
                  <a:extLst>
                    <a:ext uri="{9D8B030D-6E8A-4147-A177-3AD203B41FA5}">
                      <a16:colId xmlns:a16="http://schemas.microsoft.com/office/drawing/2014/main" xmlns="" val="2701040469"/>
                    </a:ext>
                  </a:extLst>
                </a:gridCol>
                <a:gridCol w="2825373">
                  <a:extLst>
                    <a:ext uri="{9D8B030D-6E8A-4147-A177-3AD203B41FA5}">
                      <a16:colId xmlns:a16="http://schemas.microsoft.com/office/drawing/2014/main" xmlns="" val="3200824249"/>
                    </a:ext>
                  </a:extLst>
                </a:gridCol>
              </a:tblGrid>
              <a:tr h="232639">
                <a:tc>
                  <a:txBody>
                    <a:bodyPr/>
                    <a:lstStyle/>
                    <a:p>
                      <a:r>
                        <a:rPr lang="pt-BR" dirty="0" smtClean="0"/>
                        <a:t>Nome</a:t>
                      </a:r>
                      <a:endParaRPr lang="pt-BR" dirty="0"/>
                    </a:p>
                  </a:txBody>
                  <a:tcPr/>
                </a:tc>
                <a:tc>
                  <a:txBody>
                    <a:bodyPr/>
                    <a:lstStyle/>
                    <a:p>
                      <a:r>
                        <a:rPr lang="pt-BR" dirty="0" smtClean="0"/>
                        <a:t>Descrição</a:t>
                      </a:r>
                      <a:endParaRPr lang="pt-BR" dirty="0"/>
                    </a:p>
                  </a:txBody>
                  <a:tcPr/>
                </a:tc>
                <a:tc>
                  <a:txBody>
                    <a:bodyPr/>
                    <a:lstStyle/>
                    <a:p>
                      <a:r>
                        <a:rPr lang="pt-BR" dirty="0" smtClean="0"/>
                        <a:t>Responsabilidade</a:t>
                      </a:r>
                      <a:endParaRPr lang="pt-BR" dirty="0"/>
                    </a:p>
                  </a:txBody>
                  <a:tcPr/>
                </a:tc>
                <a:extLst>
                  <a:ext uri="{0D108BD9-81ED-4DB2-BD59-A6C34878D82A}">
                    <a16:rowId xmlns:a16="http://schemas.microsoft.com/office/drawing/2014/main" xmlns="" val="174861242"/>
                  </a:ext>
                </a:extLst>
              </a:tr>
              <a:tr h="2215633">
                <a:tc>
                  <a:txBody>
                    <a:bodyPr/>
                    <a:lstStyle/>
                    <a:p>
                      <a:pPr algn="just"/>
                      <a:r>
                        <a:rPr lang="en-US" sz="2000" kern="1200" dirty="0" smtClean="0">
                          <a:effectLst/>
                        </a:rPr>
                        <a:t>Gestor</a:t>
                      </a:r>
                      <a:endParaRPr lang="pt-BR" sz="2000" b="0" dirty="0" smtClean="0">
                        <a:solidFill>
                          <a:schemeClr val="tx1">
                            <a:lumMod val="75000"/>
                            <a:lumOff val="25000"/>
                          </a:schemeClr>
                        </a:solidFill>
                      </a:endParaRPr>
                    </a:p>
                  </a:txBody>
                  <a:tcPr/>
                </a:tc>
                <a:tc>
                  <a:txBody>
                    <a:bodyPr/>
                    <a:lstStyle/>
                    <a:p>
                      <a:pPr algn="just"/>
                      <a:r>
                        <a:rPr lang="pt-BR" sz="1800" kern="1200" dirty="0" smtClean="0">
                          <a:effectLst/>
                        </a:rPr>
                        <a:t>Diretores das instituições de longa permanência </a:t>
                      </a:r>
                      <a:endParaRPr lang="pt-BR" sz="1800" b="0" dirty="0" smtClean="0">
                        <a:solidFill>
                          <a:schemeClr val="tx1">
                            <a:lumMod val="75000"/>
                            <a:lumOff val="25000"/>
                          </a:schemeClr>
                        </a:solidFill>
                      </a:endParaRPr>
                    </a:p>
                  </a:txBody>
                  <a:tcPr/>
                </a:tc>
                <a:tc>
                  <a:txBody>
                    <a:bodyPr/>
                    <a:lstStyle/>
                    <a:p>
                      <a:pPr algn="just"/>
                      <a:r>
                        <a:rPr lang="en-US" sz="2000" kern="1200" dirty="0" err="1" smtClean="0">
                          <a:effectLst/>
                        </a:rPr>
                        <a:t>Utilizará</a:t>
                      </a:r>
                      <a:r>
                        <a:rPr lang="en-US" sz="2000" kern="1200" dirty="0" smtClean="0">
                          <a:effectLst/>
                        </a:rPr>
                        <a:t> o </a:t>
                      </a:r>
                      <a:r>
                        <a:rPr lang="en-US" sz="2000" kern="1200" dirty="0" err="1" smtClean="0">
                          <a:effectLst/>
                        </a:rPr>
                        <a:t>sistema</a:t>
                      </a:r>
                      <a:r>
                        <a:rPr lang="en-US" sz="2000" kern="1200" dirty="0" smtClean="0">
                          <a:effectLst/>
                        </a:rPr>
                        <a:t> </a:t>
                      </a:r>
                      <a:r>
                        <a:rPr lang="en-US" sz="2000" kern="1200" dirty="0" err="1" smtClean="0">
                          <a:effectLst/>
                        </a:rPr>
                        <a:t>criada</a:t>
                      </a:r>
                      <a:r>
                        <a:rPr lang="en-US" sz="2000" kern="1200" dirty="0" smtClean="0">
                          <a:effectLst/>
                        </a:rPr>
                        <a:t> para </a:t>
                      </a:r>
                      <a:r>
                        <a:rPr lang="en-US" sz="2000" kern="1200" dirty="0" err="1" smtClean="0">
                          <a:effectLst/>
                        </a:rPr>
                        <a:t>gerir</a:t>
                      </a:r>
                      <a:r>
                        <a:rPr lang="en-US" sz="2000" kern="1200" dirty="0" smtClean="0">
                          <a:effectLst/>
                        </a:rPr>
                        <a:t> da </a:t>
                      </a:r>
                      <a:r>
                        <a:rPr lang="en-US" sz="2000" kern="1200" dirty="0" err="1" smtClean="0">
                          <a:effectLst/>
                        </a:rPr>
                        <a:t>melhor</a:t>
                      </a:r>
                      <a:r>
                        <a:rPr lang="en-US" sz="2000" kern="1200" dirty="0" smtClean="0">
                          <a:effectLst/>
                        </a:rPr>
                        <a:t> forma </a:t>
                      </a:r>
                      <a:r>
                        <a:rPr lang="en-US" sz="2000" kern="1200" dirty="0" err="1" smtClean="0">
                          <a:effectLst/>
                        </a:rPr>
                        <a:t>sua</a:t>
                      </a:r>
                      <a:r>
                        <a:rPr lang="en-US" sz="2000" kern="1200" dirty="0" smtClean="0">
                          <a:effectLst/>
                        </a:rPr>
                        <a:t> </a:t>
                      </a:r>
                      <a:r>
                        <a:rPr lang="en-US" sz="2000" kern="1200" dirty="0" err="1" smtClean="0">
                          <a:effectLst/>
                        </a:rPr>
                        <a:t>instituição</a:t>
                      </a:r>
                      <a:r>
                        <a:rPr lang="en-US" sz="2000" kern="1200" dirty="0" smtClean="0">
                          <a:effectLst/>
                        </a:rPr>
                        <a:t> e </a:t>
                      </a:r>
                      <a:r>
                        <a:rPr lang="en-US" sz="2000" kern="1200" dirty="0" err="1" smtClean="0">
                          <a:effectLst/>
                        </a:rPr>
                        <a:t>melhorar</a:t>
                      </a:r>
                      <a:r>
                        <a:rPr lang="en-US" sz="2000" kern="1200" dirty="0" smtClean="0">
                          <a:effectLst/>
                        </a:rPr>
                        <a:t> a </a:t>
                      </a:r>
                      <a:r>
                        <a:rPr lang="en-US" sz="2000" kern="1200" dirty="0" err="1" smtClean="0">
                          <a:effectLst/>
                        </a:rPr>
                        <a:t>vivencia</a:t>
                      </a:r>
                      <a:r>
                        <a:rPr lang="en-US" sz="2000" kern="1200" dirty="0" smtClean="0">
                          <a:effectLst/>
                        </a:rPr>
                        <a:t> dos </a:t>
                      </a:r>
                      <a:r>
                        <a:rPr lang="en-US" sz="2000" kern="1200" dirty="0" err="1" smtClean="0">
                          <a:effectLst/>
                        </a:rPr>
                        <a:t>idosos</a:t>
                      </a:r>
                      <a:r>
                        <a:rPr lang="en-US" sz="2000" kern="1200" dirty="0" smtClean="0">
                          <a:effectLst/>
                        </a:rPr>
                        <a:t> </a:t>
                      </a:r>
                      <a:r>
                        <a:rPr lang="en-US" sz="2000" kern="1200" dirty="0" err="1" smtClean="0">
                          <a:effectLst/>
                        </a:rPr>
                        <a:t>na</a:t>
                      </a:r>
                      <a:r>
                        <a:rPr lang="en-US" sz="2000" kern="1200" dirty="0" smtClean="0">
                          <a:effectLst/>
                        </a:rPr>
                        <a:t> </a:t>
                      </a:r>
                      <a:r>
                        <a:rPr lang="en-US" sz="2000" kern="1200" dirty="0" err="1" smtClean="0">
                          <a:effectLst/>
                        </a:rPr>
                        <a:t>instituição</a:t>
                      </a:r>
                      <a:r>
                        <a:rPr lang="en-US" sz="2000" kern="1200" dirty="0" smtClean="0">
                          <a:effectLst/>
                        </a:rPr>
                        <a:t> de longa </a:t>
                      </a:r>
                      <a:r>
                        <a:rPr lang="en-US" sz="2000" kern="1200" dirty="0" err="1" smtClean="0">
                          <a:effectLst/>
                        </a:rPr>
                        <a:t>permanencia</a:t>
                      </a:r>
                      <a:endParaRPr lang="pt-BR" sz="2000" b="0" kern="1200" dirty="0" smtClean="0">
                        <a:solidFill>
                          <a:schemeClr val="tx1">
                            <a:lumMod val="75000"/>
                            <a:lumOff val="25000"/>
                          </a:schemeClr>
                        </a:solidFill>
                        <a:effectLst/>
                        <a:latin typeface="+mn-lt"/>
                        <a:ea typeface="+mn-ea"/>
                        <a:cs typeface="+mn-cs"/>
                      </a:endParaRPr>
                    </a:p>
                  </a:txBody>
                  <a:tcPr/>
                </a:tc>
                <a:extLst>
                  <a:ext uri="{0D108BD9-81ED-4DB2-BD59-A6C34878D82A}">
                    <a16:rowId xmlns:a16="http://schemas.microsoft.com/office/drawing/2014/main" xmlns="" val="804210111"/>
                  </a:ext>
                </a:extLst>
              </a:tr>
            </a:tbl>
          </a:graphicData>
        </a:graphic>
      </p:graphicFrame>
      <p:sp>
        <p:nvSpPr>
          <p:cNvPr id="5" name="Espaço Reservado para Texto 1"/>
          <p:cNvSpPr>
            <a:spLocks noGrp="1"/>
          </p:cNvSpPr>
          <p:nvPr>
            <p:ph type="body" sz="quarter" idx="11"/>
          </p:nvPr>
        </p:nvSpPr>
        <p:spPr/>
        <p:txBody>
          <a:bodyPr>
            <a:normAutofit fontScale="88000" lnSpcReduction="10000"/>
          </a:bodyPr>
          <a:lstStyle/>
          <a:p>
            <a:r>
              <a:rPr lang="pt-BR" sz="2400" dirty="0" err="1" smtClean="0"/>
              <a:t>Stakeholder</a:t>
            </a:r>
            <a:r>
              <a:rPr lang="pt-BR" sz="2400" dirty="0" smtClean="0"/>
              <a:t>:</a:t>
            </a:r>
            <a:endParaRPr lang="pt-BR" sz="2400" dirty="0"/>
          </a:p>
        </p:txBody>
      </p:sp>
    </p:spTree>
    <p:extLst>
      <p:ext uri="{BB962C8B-B14F-4D97-AF65-F5344CB8AC3E}">
        <p14:creationId xmlns:p14="http://schemas.microsoft.com/office/powerpoint/2010/main" val="1226743887"/>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Texto 1"/>
          <p:cNvSpPr>
            <a:spLocks noGrp="1"/>
          </p:cNvSpPr>
          <p:nvPr>
            <p:ph type="body" sz="quarter" idx="10"/>
          </p:nvPr>
        </p:nvSpPr>
        <p:spPr>
          <a:xfrm>
            <a:off x="20827" y="0"/>
            <a:ext cx="9144000" cy="576064"/>
          </a:xfrm>
        </p:spPr>
        <p:txBody>
          <a:bodyPr>
            <a:normAutofit fontScale="95500"/>
          </a:bodyPr>
          <a:lstStyle/>
          <a:p>
            <a:r>
              <a:rPr lang="pt-BR" sz="3400" dirty="0" smtClean="0"/>
              <a:t>Documento de Visão</a:t>
            </a:r>
            <a:endParaRPr lang="pt-BR" sz="3400" dirty="0"/>
          </a:p>
        </p:txBody>
      </p:sp>
      <p:graphicFrame>
        <p:nvGraphicFramePr>
          <p:cNvPr id="3" name="Tabela 2"/>
          <p:cNvGraphicFramePr>
            <a:graphicFrameLocks noGrp="1"/>
          </p:cNvGraphicFramePr>
          <p:nvPr>
            <p:extLst/>
          </p:nvPr>
        </p:nvGraphicFramePr>
        <p:xfrm>
          <a:off x="354767" y="1203599"/>
          <a:ext cx="8476119" cy="2581393"/>
        </p:xfrm>
        <a:graphic>
          <a:graphicData uri="http://schemas.openxmlformats.org/drawingml/2006/table">
            <a:tbl>
              <a:tblPr firstRow="1" bandRow="1">
                <a:tableStyleId>{00A15C55-8517-42AA-B614-E9B94910E393}</a:tableStyleId>
              </a:tblPr>
              <a:tblGrid>
                <a:gridCol w="2825373">
                  <a:extLst>
                    <a:ext uri="{9D8B030D-6E8A-4147-A177-3AD203B41FA5}">
                      <a16:colId xmlns:a16="http://schemas.microsoft.com/office/drawing/2014/main" xmlns="" val="607197806"/>
                    </a:ext>
                  </a:extLst>
                </a:gridCol>
                <a:gridCol w="2825373">
                  <a:extLst>
                    <a:ext uri="{9D8B030D-6E8A-4147-A177-3AD203B41FA5}">
                      <a16:colId xmlns:a16="http://schemas.microsoft.com/office/drawing/2014/main" xmlns="" val="2701040469"/>
                    </a:ext>
                  </a:extLst>
                </a:gridCol>
                <a:gridCol w="2825373">
                  <a:extLst>
                    <a:ext uri="{9D8B030D-6E8A-4147-A177-3AD203B41FA5}">
                      <a16:colId xmlns:a16="http://schemas.microsoft.com/office/drawing/2014/main" xmlns="" val="3200824249"/>
                    </a:ext>
                  </a:extLst>
                </a:gridCol>
              </a:tblGrid>
              <a:tr h="232639">
                <a:tc>
                  <a:txBody>
                    <a:bodyPr/>
                    <a:lstStyle/>
                    <a:p>
                      <a:r>
                        <a:rPr lang="pt-BR" dirty="0" smtClean="0"/>
                        <a:t>Nome</a:t>
                      </a:r>
                      <a:endParaRPr lang="pt-BR" dirty="0"/>
                    </a:p>
                  </a:txBody>
                  <a:tcPr/>
                </a:tc>
                <a:tc>
                  <a:txBody>
                    <a:bodyPr/>
                    <a:lstStyle/>
                    <a:p>
                      <a:r>
                        <a:rPr lang="pt-BR" dirty="0" smtClean="0"/>
                        <a:t>Descrição</a:t>
                      </a:r>
                      <a:endParaRPr lang="pt-BR" dirty="0"/>
                    </a:p>
                  </a:txBody>
                  <a:tcPr/>
                </a:tc>
                <a:tc>
                  <a:txBody>
                    <a:bodyPr/>
                    <a:lstStyle/>
                    <a:p>
                      <a:r>
                        <a:rPr lang="pt-BR" dirty="0" smtClean="0"/>
                        <a:t>Responsabilidade</a:t>
                      </a:r>
                      <a:endParaRPr lang="pt-BR" dirty="0"/>
                    </a:p>
                  </a:txBody>
                  <a:tcPr/>
                </a:tc>
                <a:extLst>
                  <a:ext uri="{0D108BD9-81ED-4DB2-BD59-A6C34878D82A}">
                    <a16:rowId xmlns:a16="http://schemas.microsoft.com/office/drawing/2014/main" xmlns="" val="174861242"/>
                  </a:ext>
                </a:extLst>
              </a:tr>
              <a:tr h="2215633">
                <a:tc>
                  <a:txBody>
                    <a:bodyPr/>
                    <a:lstStyle/>
                    <a:p>
                      <a:pPr algn="just"/>
                      <a:r>
                        <a:rPr lang="en-US" sz="1800" kern="1200" dirty="0" err="1" smtClean="0">
                          <a:effectLst/>
                        </a:rPr>
                        <a:t>Orgão</a:t>
                      </a:r>
                      <a:r>
                        <a:rPr lang="en-US" sz="1800" kern="1200" dirty="0" smtClean="0">
                          <a:effectLst/>
                        </a:rPr>
                        <a:t> de </a:t>
                      </a:r>
                      <a:r>
                        <a:rPr lang="en-US" sz="1800" kern="1200" dirty="0" err="1" smtClean="0">
                          <a:effectLst/>
                        </a:rPr>
                        <a:t>Saneamento</a:t>
                      </a:r>
                      <a:r>
                        <a:rPr lang="en-US" sz="1800" kern="1200" dirty="0" smtClean="0">
                          <a:effectLst/>
                        </a:rPr>
                        <a:t> </a:t>
                      </a:r>
                      <a:r>
                        <a:rPr lang="en-US" sz="1800" kern="1200" dirty="0" err="1" smtClean="0">
                          <a:effectLst/>
                        </a:rPr>
                        <a:t>Básico</a:t>
                      </a:r>
                      <a:r>
                        <a:rPr lang="en-US" sz="1800" kern="1200" dirty="0" smtClean="0">
                          <a:effectLst/>
                        </a:rPr>
                        <a:t> de </a:t>
                      </a:r>
                      <a:r>
                        <a:rPr lang="en-US" sz="1800" kern="1200" dirty="0" err="1" smtClean="0">
                          <a:effectLst/>
                        </a:rPr>
                        <a:t>Controle</a:t>
                      </a:r>
                      <a:endParaRPr lang="pt-BR" sz="1800" b="0" dirty="0" smtClean="0">
                        <a:solidFill>
                          <a:schemeClr val="tx1">
                            <a:lumMod val="75000"/>
                            <a:lumOff val="25000"/>
                          </a:schemeClr>
                        </a:solidFill>
                      </a:endParaRPr>
                    </a:p>
                  </a:txBody>
                  <a:tcPr/>
                </a:tc>
                <a:tc>
                  <a:txBody>
                    <a:bodyPr/>
                    <a:lstStyle/>
                    <a:p>
                      <a:pPr algn="just"/>
                      <a:r>
                        <a:rPr lang="pt-BR" sz="1800" kern="1200" dirty="0" smtClean="0">
                          <a:effectLst/>
                        </a:rPr>
                        <a:t>Fiscaliza o trabalho feito pela instituição para com os residentes</a:t>
                      </a:r>
                      <a:endParaRPr lang="pt-BR" sz="1800" dirty="0" smtClean="0"/>
                    </a:p>
                    <a:p>
                      <a:pPr algn="just"/>
                      <a:endParaRPr lang="pt-BR" sz="1800" dirty="0" smtClean="0">
                        <a:solidFill>
                          <a:schemeClr val="tx1">
                            <a:lumMod val="75000"/>
                            <a:lumOff val="25000"/>
                          </a:schemeClr>
                        </a:solidFill>
                      </a:endParaRPr>
                    </a:p>
                  </a:txBody>
                  <a:tcPr/>
                </a:tc>
                <a:tc>
                  <a:txBody>
                    <a:bodyPr/>
                    <a:lstStyle/>
                    <a:p>
                      <a:pPr algn="just"/>
                      <a:r>
                        <a:rPr lang="en-US" sz="1800" kern="1200" dirty="0" smtClean="0">
                          <a:effectLst/>
                        </a:rPr>
                        <a:t>Define </a:t>
                      </a:r>
                      <a:r>
                        <a:rPr lang="en-US" sz="1800" kern="1200" dirty="0" err="1" smtClean="0">
                          <a:effectLst/>
                        </a:rPr>
                        <a:t>quais</a:t>
                      </a:r>
                      <a:r>
                        <a:rPr lang="en-US" sz="1800" kern="1200" dirty="0" smtClean="0">
                          <a:effectLst/>
                        </a:rPr>
                        <a:t> as </a:t>
                      </a:r>
                      <a:r>
                        <a:rPr lang="en-US" sz="1800" kern="1200" dirty="0" err="1" smtClean="0">
                          <a:effectLst/>
                        </a:rPr>
                        <a:t>melhores</a:t>
                      </a:r>
                      <a:r>
                        <a:rPr lang="en-US" sz="1800" kern="1200" dirty="0" smtClean="0">
                          <a:effectLst/>
                        </a:rPr>
                        <a:t> </a:t>
                      </a:r>
                      <a:r>
                        <a:rPr lang="en-US" sz="1800" kern="1200" dirty="0" err="1" smtClean="0">
                          <a:effectLst/>
                        </a:rPr>
                        <a:t>formas</a:t>
                      </a:r>
                      <a:r>
                        <a:rPr lang="en-US" sz="1800" kern="1200" dirty="0" smtClean="0">
                          <a:effectLst/>
                        </a:rPr>
                        <a:t> de </a:t>
                      </a:r>
                      <a:r>
                        <a:rPr lang="en-US" sz="1800" kern="1200" dirty="0" err="1" smtClean="0">
                          <a:effectLst/>
                        </a:rPr>
                        <a:t>manter</a:t>
                      </a:r>
                      <a:r>
                        <a:rPr lang="en-US" sz="1800" kern="1200" dirty="0" smtClean="0">
                          <a:effectLst/>
                        </a:rPr>
                        <a:t> </a:t>
                      </a:r>
                      <a:r>
                        <a:rPr lang="en-US" sz="1800" kern="1200" dirty="0" err="1" smtClean="0">
                          <a:effectLst/>
                        </a:rPr>
                        <a:t>os</a:t>
                      </a:r>
                      <a:r>
                        <a:rPr lang="en-US" sz="1800" kern="1200" dirty="0" smtClean="0">
                          <a:effectLst/>
                        </a:rPr>
                        <a:t> </a:t>
                      </a:r>
                      <a:r>
                        <a:rPr lang="en-US" sz="1800" kern="1200" dirty="0" err="1" smtClean="0">
                          <a:effectLst/>
                        </a:rPr>
                        <a:t>idosos</a:t>
                      </a:r>
                      <a:r>
                        <a:rPr lang="en-US" sz="1800" kern="1200" dirty="0" smtClean="0">
                          <a:effectLst/>
                        </a:rPr>
                        <a:t> </a:t>
                      </a:r>
                      <a:r>
                        <a:rPr lang="en-US" sz="1800" kern="1200" dirty="0" err="1" smtClean="0">
                          <a:effectLst/>
                        </a:rPr>
                        <a:t>em</a:t>
                      </a:r>
                      <a:r>
                        <a:rPr lang="en-US" sz="1800" kern="1200" dirty="0" smtClean="0">
                          <a:effectLst/>
                        </a:rPr>
                        <a:t> boas </a:t>
                      </a:r>
                      <a:r>
                        <a:rPr lang="en-US" sz="1800" kern="1200" dirty="0" err="1" smtClean="0">
                          <a:effectLst/>
                        </a:rPr>
                        <a:t>condições</a:t>
                      </a:r>
                      <a:r>
                        <a:rPr lang="en-US" sz="1800" kern="1200" dirty="0" smtClean="0">
                          <a:effectLst/>
                        </a:rPr>
                        <a:t> e </a:t>
                      </a:r>
                      <a:r>
                        <a:rPr lang="en-US" sz="1800" kern="1200" dirty="0" err="1" smtClean="0">
                          <a:effectLst/>
                        </a:rPr>
                        <a:t>fiscaliza</a:t>
                      </a:r>
                      <a:r>
                        <a:rPr lang="en-US" sz="1800" kern="1200" dirty="0" smtClean="0">
                          <a:effectLst/>
                        </a:rPr>
                        <a:t> as </a:t>
                      </a:r>
                      <a:r>
                        <a:rPr lang="en-US" sz="1800" kern="1200" dirty="0" err="1" smtClean="0">
                          <a:effectLst/>
                        </a:rPr>
                        <a:t>instituições</a:t>
                      </a:r>
                      <a:r>
                        <a:rPr lang="en-US" sz="1800" kern="1200" dirty="0" smtClean="0">
                          <a:effectLst/>
                        </a:rPr>
                        <a:t> para </a:t>
                      </a:r>
                      <a:r>
                        <a:rPr lang="en-US" sz="1800" kern="1200" dirty="0" err="1" smtClean="0">
                          <a:effectLst/>
                        </a:rPr>
                        <a:t>garantir</a:t>
                      </a:r>
                      <a:r>
                        <a:rPr lang="en-US" sz="1800" kern="1200" dirty="0" smtClean="0">
                          <a:effectLst/>
                        </a:rPr>
                        <a:t> que </a:t>
                      </a:r>
                      <a:r>
                        <a:rPr lang="en-US" sz="1800" kern="1200" dirty="0" err="1" smtClean="0">
                          <a:effectLst/>
                        </a:rPr>
                        <a:t>os</a:t>
                      </a:r>
                      <a:r>
                        <a:rPr lang="en-US" sz="1800" kern="1200" dirty="0" smtClean="0">
                          <a:effectLst/>
                        </a:rPr>
                        <a:t> </a:t>
                      </a:r>
                      <a:r>
                        <a:rPr lang="en-US" sz="1800" kern="1200" dirty="0" err="1" smtClean="0">
                          <a:effectLst/>
                        </a:rPr>
                        <a:t>residentes</a:t>
                      </a:r>
                      <a:r>
                        <a:rPr lang="en-US" sz="1800" kern="1200" dirty="0" smtClean="0">
                          <a:effectLst/>
                        </a:rPr>
                        <a:t> </a:t>
                      </a:r>
                      <a:r>
                        <a:rPr lang="en-US" sz="1800" kern="1200" dirty="0" err="1" smtClean="0">
                          <a:effectLst/>
                        </a:rPr>
                        <a:t>estão</a:t>
                      </a:r>
                      <a:r>
                        <a:rPr lang="en-US" sz="1800" kern="1200" dirty="0" smtClean="0">
                          <a:effectLst/>
                        </a:rPr>
                        <a:t> </a:t>
                      </a:r>
                      <a:r>
                        <a:rPr lang="en-US" sz="1800" kern="1200" dirty="0" err="1" smtClean="0">
                          <a:effectLst/>
                        </a:rPr>
                        <a:t>em</a:t>
                      </a:r>
                      <a:r>
                        <a:rPr lang="en-US" sz="1800" kern="1200" dirty="0" smtClean="0">
                          <a:effectLst/>
                        </a:rPr>
                        <a:t> boas </a:t>
                      </a:r>
                      <a:r>
                        <a:rPr lang="en-US" sz="1800" kern="1200" dirty="0" err="1" smtClean="0">
                          <a:effectLst/>
                        </a:rPr>
                        <a:t>condições</a:t>
                      </a:r>
                      <a:endParaRPr lang="pt-BR" sz="1800" b="0" dirty="0" smtClean="0">
                        <a:solidFill>
                          <a:schemeClr val="tx1">
                            <a:lumMod val="75000"/>
                            <a:lumOff val="25000"/>
                          </a:schemeClr>
                        </a:solidFill>
                      </a:endParaRPr>
                    </a:p>
                  </a:txBody>
                  <a:tcPr/>
                </a:tc>
                <a:extLst>
                  <a:ext uri="{0D108BD9-81ED-4DB2-BD59-A6C34878D82A}">
                    <a16:rowId xmlns:a16="http://schemas.microsoft.com/office/drawing/2014/main" xmlns="" val="804210111"/>
                  </a:ext>
                </a:extLst>
              </a:tr>
            </a:tbl>
          </a:graphicData>
        </a:graphic>
      </p:graphicFrame>
      <p:sp>
        <p:nvSpPr>
          <p:cNvPr id="5" name="Espaço Reservado para Texto 1"/>
          <p:cNvSpPr txBox="1">
            <a:spLocks/>
          </p:cNvSpPr>
          <p:nvPr/>
        </p:nvSpPr>
        <p:spPr>
          <a:xfrm>
            <a:off x="152400" y="677281"/>
            <a:ext cx="9144000" cy="288032"/>
          </a:xfrm>
          <a:prstGeom prst="rect">
            <a:avLst/>
          </a:prstGeom>
        </p:spPr>
        <p:txBody>
          <a:bodyPr lIns="0" tIns="0" rIns="0" bIns="0" anchor="ctr">
            <a:normAutofit fontScale="880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1400" b="0" kern="1200" baseline="0">
                <a:solidFill>
                  <a:schemeClr val="tx1">
                    <a:lumMod val="75000"/>
                    <a:lumOff val="25000"/>
                  </a:schemeClr>
                </a:solidFill>
                <a:latin typeface="+mn-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2400" smtClean="0"/>
              <a:t>Stakeholder:</a:t>
            </a:r>
            <a:endParaRPr lang="pt-BR" sz="2400" dirty="0"/>
          </a:p>
        </p:txBody>
      </p:sp>
    </p:spTree>
    <p:extLst>
      <p:ext uri="{BB962C8B-B14F-4D97-AF65-F5344CB8AC3E}">
        <p14:creationId xmlns:p14="http://schemas.microsoft.com/office/powerpoint/2010/main" val="14161825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fontScale="95500"/>
          </a:bodyPr>
          <a:lstStyle/>
          <a:p>
            <a:r>
              <a:rPr lang="pt-BR" dirty="0" smtClean="0"/>
              <a:t>Apresentação </a:t>
            </a:r>
            <a:r>
              <a:rPr lang="pt-BR" dirty="0"/>
              <a:t>dos </a:t>
            </a:r>
            <a:r>
              <a:rPr lang="pt-BR" dirty="0" err="1"/>
              <a:t>Templates</a:t>
            </a:r>
            <a:r>
              <a:rPr lang="pt-BR" dirty="0"/>
              <a:t> </a:t>
            </a:r>
          </a:p>
        </p:txBody>
      </p:sp>
      <p:sp>
        <p:nvSpPr>
          <p:cNvPr id="3" name="Espaço Reservado para Texto 2"/>
          <p:cNvSpPr>
            <a:spLocks noGrp="1"/>
          </p:cNvSpPr>
          <p:nvPr>
            <p:ph type="body" sz="quarter" idx="11"/>
          </p:nvPr>
        </p:nvSpPr>
        <p:spPr/>
        <p:txBody>
          <a:bodyPr>
            <a:normAutofit fontScale="95500"/>
          </a:bodyPr>
          <a:lstStyle/>
          <a:p>
            <a:pPr marL="285750" indent="-285750">
              <a:buFont typeface="Arial" panose="020B0604020202020204" pitchFamily="34" charset="0"/>
              <a:buChar char="•"/>
            </a:pPr>
            <a:r>
              <a:rPr lang="pt-BR" dirty="0" smtClean="0"/>
              <a:t>GRUPO 3 – </a:t>
            </a:r>
            <a:r>
              <a:rPr lang="pt-BR" dirty="0" err="1" smtClean="0"/>
              <a:t>Andrieli</a:t>
            </a:r>
            <a:r>
              <a:rPr lang="pt-BR" dirty="0" smtClean="0"/>
              <a:t> e Davi</a:t>
            </a:r>
            <a:endParaRPr lang="pt-BR" dirty="0"/>
          </a:p>
        </p:txBody>
      </p:sp>
      <p:pic>
        <p:nvPicPr>
          <p:cNvPr id="6" name="Imagem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504" y="987574"/>
            <a:ext cx="6165060" cy="2952328"/>
          </a:xfrm>
          <a:prstGeom prst="rect">
            <a:avLst/>
          </a:prstGeom>
          <a:ln>
            <a:noFill/>
          </a:ln>
          <a:effectLst>
            <a:outerShdw blurRad="292100" dist="139700" dir="2700000" algn="tl" rotWithShape="0">
              <a:srgbClr val="333333">
                <a:alpha val="65000"/>
              </a:srgbClr>
            </a:outerShdw>
          </a:effectLst>
        </p:spPr>
      </p:pic>
      <p:pic>
        <p:nvPicPr>
          <p:cNvPr id="7" name="Imagem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2080" y="2283718"/>
            <a:ext cx="3744416" cy="27465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33015057"/>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a:bodyPr>
          <a:lstStyle/>
          <a:p>
            <a:r>
              <a:rPr lang="pt-BR" sz="2700" dirty="0">
                <a:latin typeface="Arial" panose="020B0604020202020204" pitchFamily="34" charset="0"/>
              </a:rPr>
              <a:t>Documento de Visão</a:t>
            </a:r>
          </a:p>
        </p:txBody>
      </p:sp>
      <p:pic>
        <p:nvPicPr>
          <p:cNvPr id="7" name="Google Shape;2056;p1"/>
          <p:cNvPicPr preferRelativeResize="0"/>
          <p:nvPr/>
        </p:nvPicPr>
        <p:blipFill rotWithShape="1">
          <a:blip r:embed="rId2">
            <a:alphaModFix/>
          </a:blip>
          <a:srcRect r="5517"/>
          <a:stretch/>
        </p:blipFill>
        <p:spPr>
          <a:xfrm>
            <a:off x="935596" y="1131590"/>
            <a:ext cx="7272808" cy="3796544"/>
          </a:xfrm>
          <a:prstGeom prst="rect">
            <a:avLst/>
          </a:prstGeom>
          <a:noFill/>
          <a:ln>
            <a:noFill/>
          </a:ln>
        </p:spPr>
      </p:pic>
      <p:sp>
        <p:nvSpPr>
          <p:cNvPr id="8" name="Espaço Reservado para Texto 7"/>
          <p:cNvSpPr>
            <a:spLocks noGrp="1"/>
          </p:cNvSpPr>
          <p:nvPr>
            <p:ph type="body" sz="quarter" idx="11"/>
          </p:nvPr>
        </p:nvSpPr>
        <p:spPr/>
        <p:txBody>
          <a:bodyPr>
            <a:normAutofit fontScale="88000" lnSpcReduction="10000"/>
          </a:bodyPr>
          <a:lstStyle/>
          <a:p>
            <a:r>
              <a:rPr lang="pt-BR" sz="2400" dirty="0" smtClean="0"/>
              <a:t>Visão Geral:</a:t>
            </a:r>
            <a:endParaRPr lang="pt-BR" sz="2400" dirty="0"/>
          </a:p>
        </p:txBody>
      </p:sp>
    </p:spTree>
    <p:extLst>
      <p:ext uri="{BB962C8B-B14F-4D97-AF65-F5344CB8AC3E}">
        <p14:creationId xmlns:p14="http://schemas.microsoft.com/office/powerpoint/2010/main" val="2361735386"/>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fontScale="95500"/>
          </a:bodyPr>
          <a:lstStyle/>
          <a:p>
            <a:r>
              <a:rPr lang="pt-BR" dirty="0"/>
              <a:t>Documentos de requisitos</a:t>
            </a:r>
          </a:p>
        </p:txBody>
      </p:sp>
      <p:sp>
        <p:nvSpPr>
          <p:cNvPr id="4" name="CaixaDeTexto 3"/>
          <p:cNvSpPr txBox="1"/>
          <p:nvPr/>
        </p:nvSpPr>
        <p:spPr>
          <a:xfrm>
            <a:off x="107504" y="1419622"/>
            <a:ext cx="8928992" cy="2671501"/>
          </a:xfrm>
          <a:prstGeom prst="rect">
            <a:avLst/>
          </a:prstGeom>
          <a:noFill/>
        </p:spPr>
        <p:txBody>
          <a:bodyPr wrap="square" rtlCol="0">
            <a:spAutoFit/>
          </a:bodyPr>
          <a:lstStyle/>
          <a:p>
            <a:pPr marL="12700" lvl="0" algn="just">
              <a:lnSpc>
                <a:spcPct val="90000"/>
              </a:lnSpc>
              <a:buClr>
                <a:schemeClr val="dk1"/>
              </a:buClr>
              <a:buSzPts val="1600"/>
            </a:pPr>
            <a:r>
              <a:rPr lang="pt-BR" b="1" dirty="0">
                <a:solidFill>
                  <a:schemeClr val="tx1">
                    <a:lumMod val="75000"/>
                    <a:lumOff val="25000"/>
                  </a:schemeClr>
                </a:solidFill>
              </a:rPr>
              <a:t>RF #01: </a:t>
            </a:r>
            <a:r>
              <a:rPr lang="pt-BR" dirty="0">
                <a:solidFill>
                  <a:schemeClr val="tx1">
                    <a:lumMod val="75000"/>
                    <a:lumOff val="25000"/>
                  </a:schemeClr>
                </a:solidFill>
              </a:rPr>
              <a:t>O sistema deverá permitir a geração do relatório gráfico com legendas e estatístico de tabela sobre a mortalidade dos idosos. Para geração deste relatório, o usuário deverá selecionar o período (mês/ano inicial e mês/ano final). Caso o período corresponda a apenas um mês, as semanas serão representadas pelo eixo x e o número de idosos pelo eixo y. Caso o período corresponda a dois meses ou mais, os meses serão representadas pelo eixo x e o número de idosos pelo eixo y no gráfico anual. O usuário pode selecionar o gráfico para ser de um dos seguintes tipos: linear (padrão), coluna, barra e pizza. É possível imprimir em PDF o relatório em </a:t>
            </a:r>
            <a:r>
              <a:rPr lang="pt-BR" dirty="0" smtClean="0">
                <a:solidFill>
                  <a:schemeClr val="tx1">
                    <a:lumMod val="75000"/>
                    <a:lumOff val="25000"/>
                  </a:schemeClr>
                </a:solidFill>
              </a:rPr>
              <a:t>questão.</a:t>
            </a:r>
            <a:endParaRPr lang="pt-BR" dirty="0">
              <a:solidFill>
                <a:schemeClr val="tx1">
                  <a:lumMod val="75000"/>
                  <a:lumOff val="25000"/>
                </a:schemeClr>
              </a:solidFill>
            </a:endParaRPr>
          </a:p>
          <a:p>
            <a:pPr algn="just"/>
            <a:endParaRPr lang="pt-BR" dirty="0">
              <a:solidFill>
                <a:schemeClr val="tx1">
                  <a:lumMod val="75000"/>
                  <a:lumOff val="25000"/>
                </a:schemeClr>
              </a:solidFill>
              <a:latin typeface="+mj-lt"/>
              <a:cs typeface="Times New Roman" panose="02020603050405020304" pitchFamily="18" charset="0"/>
            </a:endParaRPr>
          </a:p>
          <a:p>
            <a:pPr algn="just"/>
            <a:endParaRPr lang="pt-BR" sz="2000" dirty="0">
              <a:latin typeface="Calibri" panose="020F0502020204030204" pitchFamily="34" charset="0"/>
              <a:cs typeface="Times New Roman" panose="02020603050405020304" pitchFamily="18" charset="0"/>
            </a:endParaRPr>
          </a:p>
        </p:txBody>
      </p:sp>
      <p:sp>
        <p:nvSpPr>
          <p:cNvPr id="5" name="Espaço Reservado para Texto 4"/>
          <p:cNvSpPr>
            <a:spLocks noGrp="1"/>
          </p:cNvSpPr>
          <p:nvPr>
            <p:ph type="body" sz="quarter" idx="11"/>
          </p:nvPr>
        </p:nvSpPr>
        <p:spPr/>
        <p:txBody>
          <a:bodyPr>
            <a:normAutofit fontScale="88000" lnSpcReduction="10000"/>
          </a:bodyPr>
          <a:lstStyle/>
          <a:p>
            <a:r>
              <a:rPr lang="pt-BR" sz="2400" dirty="0" smtClean="0"/>
              <a:t>Funcionais:</a:t>
            </a:r>
            <a:endParaRPr lang="pt-BR" sz="2400" dirty="0"/>
          </a:p>
        </p:txBody>
      </p:sp>
    </p:spTree>
    <p:extLst>
      <p:ext uri="{BB962C8B-B14F-4D97-AF65-F5344CB8AC3E}">
        <p14:creationId xmlns:p14="http://schemas.microsoft.com/office/powerpoint/2010/main" val="3986670014"/>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p:cNvSpPr>
            <a:spLocks noGrp="1"/>
          </p:cNvSpPr>
          <p:nvPr>
            <p:ph type="body" sz="quarter" idx="11"/>
          </p:nvPr>
        </p:nvSpPr>
        <p:spPr/>
        <p:txBody>
          <a:bodyPr>
            <a:normAutofit fontScale="95500"/>
          </a:bodyPr>
          <a:lstStyle/>
          <a:p>
            <a:endParaRPr lang="pt-BR"/>
          </a:p>
        </p:txBody>
      </p:sp>
      <p:sp>
        <p:nvSpPr>
          <p:cNvPr id="6" name="CaixaDeTexto 5"/>
          <p:cNvSpPr txBox="1"/>
          <p:nvPr/>
        </p:nvSpPr>
        <p:spPr>
          <a:xfrm>
            <a:off x="107504" y="1419622"/>
            <a:ext cx="8928992" cy="2394502"/>
          </a:xfrm>
          <a:prstGeom prst="rect">
            <a:avLst/>
          </a:prstGeom>
          <a:noFill/>
        </p:spPr>
        <p:txBody>
          <a:bodyPr wrap="square" rtlCol="0">
            <a:spAutoFit/>
          </a:bodyPr>
          <a:lstStyle/>
          <a:p>
            <a:pPr marL="12700" lvl="0" algn="just">
              <a:lnSpc>
                <a:spcPct val="90000"/>
              </a:lnSpc>
              <a:buClr>
                <a:schemeClr val="dk1"/>
              </a:buClr>
              <a:buSzPts val="1600"/>
            </a:pPr>
            <a:r>
              <a:rPr lang="pt-BR" b="1" dirty="0">
                <a:solidFill>
                  <a:schemeClr val="tx1">
                    <a:lumMod val="75000"/>
                    <a:lumOff val="25000"/>
                  </a:schemeClr>
                </a:solidFill>
                <a:latin typeface="+mj-lt"/>
              </a:rPr>
              <a:t>RF #</a:t>
            </a:r>
            <a:r>
              <a:rPr lang="pt-BR" b="1" dirty="0" smtClean="0">
                <a:solidFill>
                  <a:schemeClr val="tx1">
                    <a:lumMod val="75000"/>
                    <a:lumOff val="25000"/>
                  </a:schemeClr>
                </a:solidFill>
                <a:latin typeface="+mj-lt"/>
              </a:rPr>
              <a:t>02: </a:t>
            </a:r>
            <a:r>
              <a:rPr lang="pt-BR" dirty="0">
                <a:solidFill>
                  <a:schemeClr val="tx1">
                    <a:lumMod val="75000"/>
                    <a:lumOff val="25000"/>
                  </a:schemeClr>
                </a:solidFill>
                <a:latin typeface="+mj-lt"/>
                <a:ea typeface="Calibri"/>
                <a:cs typeface="Calibri"/>
                <a:sym typeface="Calibri"/>
              </a:rPr>
              <a:t>O sistema deverá permitir a geração do relatório gráfico com legendas e estatístico de tabela sobre a incidência de desidratação nos idosos. Para geração deste relatório, o usuário deverá selecionar o período (mês/ano inicial e mês/ano final). Caso o período corresponda a apenas um mês, o número de idosos será representado pelo eixo x e as semanas pelo eixo y. Caso o período corresponda a dois meses ou mais, o número de idosos será representado pelo eixo x e os meses pelo eixo y no gráfico anual. O usuário pode selecionar o gráfico para ser de um dos seguintes tipos: barra (padrão), coluna, linear e pizza. É possível imprimir em PDF o relatório em </a:t>
            </a:r>
            <a:r>
              <a:rPr lang="pt-BR" dirty="0" smtClean="0">
                <a:solidFill>
                  <a:schemeClr val="tx1">
                    <a:lumMod val="75000"/>
                    <a:lumOff val="25000"/>
                  </a:schemeClr>
                </a:solidFill>
                <a:latin typeface="+mj-lt"/>
                <a:ea typeface="Calibri"/>
                <a:cs typeface="Calibri"/>
                <a:sym typeface="Calibri"/>
              </a:rPr>
              <a:t>questão.</a:t>
            </a:r>
            <a:endParaRPr lang="pt-BR" dirty="0">
              <a:solidFill>
                <a:schemeClr val="tx1">
                  <a:lumMod val="75000"/>
                  <a:lumOff val="25000"/>
                </a:schemeClr>
              </a:solidFill>
              <a:latin typeface="+mj-lt"/>
              <a:cs typeface="Times New Roman" panose="02020603050405020304" pitchFamily="18" charset="0"/>
            </a:endParaRPr>
          </a:p>
          <a:p>
            <a:pPr algn="just"/>
            <a:endParaRPr lang="pt-BR" sz="2000" dirty="0">
              <a:latin typeface="Calibri" panose="020F0502020204030204" pitchFamily="34" charset="0"/>
              <a:cs typeface="Times New Roman" panose="02020603050405020304" pitchFamily="18" charset="0"/>
            </a:endParaRPr>
          </a:p>
        </p:txBody>
      </p:sp>
      <p:sp>
        <p:nvSpPr>
          <p:cNvPr id="3" name="Espaço Reservado para Texto 2"/>
          <p:cNvSpPr>
            <a:spLocks noGrp="1"/>
          </p:cNvSpPr>
          <p:nvPr>
            <p:ph type="body" sz="quarter" idx="10"/>
          </p:nvPr>
        </p:nvSpPr>
        <p:spPr/>
        <p:txBody>
          <a:bodyPr>
            <a:normAutofit fontScale="95500"/>
          </a:bodyPr>
          <a:lstStyle/>
          <a:p>
            <a:endParaRPr lang="pt-BR"/>
          </a:p>
        </p:txBody>
      </p:sp>
    </p:spTree>
    <p:extLst>
      <p:ext uri="{BB962C8B-B14F-4D97-AF65-F5344CB8AC3E}">
        <p14:creationId xmlns:p14="http://schemas.microsoft.com/office/powerpoint/2010/main" val="351230952"/>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107504" y="1419622"/>
            <a:ext cx="8928992" cy="2363724"/>
          </a:xfrm>
          <a:prstGeom prst="rect">
            <a:avLst/>
          </a:prstGeom>
          <a:noFill/>
        </p:spPr>
        <p:txBody>
          <a:bodyPr wrap="square" rtlCol="0">
            <a:spAutoFit/>
          </a:bodyPr>
          <a:lstStyle/>
          <a:p>
            <a:pPr marL="12700" lvl="0" algn="just">
              <a:lnSpc>
                <a:spcPct val="90000"/>
              </a:lnSpc>
              <a:buClr>
                <a:schemeClr val="dk1"/>
              </a:buClr>
              <a:buSzPts val="1600"/>
            </a:pPr>
            <a:r>
              <a:rPr lang="pt-BR" b="1" dirty="0">
                <a:solidFill>
                  <a:schemeClr val="tx1">
                    <a:lumMod val="75000"/>
                    <a:lumOff val="25000"/>
                  </a:schemeClr>
                </a:solidFill>
                <a:latin typeface="+mj-lt"/>
                <a:ea typeface="Times New Roman" panose="02020603050405020304" pitchFamily="18" charset="0"/>
                <a:cs typeface="Times New Roman" panose="02020603050405020304" pitchFamily="18" charset="0"/>
              </a:rPr>
              <a:t>RF </a:t>
            </a:r>
            <a:r>
              <a:rPr lang="pt-BR" b="1" dirty="0" smtClean="0">
                <a:solidFill>
                  <a:schemeClr val="tx1">
                    <a:lumMod val="75000"/>
                    <a:lumOff val="25000"/>
                  </a:schemeClr>
                </a:solidFill>
                <a:latin typeface="+mj-lt"/>
                <a:ea typeface="Times New Roman" panose="02020603050405020304" pitchFamily="18" charset="0"/>
                <a:cs typeface="Times New Roman" panose="02020603050405020304" pitchFamily="18" charset="0"/>
              </a:rPr>
              <a:t>#</a:t>
            </a:r>
            <a:r>
              <a:rPr lang="pt-BR" b="1" dirty="0" smtClean="0">
                <a:solidFill>
                  <a:schemeClr val="tx1">
                    <a:lumMod val="75000"/>
                    <a:lumOff val="25000"/>
                  </a:schemeClr>
                </a:solidFill>
                <a:latin typeface="+mj-lt"/>
                <a:ea typeface="Times New Roman" panose="02020603050405020304" pitchFamily="18" charset="0"/>
                <a:cs typeface="Calibri"/>
                <a:sym typeface="Calibri"/>
              </a:rPr>
              <a:t>03: </a:t>
            </a:r>
            <a:r>
              <a:rPr lang="pt-BR" dirty="0" smtClean="0">
                <a:solidFill>
                  <a:schemeClr val="tx1">
                    <a:lumMod val="75000"/>
                    <a:lumOff val="25000"/>
                  </a:schemeClr>
                </a:solidFill>
                <a:latin typeface="+mj-lt"/>
                <a:ea typeface="Calibri"/>
                <a:cs typeface="Calibri"/>
                <a:sym typeface="Calibri"/>
              </a:rPr>
              <a:t>O </a:t>
            </a:r>
            <a:r>
              <a:rPr lang="pt-BR" dirty="0">
                <a:solidFill>
                  <a:schemeClr val="tx1">
                    <a:lumMod val="75000"/>
                    <a:lumOff val="25000"/>
                  </a:schemeClr>
                </a:solidFill>
                <a:latin typeface="+mj-lt"/>
                <a:ea typeface="Calibri"/>
                <a:cs typeface="Calibri"/>
                <a:sym typeface="Calibri"/>
              </a:rPr>
              <a:t>sistema deverá permitir a geração do relatório gráfico com legendas e estatístico de tabela sobre a incidência de quedas dos idosos. Para geração deste relatório, o usuário deverá selecionar o período (mês/ano inicial e mês/ano final). Caso o período corresponda a apenas um mês, as semanas serão representadas pelo eixo x e os idosos pelo eixo y. Caso o período corresponda a dois meses ou mais, os meses serão representadas pelo eixo x e os idosos pelo eixo y no gráfico anual. O usuário pode selecionar o gráfico para ser de um dos seguintes tipos: coluna (padrão), barra, linear e pizza. É possível imprimir em PDF o relatório em questão.</a:t>
            </a:r>
          </a:p>
          <a:p>
            <a:pPr algn="just"/>
            <a:endParaRPr lang="pt-BR" dirty="0">
              <a:solidFill>
                <a:schemeClr val="tx1">
                  <a:lumMod val="75000"/>
                  <a:lumOff val="25000"/>
                </a:schemeClr>
              </a:solidFill>
              <a:latin typeface="+mj-lt"/>
              <a:ea typeface="Times New Roman" panose="02020603050405020304" pitchFamily="18" charset="0"/>
            </a:endParaRPr>
          </a:p>
        </p:txBody>
      </p:sp>
      <p:sp>
        <p:nvSpPr>
          <p:cNvPr id="5" name="Espaço Reservado para Texto 4"/>
          <p:cNvSpPr>
            <a:spLocks noGrp="1"/>
          </p:cNvSpPr>
          <p:nvPr>
            <p:ph type="body" sz="quarter" idx="11"/>
          </p:nvPr>
        </p:nvSpPr>
        <p:spPr/>
        <p:txBody>
          <a:bodyPr>
            <a:normAutofit fontScale="95500"/>
          </a:bodyPr>
          <a:lstStyle/>
          <a:p>
            <a:endParaRPr lang="pt-BR"/>
          </a:p>
        </p:txBody>
      </p:sp>
      <p:sp>
        <p:nvSpPr>
          <p:cNvPr id="3" name="Espaço Reservado para Texto 2"/>
          <p:cNvSpPr>
            <a:spLocks noGrp="1"/>
          </p:cNvSpPr>
          <p:nvPr>
            <p:ph type="body" sz="quarter" idx="10"/>
          </p:nvPr>
        </p:nvSpPr>
        <p:spPr/>
        <p:txBody>
          <a:bodyPr>
            <a:normAutofit fontScale="95500"/>
          </a:bodyPr>
          <a:lstStyle/>
          <a:p>
            <a:endParaRPr lang="pt-BR"/>
          </a:p>
        </p:txBody>
      </p:sp>
    </p:spTree>
    <p:extLst>
      <p:ext uri="{BB962C8B-B14F-4D97-AF65-F5344CB8AC3E}">
        <p14:creationId xmlns:p14="http://schemas.microsoft.com/office/powerpoint/2010/main" val="4143517516"/>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7504" y="1419622"/>
            <a:ext cx="9001000" cy="2702278"/>
          </a:xfrm>
          <a:prstGeom prst="rect">
            <a:avLst/>
          </a:prstGeom>
        </p:spPr>
        <p:txBody>
          <a:bodyPr wrap="square">
            <a:spAutoFit/>
          </a:bodyPr>
          <a:lstStyle/>
          <a:p>
            <a:pPr marL="12700" lvl="0" algn="just">
              <a:lnSpc>
                <a:spcPct val="90000"/>
              </a:lnSpc>
              <a:spcBef>
                <a:spcPts val="1000"/>
              </a:spcBef>
              <a:buClr>
                <a:schemeClr val="dk1"/>
              </a:buClr>
              <a:buSzPts val="1600"/>
            </a:pPr>
            <a:r>
              <a:rPr lang="pt-BR" b="1" dirty="0">
                <a:solidFill>
                  <a:schemeClr val="tx1">
                    <a:lumMod val="75000"/>
                    <a:lumOff val="25000"/>
                  </a:schemeClr>
                </a:solidFill>
                <a:latin typeface="+mj-lt"/>
                <a:ea typeface="Calibri"/>
                <a:cs typeface="Calibri"/>
                <a:sym typeface="Calibri"/>
              </a:rPr>
              <a:t>RF #</a:t>
            </a:r>
            <a:r>
              <a:rPr lang="pt-BR" b="1" dirty="0" smtClean="0">
                <a:solidFill>
                  <a:schemeClr val="tx1">
                    <a:lumMod val="75000"/>
                    <a:lumOff val="25000"/>
                  </a:schemeClr>
                </a:solidFill>
                <a:latin typeface="+mj-lt"/>
                <a:ea typeface="Calibri"/>
                <a:cs typeface="Calibri"/>
                <a:sym typeface="Calibri"/>
              </a:rPr>
              <a:t>04: </a:t>
            </a:r>
            <a:r>
              <a:rPr lang="pt-BR" dirty="0">
                <a:solidFill>
                  <a:schemeClr val="tx1">
                    <a:lumMod val="75000"/>
                    <a:lumOff val="25000"/>
                  </a:schemeClr>
                </a:solidFill>
                <a:latin typeface="+mj-lt"/>
                <a:ea typeface="Calibri"/>
                <a:cs typeface="Calibri"/>
                <a:sym typeface="Calibri"/>
              </a:rPr>
              <a:t>O sistema deverá permitir a geração do relatório gráfico com legendas e estatístico de tabela sobre a incidência de Úlcera em idosos nos idosos. Para geração deste relatório, o usuário deverá selecionar o período (mês/ano inicial e mês/ano final). Caso o período corresponda a apenas um mês, o número de idosos será representado pelo eixo x e as semanas pelo eixo y. Caso o período corresponda a dois meses ou mais, o número de idosos será representado pelo eixo x e </a:t>
            </a:r>
            <a:r>
              <a:rPr lang="pt-BR" dirty="0" err="1">
                <a:solidFill>
                  <a:schemeClr val="tx1">
                    <a:lumMod val="75000"/>
                    <a:lumOff val="25000"/>
                  </a:schemeClr>
                </a:solidFill>
                <a:latin typeface="+mj-lt"/>
                <a:ea typeface="Calibri"/>
                <a:cs typeface="Calibri"/>
                <a:sym typeface="Calibri"/>
              </a:rPr>
              <a:t>asos</a:t>
            </a:r>
            <a:r>
              <a:rPr lang="pt-BR" dirty="0">
                <a:solidFill>
                  <a:schemeClr val="tx1">
                    <a:lumMod val="75000"/>
                    <a:lumOff val="25000"/>
                  </a:schemeClr>
                </a:solidFill>
                <a:latin typeface="+mj-lt"/>
                <a:ea typeface="Calibri"/>
                <a:cs typeface="Calibri"/>
                <a:sym typeface="Calibri"/>
              </a:rPr>
              <a:t> meses pelo eixo y no gráfico anual.  O usuário pode selecionar o gráfico para ser de um dos seguintes tipos: barra (padrão), coluna, linear e pizza. É possível imprimir em PDF o relatório em questão.</a:t>
            </a:r>
          </a:p>
          <a:p>
            <a:pPr algn="just"/>
            <a:endParaRPr lang="pt-BR" sz="2000" dirty="0">
              <a:solidFill>
                <a:srgbClr val="000000"/>
              </a:solidFill>
              <a:latin typeface="Times New Roman" panose="02020603050405020304" pitchFamily="18" charset="0"/>
              <a:ea typeface="Times New Roman" panose="02020603050405020304" pitchFamily="18" charset="0"/>
            </a:endParaRPr>
          </a:p>
          <a:p>
            <a:pPr algn="just"/>
            <a:endParaRPr lang="pt-BR" sz="2000" dirty="0">
              <a:latin typeface="Times New Roman" panose="02020603050405020304" pitchFamily="18" charset="0"/>
              <a:ea typeface="Times New Roman" panose="02020603050405020304" pitchFamily="18" charset="0"/>
            </a:endParaRPr>
          </a:p>
        </p:txBody>
      </p:sp>
      <p:sp>
        <p:nvSpPr>
          <p:cNvPr id="5" name="Espaço Reservado para Texto 4"/>
          <p:cNvSpPr>
            <a:spLocks noGrp="1"/>
          </p:cNvSpPr>
          <p:nvPr>
            <p:ph type="body" sz="quarter" idx="11"/>
          </p:nvPr>
        </p:nvSpPr>
        <p:spPr/>
        <p:txBody>
          <a:bodyPr>
            <a:normAutofit fontScale="95500"/>
          </a:bodyPr>
          <a:lstStyle/>
          <a:p>
            <a:endParaRPr lang="pt-BR"/>
          </a:p>
        </p:txBody>
      </p:sp>
      <p:sp>
        <p:nvSpPr>
          <p:cNvPr id="3" name="Espaço Reservado para Texto 2"/>
          <p:cNvSpPr>
            <a:spLocks noGrp="1"/>
          </p:cNvSpPr>
          <p:nvPr>
            <p:ph type="body" sz="quarter" idx="10"/>
          </p:nvPr>
        </p:nvSpPr>
        <p:spPr/>
        <p:txBody>
          <a:bodyPr>
            <a:normAutofit fontScale="95500"/>
          </a:bodyPr>
          <a:lstStyle/>
          <a:p>
            <a:endParaRPr lang="pt-BR"/>
          </a:p>
        </p:txBody>
      </p:sp>
    </p:spTree>
    <p:extLst>
      <p:ext uri="{BB962C8B-B14F-4D97-AF65-F5344CB8AC3E}">
        <p14:creationId xmlns:p14="http://schemas.microsoft.com/office/powerpoint/2010/main" val="3684589474"/>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7504" y="1419622"/>
            <a:ext cx="9001000" cy="2951577"/>
          </a:xfrm>
          <a:prstGeom prst="rect">
            <a:avLst/>
          </a:prstGeom>
        </p:spPr>
        <p:txBody>
          <a:bodyPr wrap="square">
            <a:spAutoFit/>
          </a:bodyPr>
          <a:lstStyle/>
          <a:p>
            <a:pPr marL="12700" lvl="0" algn="just">
              <a:lnSpc>
                <a:spcPct val="90000"/>
              </a:lnSpc>
              <a:buClr>
                <a:schemeClr val="dk1"/>
              </a:buClr>
              <a:buSzPts val="1600"/>
            </a:pPr>
            <a:r>
              <a:rPr lang="pt-BR" b="1" dirty="0">
                <a:solidFill>
                  <a:schemeClr val="tx1">
                    <a:lumMod val="75000"/>
                    <a:lumOff val="25000"/>
                  </a:schemeClr>
                </a:solidFill>
                <a:latin typeface="+mj-lt"/>
                <a:ea typeface="Calibri"/>
                <a:cs typeface="Calibri"/>
                <a:sym typeface="Calibri"/>
              </a:rPr>
              <a:t>RF #</a:t>
            </a:r>
            <a:r>
              <a:rPr lang="pt-BR" b="1" dirty="0" smtClean="0">
                <a:solidFill>
                  <a:schemeClr val="tx1">
                    <a:lumMod val="75000"/>
                    <a:lumOff val="25000"/>
                  </a:schemeClr>
                </a:solidFill>
                <a:latin typeface="+mj-lt"/>
                <a:ea typeface="Calibri"/>
                <a:cs typeface="Calibri"/>
                <a:sym typeface="Calibri"/>
              </a:rPr>
              <a:t>05: </a:t>
            </a:r>
            <a:r>
              <a:rPr lang="pt-BR" dirty="0">
                <a:solidFill>
                  <a:schemeClr val="tx1">
                    <a:lumMod val="75000"/>
                    <a:lumOff val="25000"/>
                  </a:schemeClr>
                </a:solidFill>
                <a:latin typeface="+mj-lt"/>
                <a:ea typeface="Calibri"/>
                <a:cs typeface="Calibri"/>
                <a:sym typeface="Calibri"/>
              </a:rPr>
              <a:t>O sistema deverá permitir a geração do relatório gráfico com legendas e estatístico de tabela sobre a incidência de fuga de idosos. Para geração deste relatório, o usuário deverá selecionar o período (mês/ano inicial e mês/ano final). Para geração deste relatório, o usuário deverá selecionar o período (mês/ano inicial e mês/ano final). Caso o período corresponda a apenas um mês, as semanas serão representadas pelo eixo x e os idosos pelo eixo y. Caso o período corresponda a dois meses ou mais, os meses serão representadas pelo eixo x e os idosos pelo eixo y no gráfico </a:t>
            </a:r>
            <a:r>
              <a:rPr lang="pt-BR" dirty="0" err="1">
                <a:solidFill>
                  <a:schemeClr val="tx1">
                    <a:lumMod val="75000"/>
                    <a:lumOff val="25000"/>
                  </a:schemeClr>
                </a:solidFill>
                <a:latin typeface="+mj-lt"/>
                <a:ea typeface="Calibri"/>
                <a:cs typeface="Calibri"/>
                <a:sym typeface="Calibri"/>
              </a:rPr>
              <a:t>anual.O</a:t>
            </a:r>
            <a:r>
              <a:rPr lang="pt-BR" dirty="0">
                <a:solidFill>
                  <a:schemeClr val="tx1">
                    <a:lumMod val="75000"/>
                    <a:lumOff val="25000"/>
                  </a:schemeClr>
                </a:solidFill>
                <a:latin typeface="+mj-lt"/>
                <a:ea typeface="Calibri"/>
                <a:cs typeface="Calibri"/>
                <a:sym typeface="Calibri"/>
              </a:rPr>
              <a:t> usuário pode selecionar o gráfico para ser de um dos seguintes tipos: coluna (padrão), barra, linear e pizza. É possível imprimir em PDF o relatório em questão.</a:t>
            </a:r>
          </a:p>
          <a:p>
            <a:pPr algn="just"/>
            <a:endParaRPr lang="pt-BR" sz="2000" dirty="0">
              <a:solidFill>
                <a:srgbClr val="000000"/>
              </a:solidFill>
              <a:latin typeface="Times New Roman" panose="02020603050405020304" pitchFamily="18" charset="0"/>
              <a:ea typeface="Times New Roman" panose="02020603050405020304" pitchFamily="18" charset="0"/>
            </a:endParaRPr>
          </a:p>
          <a:p>
            <a:pPr algn="just"/>
            <a:endParaRPr lang="pt-BR" sz="2000" dirty="0">
              <a:latin typeface="Times New Roman" panose="02020603050405020304" pitchFamily="18" charset="0"/>
              <a:ea typeface="Times New Roman" panose="02020603050405020304" pitchFamily="18" charset="0"/>
            </a:endParaRPr>
          </a:p>
        </p:txBody>
      </p:sp>
      <p:sp>
        <p:nvSpPr>
          <p:cNvPr id="5" name="Espaço Reservado para Texto 4"/>
          <p:cNvSpPr>
            <a:spLocks noGrp="1"/>
          </p:cNvSpPr>
          <p:nvPr>
            <p:ph type="body" sz="quarter" idx="11"/>
          </p:nvPr>
        </p:nvSpPr>
        <p:spPr/>
        <p:txBody>
          <a:bodyPr>
            <a:normAutofit fontScale="95500"/>
          </a:bodyPr>
          <a:lstStyle/>
          <a:p>
            <a:endParaRPr lang="pt-BR"/>
          </a:p>
        </p:txBody>
      </p:sp>
      <p:sp>
        <p:nvSpPr>
          <p:cNvPr id="3" name="Espaço Reservado para Texto 2"/>
          <p:cNvSpPr>
            <a:spLocks noGrp="1"/>
          </p:cNvSpPr>
          <p:nvPr>
            <p:ph type="body" sz="quarter" idx="10"/>
          </p:nvPr>
        </p:nvSpPr>
        <p:spPr/>
        <p:txBody>
          <a:bodyPr>
            <a:normAutofit fontScale="95500"/>
          </a:bodyPr>
          <a:lstStyle/>
          <a:p>
            <a:endParaRPr lang="pt-BR"/>
          </a:p>
        </p:txBody>
      </p:sp>
    </p:spTree>
    <p:extLst>
      <p:ext uri="{BB962C8B-B14F-4D97-AF65-F5344CB8AC3E}">
        <p14:creationId xmlns:p14="http://schemas.microsoft.com/office/powerpoint/2010/main" val="2349355657"/>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Autofit/>
          </a:bodyPr>
          <a:lstStyle/>
          <a:p>
            <a:endParaRPr lang="pt-BR" dirty="0" smtClean="0"/>
          </a:p>
          <a:p>
            <a:r>
              <a:rPr lang="pt-BR" dirty="0" smtClean="0"/>
              <a:t>Priorização </a:t>
            </a:r>
            <a:r>
              <a:rPr lang="pt-BR" dirty="0"/>
              <a:t>de requisitos</a:t>
            </a:r>
          </a:p>
          <a:p>
            <a:r>
              <a:rPr lang="pt-BR" dirty="0"/>
              <a:t>	</a:t>
            </a:r>
          </a:p>
        </p:txBody>
      </p:sp>
      <p:sp>
        <p:nvSpPr>
          <p:cNvPr id="3" name="Espaço Reservado para Texto 2"/>
          <p:cNvSpPr>
            <a:spLocks noGrp="1"/>
          </p:cNvSpPr>
          <p:nvPr>
            <p:ph type="body" sz="quarter" idx="11"/>
          </p:nvPr>
        </p:nvSpPr>
        <p:spPr>
          <a:xfrm>
            <a:off x="0" y="915566"/>
            <a:ext cx="9144000" cy="288032"/>
          </a:xfrm>
        </p:spPr>
        <p:txBody>
          <a:bodyPr>
            <a:normAutofit fontScale="88000" lnSpcReduction="10000"/>
          </a:bodyPr>
          <a:lstStyle/>
          <a:p>
            <a:r>
              <a:rPr lang="pt-BR" sz="2400" dirty="0" smtClean="0"/>
              <a:t>Funcionais: </a:t>
            </a:r>
            <a:r>
              <a:rPr lang="pt-BR" sz="2400" dirty="0"/>
              <a:t>J</a:t>
            </a:r>
            <a:r>
              <a:rPr lang="pt-BR" sz="2400" dirty="0" smtClean="0"/>
              <a:t>oão</a:t>
            </a:r>
            <a:endParaRPr lang="pt-BR" sz="2400" dirty="0"/>
          </a:p>
        </p:txBody>
      </p:sp>
      <p:graphicFrame>
        <p:nvGraphicFramePr>
          <p:cNvPr id="5" name="Tabela 4"/>
          <p:cNvGraphicFramePr>
            <a:graphicFrameLocks noGrp="1"/>
          </p:cNvGraphicFramePr>
          <p:nvPr>
            <p:extLst>
              <p:ext uri="{D42A27DB-BD31-4B8C-83A1-F6EECF244321}">
                <p14:modId xmlns:p14="http://schemas.microsoft.com/office/powerpoint/2010/main" val="1468457404"/>
              </p:ext>
            </p:extLst>
          </p:nvPr>
        </p:nvGraphicFramePr>
        <p:xfrm>
          <a:off x="1841053" y="915566"/>
          <a:ext cx="5833742" cy="2772943"/>
        </p:xfrm>
        <a:graphic>
          <a:graphicData uri="http://schemas.openxmlformats.org/drawingml/2006/table">
            <a:tbl>
              <a:tblPr firstRow="1" bandRow="1">
                <a:tableStyleId>{5C22544A-7EE6-4342-B048-85BDC9FD1C3A}</a:tableStyleId>
              </a:tblPr>
              <a:tblGrid>
                <a:gridCol w="2916871">
                  <a:extLst>
                    <a:ext uri="{9D8B030D-6E8A-4147-A177-3AD203B41FA5}">
                      <a16:colId xmlns:a16="http://schemas.microsoft.com/office/drawing/2014/main" xmlns="" val="20000"/>
                    </a:ext>
                  </a:extLst>
                </a:gridCol>
                <a:gridCol w="2916871">
                  <a:extLst>
                    <a:ext uri="{9D8B030D-6E8A-4147-A177-3AD203B41FA5}">
                      <a16:colId xmlns:a16="http://schemas.microsoft.com/office/drawing/2014/main" xmlns="" val="20001"/>
                    </a:ext>
                  </a:extLst>
                </a:gridCol>
              </a:tblGrid>
              <a:tr h="703583">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pt-BR" sz="1400" dirty="0" smtClean="0"/>
                        <a:t>Identificador</a:t>
                      </a:r>
                      <a:r>
                        <a:rPr lang="pt-BR" sz="1400" baseline="0" dirty="0" smtClean="0"/>
                        <a:t> de Requisitos</a:t>
                      </a:r>
                    </a:p>
                    <a:p>
                      <a:pPr marL="0" marR="0" indent="0" algn="ctr" defTabSz="914400" rtl="0" eaLnBrk="1" fontAlgn="auto" latinLnBrk="1" hangingPunct="1">
                        <a:lnSpc>
                          <a:spcPct val="100000"/>
                        </a:lnSpc>
                        <a:spcBef>
                          <a:spcPts val="0"/>
                        </a:spcBef>
                        <a:spcAft>
                          <a:spcPts val="0"/>
                        </a:spcAft>
                        <a:buClrTx/>
                        <a:buSzTx/>
                        <a:buFontTx/>
                        <a:buNone/>
                        <a:tabLst/>
                        <a:defRPr/>
                      </a:pPr>
                      <a:r>
                        <a:rPr lang="pt-BR" sz="1400" baseline="0" dirty="0" smtClean="0"/>
                        <a:t> Funcionais</a:t>
                      </a:r>
                      <a:endParaRPr lang="pt-BR" sz="1400" dirty="0" smtClean="0"/>
                    </a:p>
                  </a:txBody>
                  <a:tcPr/>
                </a:tc>
                <a:tc>
                  <a:txBody>
                    <a:bodyPr/>
                    <a:lstStyle/>
                    <a:p>
                      <a:pPr algn="ctr"/>
                      <a:r>
                        <a:rPr lang="pt-BR" sz="1400" dirty="0" smtClean="0"/>
                        <a:t>Priorização</a:t>
                      </a:r>
                      <a:r>
                        <a:rPr lang="pt-BR" sz="1400" baseline="0" dirty="0" smtClean="0"/>
                        <a:t> Final</a:t>
                      </a:r>
                      <a:endParaRPr lang="pt-BR" sz="1400" dirty="0"/>
                    </a:p>
                  </a:txBody>
                  <a:tcPr/>
                </a:tc>
                <a:extLst>
                  <a:ext uri="{0D108BD9-81ED-4DB2-BD59-A6C34878D82A}">
                    <a16:rowId xmlns:a16="http://schemas.microsoft.com/office/drawing/2014/main" xmlns="" val="10000"/>
                  </a:ext>
                </a:extLst>
              </a:tr>
              <a:tr h="413872">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pt-BR" sz="1400" dirty="0" smtClean="0"/>
                        <a:t>RF #01</a:t>
                      </a:r>
                    </a:p>
                  </a:txBody>
                  <a:tcPr/>
                </a:tc>
                <a:tc>
                  <a:txBody>
                    <a:bodyPr/>
                    <a:lstStyle/>
                    <a:p>
                      <a:pPr algn="ctr"/>
                      <a:r>
                        <a:rPr lang="pt-BR" sz="1400" dirty="0" smtClean="0"/>
                        <a:t>Deve ser feito</a:t>
                      </a:r>
                      <a:endParaRPr lang="pt-BR" sz="1400" dirty="0"/>
                    </a:p>
                  </a:txBody>
                  <a:tcPr/>
                </a:tc>
                <a:extLst>
                  <a:ext uri="{0D108BD9-81ED-4DB2-BD59-A6C34878D82A}">
                    <a16:rowId xmlns:a16="http://schemas.microsoft.com/office/drawing/2014/main" xmlns="" val="10001"/>
                  </a:ext>
                </a:extLst>
              </a:tr>
              <a:tr h="413872">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pt-BR" sz="1400" dirty="0" smtClean="0"/>
                        <a:t>RF #02</a:t>
                      </a:r>
                    </a:p>
                  </a:txBody>
                  <a:tcPr/>
                </a:tc>
                <a:tc>
                  <a:txBody>
                    <a:bodyPr/>
                    <a:lstStyle/>
                    <a:p>
                      <a:pPr algn="ctr"/>
                      <a:r>
                        <a:rPr lang="pt-BR" sz="1400" dirty="0" smtClean="0"/>
                        <a:t>Deve ser feito</a:t>
                      </a:r>
                      <a:endParaRPr lang="pt-BR" sz="1400" dirty="0"/>
                    </a:p>
                  </a:txBody>
                  <a:tcPr/>
                </a:tc>
                <a:extLst>
                  <a:ext uri="{0D108BD9-81ED-4DB2-BD59-A6C34878D82A}">
                    <a16:rowId xmlns:a16="http://schemas.microsoft.com/office/drawing/2014/main" xmlns="" val="1016958691"/>
                  </a:ext>
                </a:extLst>
              </a:tr>
              <a:tr h="413872">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pt-BR" sz="1400" dirty="0" smtClean="0"/>
                        <a:t>RF #03</a:t>
                      </a: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pt-BR" sz="1400" dirty="0" smtClean="0"/>
                        <a:t>Deve ser feito</a:t>
                      </a:r>
                    </a:p>
                  </a:txBody>
                  <a:tcPr/>
                </a:tc>
                <a:extLst>
                  <a:ext uri="{0D108BD9-81ED-4DB2-BD59-A6C34878D82A}">
                    <a16:rowId xmlns:a16="http://schemas.microsoft.com/office/drawing/2014/main" xmlns="" val="1726904791"/>
                  </a:ext>
                </a:extLst>
              </a:tr>
              <a:tr h="413872">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pt-BR" sz="1400" dirty="0" smtClean="0"/>
                        <a:t>RF #04</a:t>
                      </a: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pt-BR" sz="1400" dirty="0" smtClean="0"/>
                        <a:t>Deve ser feito</a:t>
                      </a:r>
                    </a:p>
                  </a:txBody>
                  <a:tcPr/>
                </a:tc>
                <a:extLst>
                  <a:ext uri="{0D108BD9-81ED-4DB2-BD59-A6C34878D82A}">
                    <a16:rowId xmlns:a16="http://schemas.microsoft.com/office/drawing/2014/main" xmlns="" val="4166679663"/>
                  </a:ext>
                </a:extLst>
              </a:tr>
              <a:tr h="413872">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pt-BR" sz="1400" dirty="0" smtClean="0"/>
                        <a:t>RF #06</a:t>
                      </a: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pt-BR" sz="1400" dirty="0" smtClean="0"/>
                        <a:t>Deve ser feito</a:t>
                      </a:r>
                    </a:p>
                  </a:txBody>
                  <a:tcPr/>
                </a:tc>
                <a:extLst>
                  <a:ext uri="{0D108BD9-81ED-4DB2-BD59-A6C34878D82A}">
                    <a16:rowId xmlns:a16="http://schemas.microsoft.com/office/drawing/2014/main" xmlns="" val="3786528650"/>
                  </a:ext>
                </a:extLst>
              </a:tr>
            </a:tbl>
          </a:graphicData>
        </a:graphic>
      </p:graphicFrame>
    </p:spTree>
    <p:extLst>
      <p:ext uri="{BB962C8B-B14F-4D97-AF65-F5344CB8AC3E}">
        <p14:creationId xmlns:p14="http://schemas.microsoft.com/office/powerpoint/2010/main" val="4107262621"/>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p:cNvSpPr>
            <a:spLocks noGrp="1"/>
          </p:cNvSpPr>
          <p:nvPr>
            <p:ph type="body" sz="quarter" idx="11"/>
          </p:nvPr>
        </p:nvSpPr>
        <p:spPr/>
        <p:txBody>
          <a:bodyPr>
            <a:normAutofit fontScale="95500"/>
          </a:bodyPr>
          <a:lstStyle/>
          <a:p>
            <a:endParaRPr lang="pt-BR" dirty="0"/>
          </a:p>
        </p:txBody>
      </p:sp>
      <p:sp>
        <p:nvSpPr>
          <p:cNvPr id="2" name="Retângulo 1"/>
          <p:cNvSpPr/>
          <p:nvPr/>
        </p:nvSpPr>
        <p:spPr>
          <a:xfrm>
            <a:off x="251520" y="1059582"/>
            <a:ext cx="8640960" cy="3416320"/>
          </a:xfrm>
          <a:prstGeom prst="rect">
            <a:avLst/>
          </a:prstGeom>
        </p:spPr>
        <p:txBody>
          <a:bodyPr wrap="square">
            <a:spAutoFit/>
          </a:bodyPr>
          <a:lstStyle/>
          <a:p>
            <a:pPr algn="just">
              <a:lnSpc>
                <a:spcPct val="100000"/>
              </a:lnSpc>
            </a:pPr>
            <a:r>
              <a:rPr lang="pt-BR" sz="2400" dirty="0">
                <a:solidFill>
                  <a:schemeClr val="tx1">
                    <a:lumMod val="75000"/>
                    <a:lumOff val="25000"/>
                  </a:schemeClr>
                </a:solidFill>
              </a:rPr>
              <a:t>Nome: Antônio Augusto Boaventura </a:t>
            </a:r>
            <a:r>
              <a:rPr lang="pt-BR" sz="2400" dirty="0" smtClean="0">
                <a:solidFill>
                  <a:schemeClr val="tx1">
                    <a:lumMod val="75000"/>
                    <a:lumOff val="25000"/>
                  </a:schemeClr>
                </a:solidFill>
              </a:rPr>
              <a:t>Mariano</a:t>
            </a:r>
            <a:endParaRPr lang="pt-BR" sz="2400" dirty="0">
              <a:solidFill>
                <a:schemeClr val="tx1">
                  <a:lumMod val="75000"/>
                  <a:lumOff val="25000"/>
                </a:schemeClr>
              </a:solidFill>
            </a:endParaRPr>
          </a:p>
          <a:p>
            <a:pPr algn="just">
              <a:lnSpc>
                <a:spcPct val="100000"/>
              </a:lnSpc>
            </a:pPr>
            <a:r>
              <a:rPr lang="pt-BR" sz="2400" dirty="0">
                <a:solidFill>
                  <a:schemeClr val="tx1">
                    <a:lumMod val="75000"/>
                    <a:lumOff val="25000"/>
                  </a:schemeClr>
                </a:solidFill>
              </a:rPr>
              <a:t>Papel: </a:t>
            </a:r>
            <a:r>
              <a:rPr lang="pt-BR" sz="2400" dirty="0" smtClean="0">
                <a:solidFill>
                  <a:schemeClr val="tx1">
                    <a:lumMod val="75000"/>
                    <a:lumOff val="25000"/>
                  </a:schemeClr>
                </a:solidFill>
              </a:rPr>
              <a:t>Desenvolvedor</a:t>
            </a:r>
            <a:endParaRPr lang="pt-BR" sz="2400" dirty="0">
              <a:solidFill>
                <a:schemeClr val="tx1">
                  <a:lumMod val="75000"/>
                  <a:lumOff val="25000"/>
                </a:schemeClr>
              </a:solidFill>
            </a:endParaRPr>
          </a:p>
          <a:p>
            <a:pPr algn="just">
              <a:lnSpc>
                <a:spcPct val="100000"/>
              </a:lnSpc>
            </a:pPr>
            <a:r>
              <a:rPr lang="pt-BR" sz="2400" dirty="0">
                <a:solidFill>
                  <a:schemeClr val="tx1">
                    <a:lumMod val="75000"/>
                    <a:lumOff val="25000"/>
                  </a:schemeClr>
                </a:solidFill>
              </a:rPr>
              <a:t>Atividades </a:t>
            </a:r>
            <a:r>
              <a:rPr lang="pt-BR" sz="2400" dirty="0" smtClean="0">
                <a:solidFill>
                  <a:schemeClr val="tx1">
                    <a:lumMod val="75000"/>
                    <a:lumOff val="25000"/>
                  </a:schemeClr>
                </a:solidFill>
              </a:rPr>
              <a:t>executadas: </a:t>
            </a:r>
            <a:r>
              <a:rPr lang="pt-BR" sz="2400" dirty="0">
                <a:solidFill>
                  <a:schemeClr val="tx1">
                    <a:lumMod val="75000"/>
                    <a:lumOff val="25000"/>
                  </a:schemeClr>
                </a:solidFill>
              </a:rPr>
              <a:t>D</a:t>
            </a:r>
            <a:r>
              <a:rPr lang="pt-BR" sz="2400" dirty="0" smtClean="0">
                <a:solidFill>
                  <a:schemeClr val="tx1">
                    <a:lumMod val="75000"/>
                    <a:lumOff val="25000"/>
                  </a:schemeClr>
                </a:solidFill>
              </a:rPr>
              <a:t>esenvolvimento </a:t>
            </a:r>
            <a:r>
              <a:rPr lang="pt-BR" sz="2400" dirty="0">
                <a:solidFill>
                  <a:schemeClr val="tx1">
                    <a:lumMod val="75000"/>
                    <a:lumOff val="25000"/>
                  </a:schemeClr>
                </a:solidFill>
              </a:rPr>
              <a:t>de logo e </a:t>
            </a:r>
            <a:r>
              <a:rPr lang="pt-BR" sz="2400" dirty="0" err="1" smtClean="0">
                <a:solidFill>
                  <a:schemeClr val="tx1">
                    <a:lumMod val="75000"/>
                    <a:lumOff val="25000"/>
                  </a:schemeClr>
                </a:solidFill>
              </a:rPr>
              <a:t>template</a:t>
            </a:r>
            <a:endParaRPr lang="pt-BR" sz="2400" dirty="0">
              <a:solidFill>
                <a:schemeClr val="tx1">
                  <a:lumMod val="75000"/>
                  <a:lumOff val="25000"/>
                </a:schemeClr>
              </a:solidFill>
            </a:endParaRPr>
          </a:p>
          <a:p>
            <a:pPr algn="just">
              <a:lnSpc>
                <a:spcPct val="100000"/>
              </a:lnSpc>
            </a:pPr>
            <a:r>
              <a:rPr lang="pt-BR" sz="2400" dirty="0">
                <a:solidFill>
                  <a:schemeClr val="tx1">
                    <a:lumMod val="75000"/>
                    <a:lumOff val="25000"/>
                  </a:schemeClr>
                </a:solidFill>
              </a:rPr>
              <a:t>Dificuldades: T</a:t>
            </a:r>
            <a:r>
              <a:rPr lang="pt-BR" sz="2400" dirty="0" smtClean="0">
                <a:solidFill>
                  <a:schemeClr val="tx1">
                    <a:lumMod val="75000"/>
                    <a:lumOff val="25000"/>
                  </a:schemeClr>
                </a:solidFill>
              </a:rPr>
              <a:t>ive </a:t>
            </a:r>
            <a:r>
              <a:rPr lang="pt-BR" sz="2400" dirty="0">
                <a:solidFill>
                  <a:schemeClr val="tx1">
                    <a:lumMod val="75000"/>
                    <a:lumOff val="25000"/>
                  </a:schemeClr>
                </a:solidFill>
              </a:rPr>
              <a:t>dificuldades para utilizar o SVN, mas foram cessadas. Além disso durante dois dias de projeto não houve o acesso a internet, o que dificultou a montagem do </a:t>
            </a:r>
            <a:r>
              <a:rPr lang="pt-BR" sz="2400" dirty="0" err="1">
                <a:solidFill>
                  <a:schemeClr val="tx1">
                    <a:lumMod val="75000"/>
                    <a:lumOff val="25000"/>
                  </a:schemeClr>
                </a:solidFill>
              </a:rPr>
              <a:t>template</a:t>
            </a:r>
            <a:r>
              <a:rPr lang="pt-BR" sz="2400" dirty="0">
                <a:solidFill>
                  <a:schemeClr val="tx1">
                    <a:lumMod val="75000"/>
                    <a:lumOff val="25000"/>
                  </a:schemeClr>
                </a:solidFill>
              </a:rPr>
              <a:t>.</a:t>
            </a:r>
          </a:p>
          <a:p>
            <a:pPr algn="just">
              <a:lnSpc>
                <a:spcPct val="100000"/>
              </a:lnSpc>
            </a:pPr>
            <a:r>
              <a:rPr lang="pt-BR" sz="2400" dirty="0">
                <a:solidFill>
                  <a:schemeClr val="tx1">
                    <a:lumMod val="75000"/>
                    <a:lumOff val="25000"/>
                  </a:schemeClr>
                </a:solidFill>
              </a:rPr>
              <a:t>Sugestões: sugiro que o grupo tenha uma maior comunicação entre seus membros para que todos possam trabalhar mais em equipe e atingir assim um resultado </a:t>
            </a:r>
            <a:r>
              <a:rPr lang="pt-BR" sz="2400" dirty="0" smtClean="0">
                <a:solidFill>
                  <a:schemeClr val="tx1">
                    <a:lumMod val="75000"/>
                    <a:lumOff val="25000"/>
                  </a:schemeClr>
                </a:solidFill>
              </a:rPr>
              <a:t>melhor</a:t>
            </a:r>
            <a:endParaRPr lang="pt-BR" sz="2400" dirty="0">
              <a:solidFill>
                <a:schemeClr val="tx1">
                  <a:lumMod val="75000"/>
                  <a:lumOff val="25000"/>
                </a:schemeClr>
              </a:solidFill>
              <a:latin typeface="Arial" panose="020B0604020202020204" pitchFamily="34" charset="0"/>
            </a:endParaRPr>
          </a:p>
        </p:txBody>
      </p:sp>
      <p:sp>
        <p:nvSpPr>
          <p:cNvPr id="5" name="Espaço Reservado para Texto 4"/>
          <p:cNvSpPr>
            <a:spLocks noGrp="1"/>
          </p:cNvSpPr>
          <p:nvPr>
            <p:ph type="body" sz="quarter" idx="10"/>
          </p:nvPr>
        </p:nvSpPr>
        <p:spPr/>
        <p:txBody>
          <a:bodyPr>
            <a:normAutofit fontScale="95500"/>
          </a:bodyPr>
          <a:lstStyle/>
          <a:p>
            <a:endParaRPr lang="pt-BR"/>
          </a:p>
        </p:txBody>
      </p:sp>
      <p:sp>
        <p:nvSpPr>
          <p:cNvPr id="6" name="Espaço Reservado para Texto 1"/>
          <p:cNvSpPr txBox="1">
            <a:spLocks/>
          </p:cNvSpPr>
          <p:nvPr/>
        </p:nvSpPr>
        <p:spPr>
          <a:xfrm>
            <a:off x="152400" y="275878"/>
            <a:ext cx="9144000" cy="576064"/>
          </a:xfrm>
          <a:prstGeom prst="rect">
            <a:avLst/>
          </a:prstGeom>
        </p:spPr>
        <p:txBody>
          <a:bodyPr lIns="0" tIns="0" rIns="0" bIns="0" anchor="ctr">
            <a:normAutofit fontScale="95500"/>
          </a:bodyPr>
          <a:lstStyle>
            <a:lvl1pPr marL="0" indent="0" algn="ctr" defTabSz="914400" rtl="0" eaLnBrk="1" latinLnBrk="0" hangingPunct="1">
              <a:lnSpc>
                <a:spcPct val="90000"/>
              </a:lnSpc>
              <a:spcBef>
                <a:spcPts val="1000"/>
              </a:spcBef>
              <a:buFont typeface="Arial" panose="020B0604020202020204" pitchFamily="34" charset="0"/>
              <a:buNone/>
              <a:defRPr sz="3600" b="0" kern="1200" baseline="0">
                <a:solidFill>
                  <a:schemeClr val="tx1">
                    <a:lumMod val="75000"/>
                    <a:lumOff val="2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mtClean="0">
                <a:latin typeface="Arial" panose="020B0604020202020204" pitchFamily="34" charset="0"/>
              </a:rPr>
              <a:t>Apresentação dos integrantes</a:t>
            </a:r>
            <a:endParaRPr lang="pt-BR" dirty="0">
              <a:latin typeface="Arial" panose="020B0604020202020204" pitchFamily="34" charset="0"/>
            </a:endParaRPr>
          </a:p>
        </p:txBody>
      </p:sp>
    </p:spTree>
    <p:extLst>
      <p:ext uri="{BB962C8B-B14F-4D97-AF65-F5344CB8AC3E}">
        <p14:creationId xmlns:p14="http://schemas.microsoft.com/office/powerpoint/2010/main" val="31013135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p:cNvSpPr>
            <a:spLocks noGrp="1"/>
          </p:cNvSpPr>
          <p:nvPr>
            <p:ph type="body" sz="quarter" idx="11"/>
          </p:nvPr>
        </p:nvSpPr>
        <p:spPr/>
        <p:txBody>
          <a:bodyPr>
            <a:normAutofit fontScale="95500"/>
          </a:bodyPr>
          <a:lstStyle/>
          <a:p>
            <a:endParaRPr lang="pt-BR"/>
          </a:p>
        </p:txBody>
      </p:sp>
      <p:sp>
        <p:nvSpPr>
          <p:cNvPr id="2" name="Retângulo 1"/>
          <p:cNvSpPr/>
          <p:nvPr/>
        </p:nvSpPr>
        <p:spPr>
          <a:xfrm>
            <a:off x="251520" y="1059582"/>
            <a:ext cx="8640960" cy="3046988"/>
          </a:xfrm>
          <a:prstGeom prst="rect">
            <a:avLst/>
          </a:prstGeom>
        </p:spPr>
        <p:txBody>
          <a:bodyPr wrap="square">
            <a:spAutoFit/>
          </a:bodyPr>
          <a:lstStyle/>
          <a:p>
            <a:pPr algn="just"/>
            <a:r>
              <a:rPr lang="pt-BR" sz="2400" b="1" dirty="0">
                <a:solidFill>
                  <a:schemeClr val="tx1">
                    <a:lumMod val="75000"/>
                    <a:lumOff val="25000"/>
                  </a:schemeClr>
                </a:solidFill>
                <a:latin typeface="+mj-lt"/>
              </a:rPr>
              <a:t>Nome: </a:t>
            </a:r>
            <a:r>
              <a:rPr lang="pt-BR" sz="2400" dirty="0" err="1">
                <a:solidFill>
                  <a:schemeClr val="tx1">
                    <a:lumMod val="75000"/>
                    <a:lumOff val="25000"/>
                  </a:schemeClr>
                </a:solidFill>
                <a:latin typeface="+mj-lt"/>
              </a:rPr>
              <a:t>EmanuelAndriolli</a:t>
            </a:r>
            <a:endParaRPr lang="pt-BR" sz="2400" dirty="0">
              <a:solidFill>
                <a:schemeClr val="tx1">
                  <a:lumMod val="75000"/>
                  <a:lumOff val="25000"/>
                </a:schemeClr>
              </a:solidFill>
              <a:latin typeface="+mj-lt"/>
            </a:endParaRPr>
          </a:p>
          <a:p>
            <a:pPr algn="just"/>
            <a:r>
              <a:rPr lang="pt-BR" sz="2400" dirty="0">
                <a:solidFill>
                  <a:schemeClr val="tx1">
                    <a:lumMod val="75000"/>
                    <a:lumOff val="25000"/>
                  </a:schemeClr>
                </a:solidFill>
                <a:latin typeface="+mj-lt"/>
              </a:rPr>
              <a:t>Papel</a:t>
            </a:r>
            <a:r>
              <a:rPr lang="pt-BR" sz="2400" b="1" dirty="0">
                <a:solidFill>
                  <a:schemeClr val="tx1">
                    <a:lumMod val="75000"/>
                    <a:lumOff val="25000"/>
                  </a:schemeClr>
                </a:solidFill>
                <a:latin typeface="+mj-lt"/>
              </a:rPr>
              <a:t>: </a:t>
            </a:r>
            <a:r>
              <a:rPr lang="pt-BR" sz="2400" dirty="0" smtClean="0">
                <a:solidFill>
                  <a:schemeClr val="tx1">
                    <a:lumMod val="75000"/>
                    <a:lumOff val="25000"/>
                  </a:schemeClr>
                </a:solidFill>
                <a:latin typeface="+mj-lt"/>
              </a:rPr>
              <a:t>Desenvolvedor</a:t>
            </a:r>
          </a:p>
          <a:p>
            <a:pPr algn="just"/>
            <a:r>
              <a:rPr lang="pt-BR" sz="2400" b="1" dirty="0" smtClean="0">
                <a:solidFill>
                  <a:schemeClr val="tx1">
                    <a:lumMod val="75000"/>
                    <a:lumOff val="25000"/>
                  </a:schemeClr>
                </a:solidFill>
                <a:latin typeface="+mj-lt"/>
              </a:rPr>
              <a:t>Atividades executadas: </a:t>
            </a:r>
            <a:r>
              <a:rPr lang="pt-BR" sz="2400" dirty="0">
                <a:solidFill>
                  <a:schemeClr val="tx1">
                    <a:lumMod val="75000"/>
                    <a:lumOff val="25000"/>
                  </a:schemeClr>
                </a:solidFill>
                <a:latin typeface="+mj-lt"/>
              </a:rPr>
              <a:t>Pesquisa para desenvolvimento de logo/</a:t>
            </a:r>
            <a:r>
              <a:rPr lang="pt-BR" sz="2400" dirty="0" err="1">
                <a:solidFill>
                  <a:schemeClr val="tx1">
                    <a:lumMod val="75000"/>
                    <a:lumOff val="25000"/>
                  </a:schemeClr>
                </a:solidFill>
                <a:latin typeface="+mj-lt"/>
              </a:rPr>
              <a:t>template</a:t>
            </a:r>
            <a:r>
              <a:rPr lang="pt-BR" sz="2400" dirty="0">
                <a:solidFill>
                  <a:schemeClr val="tx1">
                    <a:lumMod val="75000"/>
                    <a:lumOff val="25000"/>
                  </a:schemeClr>
                </a:solidFill>
                <a:latin typeface="+mj-lt"/>
              </a:rPr>
              <a:t> e preenchimento de questionários para a elaboração do </a:t>
            </a:r>
            <a:r>
              <a:rPr lang="pt-BR" sz="2400" dirty="0" smtClean="0">
                <a:solidFill>
                  <a:schemeClr val="tx1">
                    <a:lumMod val="75000"/>
                    <a:lumOff val="25000"/>
                  </a:schemeClr>
                </a:solidFill>
                <a:latin typeface="+mj-lt"/>
              </a:rPr>
              <a:t>documento </a:t>
            </a:r>
            <a:r>
              <a:rPr lang="pt-BR" sz="2400" dirty="0">
                <a:solidFill>
                  <a:schemeClr val="tx1">
                    <a:lumMod val="75000"/>
                    <a:lumOff val="25000"/>
                  </a:schemeClr>
                </a:solidFill>
                <a:latin typeface="+mj-lt"/>
              </a:rPr>
              <a:t>de r</a:t>
            </a:r>
            <a:r>
              <a:rPr lang="pt-BR" sz="2400" dirty="0" smtClean="0">
                <a:solidFill>
                  <a:schemeClr val="tx1">
                    <a:lumMod val="75000"/>
                    <a:lumOff val="25000"/>
                  </a:schemeClr>
                </a:solidFill>
                <a:latin typeface="+mj-lt"/>
              </a:rPr>
              <a:t>equisitos</a:t>
            </a:r>
            <a:endParaRPr lang="pt-BR" sz="2400" dirty="0">
              <a:solidFill>
                <a:schemeClr val="tx1">
                  <a:lumMod val="75000"/>
                  <a:lumOff val="25000"/>
                </a:schemeClr>
              </a:solidFill>
              <a:latin typeface="+mj-lt"/>
            </a:endParaRPr>
          </a:p>
          <a:p>
            <a:pPr algn="just"/>
            <a:r>
              <a:rPr lang="pt-BR" sz="2400" b="1" dirty="0" smtClean="0">
                <a:solidFill>
                  <a:schemeClr val="tx1">
                    <a:lumMod val="75000"/>
                    <a:lumOff val="25000"/>
                  </a:schemeClr>
                </a:solidFill>
                <a:latin typeface="+mj-lt"/>
              </a:rPr>
              <a:t>Dificuldades: </a:t>
            </a:r>
            <a:r>
              <a:rPr lang="pt-BR" sz="2400" dirty="0">
                <a:solidFill>
                  <a:schemeClr val="tx1">
                    <a:lumMod val="75000"/>
                    <a:lumOff val="25000"/>
                  </a:schemeClr>
                </a:solidFill>
                <a:latin typeface="+mj-lt"/>
              </a:rPr>
              <a:t>Dificuldade quanto ao acesso à Internet durante algumas aulas e comunicações com o </a:t>
            </a:r>
            <a:r>
              <a:rPr lang="pt-BR" sz="2400" dirty="0" smtClean="0">
                <a:solidFill>
                  <a:schemeClr val="tx1">
                    <a:lumMod val="75000"/>
                    <a:lumOff val="25000"/>
                  </a:schemeClr>
                </a:solidFill>
                <a:latin typeface="+mj-lt"/>
              </a:rPr>
              <a:t>grupo</a:t>
            </a:r>
          </a:p>
          <a:p>
            <a:pPr algn="just"/>
            <a:r>
              <a:rPr lang="pt-BR" sz="2400" b="1" dirty="0" smtClean="0">
                <a:solidFill>
                  <a:schemeClr val="tx1">
                    <a:lumMod val="75000"/>
                    <a:lumOff val="25000"/>
                  </a:schemeClr>
                </a:solidFill>
                <a:latin typeface="+mj-lt"/>
              </a:rPr>
              <a:t>Sugestões: </a:t>
            </a:r>
            <a:r>
              <a:rPr lang="pt-BR" sz="2400" dirty="0" smtClean="0">
                <a:solidFill>
                  <a:schemeClr val="tx1">
                    <a:lumMod val="75000"/>
                    <a:lumOff val="25000"/>
                  </a:schemeClr>
                </a:solidFill>
                <a:latin typeface="+mj-lt"/>
              </a:rPr>
              <a:t>Sem </a:t>
            </a:r>
            <a:r>
              <a:rPr lang="pt-BR" sz="2400" dirty="0">
                <a:solidFill>
                  <a:schemeClr val="tx1">
                    <a:lumMod val="75000"/>
                    <a:lumOff val="25000"/>
                  </a:schemeClr>
                </a:solidFill>
                <a:latin typeface="+mj-lt"/>
              </a:rPr>
              <a:t>sugestões até o </a:t>
            </a:r>
            <a:r>
              <a:rPr lang="pt-BR" sz="2400" dirty="0" smtClean="0">
                <a:solidFill>
                  <a:schemeClr val="tx1">
                    <a:lumMod val="75000"/>
                    <a:lumOff val="25000"/>
                  </a:schemeClr>
                </a:solidFill>
                <a:latin typeface="+mj-lt"/>
              </a:rPr>
              <a:t>momento</a:t>
            </a:r>
            <a:endParaRPr lang="pt-BR" sz="2400" dirty="0">
              <a:solidFill>
                <a:schemeClr val="tx1">
                  <a:lumMod val="75000"/>
                  <a:lumOff val="25000"/>
                </a:schemeClr>
              </a:solidFill>
              <a:latin typeface="+mj-lt"/>
            </a:endParaRPr>
          </a:p>
        </p:txBody>
      </p:sp>
      <p:sp>
        <p:nvSpPr>
          <p:cNvPr id="5" name="Espaço Reservado para Texto 4"/>
          <p:cNvSpPr>
            <a:spLocks noGrp="1"/>
          </p:cNvSpPr>
          <p:nvPr>
            <p:ph type="body" sz="quarter" idx="10"/>
          </p:nvPr>
        </p:nvSpPr>
        <p:spPr/>
        <p:txBody>
          <a:bodyPr>
            <a:normAutofit fontScale="95500"/>
          </a:bodyPr>
          <a:lstStyle/>
          <a:p>
            <a:endParaRPr lang="pt-BR"/>
          </a:p>
        </p:txBody>
      </p:sp>
      <p:sp>
        <p:nvSpPr>
          <p:cNvPr id="6" name="Espaço Reservado para Texto 1"/>
          <p:cNvSpPr txBox="1">
            <a:spLocks/>
          </p:cNvSpPr>
          <p:nvPr/>
        </p:nvSpPr>
        <p:spPr>
          <a:xfrm>
            <a:off x="152400" y="275878"/>
            <a:ext cx="9144000" cy="576064"/>
          </a:xfrm>
          <a:prstGeom prst="rect">
            <a:avLst/>
          </a:prstGeom>
        </p:spPr>
        <p:txBody>
          <a:bodyPr lIns="0" tIns="0" rIns="0" bIns="0" anchor="ctr">
            <a:normAutofit fontScale="95500"/>
          </a:bodyPr>
          <a:lstStyle>
            <a:lvl1pPr marL="0" indent="0" algn="ctr" defTabSz="914400" rtl="0" eaLnBrk="1" latinLnBrk="0" hangingPunct="1">
              <a:lnSpc>
                <a:spcPct val="90000"/>
              </a:lnSpc>
              <a:spcBef>
                <a:spcPts val="1000"/>
              </a:spcBef>
              <a:buFont typeface="Arial" panose="020B0604020202020204" pitchFamily="34" charset="0"/>
              <a:buNone/>
              <a:defRPr sz="3600" b="0" kern="1200" baseline="0">
                <a:solidFill>
                  <a:schemeClr val="tx1">
                    <a:lumMod val="75000"/>
                    <a:lumOff val="2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mtClean="0">
                <a:latin typeface="Arial" panose="020B0604020202020204" pitchFamily="34" charset="0"/>
              </a:rPr>
              <a:t>Apresentação dos integrantes</a:t>
            </a:r>
            <a:endParaRPr lang="pt-BR" dirty="0">
              <a:latin typeface="Arial" panose="020B0604020202020204" pitchFamily="34" charset="0"/>
            </a:endParaRPr>
          </a:p>
        </p:txBody>
      </p:sp>
    </p:spTree>
    <p:extLst>
      <p:ext uri="{BB962C8B-B14F-4D97-AF65-F5344CB8AC3E}">
        <p14:creationId xmlns:p14="http://schemas.microsoft.com/office/powerpoint/2010/main" val="182015957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251520" y="1059582"/>
            <a:ext cx="8604956" cy="2985433"/>
          </a:xfrm>
          <a:prstGeom prst="rect">
            <a:avLst/>
          </a:prstGeom>
        </p:spPr>
        <p:txBody>
          <a:bodyPr wrap="square">
            <a:spAutoFit/>
          </a:bodyPr>
          <a:lstStyle/>
          <a:p>
            <a:pPr algn="just">
              <a:buClr>
                <a:srgbClr val="3F3F3F"/>
              </a:buClr>
              <a:buSzPts val="2400"/>
            </a:pPr>
            <a:r>
              <a:rPr lang="pt-BR" sz="2400" dirty="0">
                <a:solidFill>
                  <a:schemeClr val="tx1">
                    <a:lumMod val="75000"/>
                    <a:lumOff val="25000"/>
                  </a:schemeClr>
                </a:solidFill>
              </a:rPr>
              <a:t>Nome: </a:t>
            </a:r>
            <a:r>
              <a:rPr lang="pt-BR" sz="2400" dirty="0" smtClean="0">
                <a:solidFill>
                  <a:schemeClr val="tx1">
                    <a:lumMod val="75000"/>
                    <a:lumOff val="25000"/>
                  </a:schemeClr>
                </a:solidFill>
              </a:rPr>
              <a:t>Wallace Camilo </a:t>
            </a:r>
            <a:r>
              <a:rPr lang="pt-BR" sz="2400" dirty="0">
                <a:solidFill>
                  <a:schemeClr val="tx1">
                    <a:lumMod val="75000"/>
                    <a:lumOff val="25000"/>
                  </a:schemeClr>
                </a:solidFill>
              </a:rPr>
              <a:t>Fagundes </a:t>
            </a:r>
            <a:r>
              <a:rPr lang="pt-BR" sz="2400" dirty="0" smtClean="0">
                <a:solidFill>
                  <a:schemeClr val="tx1">
                    <a:lumMod val="75000"/>
                    <a:lumOff val="25000"/>
                  </a:schemeClr>
                </a:solidFill>
              </a:rPr>
              <a:t>Dias </a:t>
            </a:r>
            <a:endParaRPr lang="pt-BR" sz="2400" dirty="0">
              <a:solidFill>
                <a:schemeClr val="tx1">
                  <a:lumMod val="75000"/>
                  <a:lumOff val="25000"/>
                </a:schemeClr>
              </a:solidFill>
            </a:endParaRPr>
          </a:p>
          <a:p>
            <a:pPr algn="just">
              <a:spcBef>
                <a:spcPts val="640"/>
              </a:spcBef>
              <a:buClr>
                <a:srgbClr val="3F3F3F"/>
              </a:buClr>
              <a:buSzPts val="2400"/>
            </a:pPr>
            <a:r>
              <a:rPr lang="pt-BR" sz="2400" dirty="0">
                <a:solidFill>
                  <a:schemeClr val="tx1">
                    <a:lumMod val="75000"/>
                    <a:lumOff val="25000"/>
                  </a:schemeClr>
                </a:solidFill>
              </a:rPr>
              <a:t>Papel: </a:t>
            </a:r>
            <a:r>
              <a:rPr lang="pt-BR" sz="2400" dirty="0" smtClean="0">
                <a:solidFill>
                  <a:schemeClr val="tx1">
                    <a:lumMod val="75000"/>
                    <a:lumOff val="25000"/>
                  </a:schemeClr>
                </a:solidFill>
              </a:rPr>
              <a:t>Desenvolvedor </a:t>
            </a:r>
            <a:endParaRPr lang="pt-BR" sz="2400" dirty="0">
              <a:solidFill>
                <a:schemeClr val="tx1">
                  <a:lumMod val="75000"/>
                  <a:lumOff val="25000"/>
                </a:schemeClr>
              </a:solidFill>
            </a:endParaRPr>
          </a:p>
          <a:p>
            <a:pPr algn="just">
              <a:spcBef>
                <a:spcPts val="640"/>
              </a:spcBef>
              <a:buClr>
                <a:srgbClr val="3F3F3F"/>
              </a:buClr>
              <a:buSzPts val="2400"/>
            </a:pPr>
            <a:r>
              <a:rPr lang="pt-BR" sz="2400" dirty="0">
                <a:solidFill>
                  <a:schemeClr val="tx1">
                    <a:lumMod val="75000"/>
                    <a:lumOff val="25000"/>
                  </a:schemeClr>
                </a:solidFill>
              </a:rPr>
              <a:t>Atividades que executou: Montagem do logo e desenvolvimento </a:t>
            </a:r>
            <a:r>
              <a:rPr lang="pt-BR" sz="2400" dirty="0" err="1" smtClean="0">
                <a:solidFill>
                  <a:schemeClr val="tx1">
                    <a:lumMod val="75000"/>
                    <a:lumOff val="25000"/>
                  </a:schemeClr>
                </a:solidFill>
              </a:rPr>
              <a:t>template</a:t>
            </a:r>
            <a:endParaRPr lang="pt-BR" sz="2400" dirty="0">
              <a:solidFill>
                <a:schemeClr val="tx1">
                  <a:lumMod val="75000"/>
                  <a:lumOff val="25000"/>
                </a:schemeClr>
              </a:solidFill>
            </a:endParaRPr>
          </a:p>
          <a:p>
            <a:pPr algn="just">
              <a:spcBef>
                <a:spcPts val="640"/>
              </a:spcBef>
              <a:buClr>
                <a:srgbClr val="3F3F3F"/>
              </a:buClr>
              <a:buSzPts val="2400"/>
            </a:pPr>
            <a:r>
              <a:rPr lang="pt-BR" sz="2400" dirty="0" smtClean="0">
                <a:solidFill>
                  <a:schemeClr val="tx1">
                    <a:lumMod val="75000"/>
                    <a:lumOff val="25000"/>
                  </a:schemeClr>
                </a:solidFill>
              </a:rPr>
              <a:t>Dificuldades: Dificuldade </a:t>
            </a:r>
            <a:r>
              <a:rPr lang="pt-BR" sz="2400" dirty="0">
                <a:solidFill>
                  <a:schemeClr val="tx1">
                    <a:lumMod val="75000"/>
                    <a:lumOff val="25000"/>
                  </a:schemeClr>
                </a:solidFill>
              </a:rPr>
              <a:t>foi no acesso da internet na sala que caía com </a:t>
            </a:r>
            <a:r>
              <a:rPr lang="pt-BR" sz="2400" dirty="0" smtClean="0">
                <a:solidFill>
                  <a:schemeClr val="tx1">
                    <a:lumMod val="75000"/>
                    <a:lumOff val="25000"/>
                  </a:schemeClr>
                </a:solidFill>
              </a:rPr>
              <a:t>frequência</a:t>
            </a:r>
            <a:endParaRPr lang="pt-BR" sz="2400" dirty="0">
              <a:solidFill>
                <a:schemeClr val="tx1">
                  <a:lumMod val="75000"/>
                  <a:lumOff val="25000"/>
                </a:schemeClr>
              </a:solidFill>
            </a:endParaRPr>
          </a:p>
          <a:p>
            <a:pPr algn="just">
              <a:spcBef>
                <a:spcPts val="640"/>
              </a:spcBef>
              <a:buClr>
                <a:srgbClr val="3F3F3F"/>
              </a:buClr>
              <a:buSzPts val="2400"/>
            </a:pPr>
            <a:r>
              <a:rPr lang="pt-BR" sz="2400" dirty="0" smtClean="0">
                <a:solidFill>
                  <a:schemeClr val="tx1">
                    <a:lumMod val="75000"/>
                    <a:lumOff val="25000"/>
                  </a:schemeClr>
                </a:solidFill>
              </a:rPr>
              <a:t>Sugestões</a:t>
            </a:r>
            <a:r>
              <a:rPr lang="pt-BR" sz="2400" dirty="0">
                <a:solidFill>
                  <a:schemeClr val="tx1">
                    <a:lumMod val="75000"/>
                    <a:lumOff val="25000"/>
                  </a:schemeClr>
                </a:solidFill>
              </a:rPr>
              <a:t>: </a:t>
            </a:r>
            <a:r>
              <a:rPr lang="pt-BR" sz="2400" dirty="0" smtClean="0">
                <a:solidFill>
                  <a:schemeClr val="tx1">
                    <a:lumMod val="75000"/>
                    <a:lumOff val="25000"/>
                  </a:schemeClr>
                </a:solidFill>
              </a:rPr>
              <a:t>Melhoria </a:t>
            </a:r>
            <a:r>
              <a:rPr lang="pt-BR" sz="2400" dirty="0">
                <a:solidFill>
                  <a:schemeClr val="tx1">
                    <a:lumMod val="75000"/>
                    <a:lumOff val="25000"/>
                  </a:schemeClr>
                </a:solidFill>
              </a:rPr>
              <a:t>da comunicação entre o grupo </a:t>
            </a:r>
          </a:p>
        </p:txBody>
      </p:sp>
      <p:sp>
        <p:nvSpPr>
          <p:cNvPr id="2" name="Espaço Reservado para Texto 1"/>
          <p:cNvSpPr>
            <a:spLocks noGrp="1"/>
          </p:cNvSpPr>
          <p:nvPr>
            <p:ph type="body" sz="quarter" idx="10"/>
          </p:nvPr>
        </p:nvSpPr>
        <p:spPr/>
        <p:txBody>
          <a:bodyPr>
            <a:normAutofit fontScale="95500"/>
          </a:bodyPr>
          <a:lstStyle/>
          <a:p>
            <a:endParaRPr lang="pt-BR"/>
          </a:p>
        </p:txBody>
      </p:sp>
      <p:sp>
        <p:nvSpPr>
          <p:cNvPr id="5" name="Espaço Reservado para Texto 1"/>
          <p:cNvSpPr>
            <a:spLocks noGrp="1"/>
          </p:cNvSpPr>
          <p:nvPr>
            <p:ph type="body" sz="quarter" idx="10"/>
          </p:nvPr>
        </p:nvSpPr>
        <p:spPr>
          <a:xfrm>
            <a:off x="152400" y="275878"/>
            <a:ext cx="9144000" cy="576064"/>
          </a:xfrm>
        </p:spPr>
        <p:txBody>
          <a:bodyPr>
            <a:normAutofit fontScale="95500"/>
          </a:bodyPr>
          <a:lstStyle/>
          <a:p>
            <a:r>
              <a:rPr lang="pt-BR" dirty="0" smtClean="0">
                <a:latin typeface="Arial" panose="020B0604020202020204" pitchFamily="34" charset="0"/>
              </a:rPr>
              <a:t>Apresentação dos integrantes</a:t>
            </a:r>
            <a:endParaRPr lang="pt-BR" dirty="0">
              <a:latin typeface="Arial" panose="020B0604020202020204" pitchFamily="34" charset="0"/>
            </a:endParaRPr>
          </a:p>
        </p:txBody>
      </p:sp>
    </p:spTree>
    <p:extLst>
      <p:ext uri="{BB962C8B-B14F-4D97-AF65-F5344CB8AC3E}">
        <p14:creationId xmlns:p14="http://schemas.microsoft.com/office/powerpoint/2010/main" val="20430640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fontScale="95500"/>
          </a:bodyPr>
          <a:lstStyle/>
          <a:p>
            <a:r>
              <a:rPr lang="pt-BR" dirty="0" smtClean="0"/>
              <a:t>Apresentação </a:t>
            </a:r>
            <a:r>
              <a:rPr lang="pt-BR" dirty="0"/>
              <a:t>dos </a:t>
            </a:r>
            <a:r>
              <a:rPr lang="pt-BR" dirty="0" err="1"/>
              <a:t>Templates</a:t>
            </a:r>
            <a:r>
              <a:rPr lang="pt-BR" dirty="0"/>
              <a:t> </a:t>
            </a:r>
          </a:p>
        </p:txBody>
      </p:sp>
      <p:sp>
        <p:nvSpPr>
          <p:cNvPr id="3" name="Espaço Reservado para Texto 2"/>
          <p:cNvSpPr>
            <a:spLocks noGrp="1"/>
          </p:cNvSpPr>
          <p:nvPr>
            <p:ph type="body" sz="quarter" idx="11"/>
          </p:nvPr>
        </p:nvSpPr>
        <p:spPr/>
        <p:txBody>
          <a:bodyPr>
            <a:normAutofit fontScale="95500"/>
          </a:bodyPr>
          <a:lstStyle/>
          <a:p>
            <a:pPr marL="285750" indent="-285750">
              <a:buFont typeface="Arial" panose="020B0604020202020204" pitchFamily="34" charset="0"/>
              <a:buChar char="•"/>
            </a:pPr>
            <a:r>
              <a:rPr lang="pt-BR" dirty="0" smtClean="0"/>
              <a:t>GRUPO 3 – Heloisa e Matheus G.</a:t>
            </a:r>
            <a:endParaRPr lang="pt-BR" dirty="0"/>
          </a:p>
        </p:txBody>
      </p:sp>
      <p:pic>
        <p:nvPicPr>
          <p:cNvPr id="4" name="Imagem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504" y="987574"/>
            <a:ext cx="6841631" cy="3473001"/>
          </a:xfrm>
          <a:prstGeom prst="rect">
            <a:avLst/>
          </a:prstGeom>
          <a:ln>
            <a:noFill/>
          </a:ln>
          <a:effectLst>
            <a:outerShdw blurRad="292100" dist="139700" dir="2700000" algn="tl" rotWithShape="0">
              <a:srgbClr val="333333">
                <a:alpha val="65000"/>
              </a:srgbClr>
            </a:outerShdw>
          </a:effectLst>
        </p:spPr>
      </p:pic>
      <p:pic>
        <p:nvPicPr>
          <p:cNvPr id="5" name="Imagem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4008" y="2139702"/>
            <a:ext cx="4368879" cy="29051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06678595"/>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p:cNvSpPr/>
          <p:nvPr/>
        </p:nvSpPr>
        <p:spPr>
          <a:xfrm>
            <a:off x="251520" y="1059582"/>
            <a:ext cx="8613957" cy="3724096"/>
          </a:xfrm>
          <a:prstGeom prst="rect">
            <a:avLst/>
          </a:prstGeom>
        </p:spPr>
        <p:txBody>
          <a:bodyPr wrap="square">
            <a:spAutoFit/>
          </a:bodyPr>
          <a:lstStyle/>
          <a:p>
            <a:pPr algn="just">
              <a:buClr>
                <a:srgbClr val="3F3F3F"/>
              </a:buClr>
              <a:buSzPts val="2400"/>
            </a:pPr>
            <a:r>
              <a:rPr lang="pt-BR" sz="2400" dirty="0">
                <a:solidFill>
                  <a:schemeClr val="tx1">
                    <a:lumMod val="75000"/>
                    <a:lumOff val="25000"/>
                  </a:schemeClr>
                </a:solidFill>
              </a:rPr>
              <a:t>Nome: Jéssica Maria Ferreira</a:t>
            </a:r>
          </a:p>
          <a:p>
            <a:pPr algn="just">
              <a:spcBef>
                <a:spcPts val="640"/>
              </a:spcBef>
              <a:buClr>
                <a:srgbClr val="3F3F3F"/>
              </a:buClr>
              <a:buSzPts val="2400"/>
            </a:pPr>
            <a:r>
              <a:rPr lang="pt-BR" sz="2400" dirty="0">
                <a:solidFill>
                  <a:schemeClr val="tx1">
                    <a:lumMod val="75000"/>
                    <a:lumOff val="25000"/>
                  </a:schemeClr>
                </a:solidFill>
              </a:rPr>
              <a:t>Papel: Analista</a:t>
            </a:r>
          </a:p>
          <a:p>
            <a:pPr algn="just">
              <a:spcBef>
                <a:spcPts val="640"/>
              </a:spcBef>
              <a:buClr>
                <a:srgbClr val="3F3F3F"/>
              </a:buClr>
              <a:buSzPts val="2400"/>
            </a:pPr>
            <a:r>
              <a:rPr lang="pt-BR" sz="2400" dirty="0">
                <a:solidFill>
                  <a:schemeClr val="tx1">
                    <a:lumMod val="75000"/>
                    <a:lumOff val="25000"/>
                  </a:schemeClr>
                </a:solidFill>
              </a:rPr>
              <a:t>Atividades que executou: Montagem do </a:t>
            </a:r>
            <a:r>
              <a:rPr lang="pt-BR" sz="2400" dirty="0" smtClean="0">
                <a:solidFill>
                  <a:schemeClr val="tx1">
                    <a:lumMod val="75000"/>
                    <a:lumOff val="25000"/>
                  </a:schemeClr>
                </a:solidFill>
              </a:rPr>
              <a:t>documento </a:t>
            </a:r>
            <a:r>
              <a:rPr lang="pt-BR" sz="2400" dirty="0">
                <a:solidFill>
                  <a:schemeClr val="tx1">
                    <a:lumMod val="75000"/>
                    <a:lumOff val="25000"/>
                  </a:schemeClr>
                </a:solidFill>
              </a:rPr>
              <a:t>de </a:t>
            </a:r>
            <a:r>
              <a:rPr lang="pt-BR" sz="2400" dirty="0" smtClean="0">
                <a:solidFill>
                  <a:schemeClr val="tx1">
                    <a:lumMod val="75000"/>
                    <a:lumOff val="25000"/>
                  </a:schemeClr>
                </a:solidFill>
              </a:rPr>
              <a:t>visão </a:t>
            </a:r>
            <a:r>
              <a:rPr lang="pt-BR" sz="2400" dirty="0">
                <a:solidFill>
                  <a:schemeClr val="tx1">
                    <a:lumMod val="75000"/>
                    <a:lumOff val="25000"/>
                  </a:schemeClr>
                </a:solidFill>
              </a:rPr>
              <a:t>e de </a:t>
            </a:r>
            <a:r>
              <a:rPr lang="pt-BR" sz="2400" dirty="0" smtClean="0">
                <a:solidFill>
                  <a:schemeClr val="tx1">
                    <a:lumMod val="75000"/>
                    <a:lumOff val="25000"/>
                  </a:schemeClr>
                </a:solidFill>
              </a:rPr>
              <a:t>solicitação </a:t>
            </a:r>
            <a:r>
              <a:rPr lang="pt-BR" sz="2400" dirty="0">
                <a:solidFill>
                  <a:schemeClr val="tx1">
                    <a:lumMod val="75000"/>
                    <a:lumOff val="25000"/>
                  </a:schemeClr>
                </a:solidFill>
              </a:rPr>
              <a:t>dos </a:t>
            </a:r>
            <a:r>
              <a:rPr lang="pt-BR" sz="2400" dirty="0" smtClean="0">
                <a:solidFill>
                  <a:schemeClr val="tx1">
                    <a:lumMod val="75000"/>
                    <a:lumOff val="25000"/>
                  </a:schemeClr>
                </a:solidFill>
              </a:rPr>
              <a:t>principais envolvidos</a:t>
            </a:r>
            <a:endParaRPr lang="pt-BR" sz="2400" dirty="0">
              <a:solidFill>
                <a:schemeClr val="tx1">
                  <a:lumMod val="75000"/>
                  <a:lumOff val="25000"/>
                </a:schemeClr>
              </a:solidFill>
            </a:endParaRPr>
          </a:p>
          <a:p>
            <a:pPr algn="just">
              <a:spcBef>
                <a:spcPts val="640"/>
              </a:spcBef>
              <a:buClr>
                <a:srgbClr val="3F3F3F"/>
              </a:buClr>
              <a:buSzPts val="2400"/>
            </a:pPr>
            <a:r>
              <a:rPr lang="pt-BR" sz="2400" dirty="0" smtClean="0">
                <a:solidFill>
                  <a:schemeClr val="tx1">
                    <a:lumMod val="75000"/>
                    <a:lumOff val="25000"/>
                  </a:schemeClr>
                </a:solidFill>
              </a:rPr>
              <a:t>Dificuldades: </a:t>
            </a:r>
            <a:r>
              <a:rPr lang="pt-BR" sz="2400" dirty="0">
                <a:solidFill>
                  <a:schemeClr val="tx1">
                    <a:lumMod val="75000"/>
                    <a:lumOff val="25000"/>
                  </a:schemeClr>
                </a:solidFill>
              </a:rPr>
              <a:t>A maior dificuldade foi no acesso da internet na sala que caía com frequência, mas esse problema já foi </a:t>
            </a:r>
            <a:r>
              <a:rPr lang="pt-BR" sz="2400" dirty="0" smtClean="0">
                <a:solidFill>
                  <a:schemeClr val="tx1">
                    <a:lumMod val="75000"/>
                    <a:lumOff val="25000"/>
                  </a:schemeClr>
                </a:solidFill>
              </a:rPr>
              <a:t>resolvido</a:t>
            </a:r>
          </a:p>
          <a:p>
            <a:pPr algn="just">
              <a:spcBef>
                <a:spcPts val="640"/>
              </a:spcBef>
              <a:buClr>
                <a:srgbClr val="3F3F3F"/>
              </a:buClr>
              <a:buSzPts val="2400"/>
            </a:pPr>
            <a:r>
              <a:rPr lang="pt-BR" sz="2400" dirty="0" smtClean="0">
                <a:solidFill>
                  <a:schemeClr val="tx1">
                    <a:lumMod val="75000"/>
                    <a:lumOff val="25000"/>
                  </a:schemeClr>
                </a:solidFill>
              </a:rPr>
              <a:t>Sugestões: Para </a:t>
            </a:r>
            <a:r>
              <a:rPr lang="pt-BR" sz="2400" dirty="0">
                <a:solidFill>
                  <a:schemeClr val="tx1">
                    <a:lumMod val="75000"/>
                    <a:lumOff val="25000"/>
                  </a:schemeClr>
                </a:solidFill>
              </a:rPr>
              <a:t>o módulo minha sugestão é de aumentar a comunicação para facilitar a realização das atividades </a:t>
            </a:r>
            <a:r>
              <a:rPr lang="pt-BR" sz="2400" dirty="0" smtClean="0">
                <a:solidFill>
                  <a:schemeClr val="tx1">
                    <a:lumMod val="75000"/>
                    <a:lumOff val="25000"/>
                  </a:schemeClr>
                </a:solidFill>
              </a:rPr>
              <a:t>gerais</a:t>
            </a:r>
            <a:endParaRPr lang="pt-BR" sz="2400" dirty="0">
              <a:solidFill>
                <a:schemeClr val="tx1">
                  <a:lumMod val="75000"/>
                  <a:lumOff val="25000"/>
                </a:schemeClr>
              </a:solidFill>
            </a:endParaRPr>
          </a:p>
        </p:txBody>
      </p:sp>
      <p:sp>
        <p:nvSpPr>
          <p:cNvPr id="6" name="Espaço Reservado para Texto 1"/>
          <p:cNvSpPr>
            <a:spLocks noGrp="1"/>
          </p:cNvSpPr>
          <p:nvPr>
            <p:ph type="body" sz="quarter" idx="10"/>
          </p:nvPr>
        </p:nvSpPr>
        <p:spPr>
          <a:xfrm>
            <a:off x="152400" y="275878"/>
            <a:ext cx="9144000" cy="576064"/>
          </a:xfrm>
        </p:spPr>
        <p:txBody>
          <a:bodyPr>
            <a:normAutofit fontScale="95500"/>
          </a:bodyPr>
          <a:lstStyle/>
          <a:p>
            <a:r>
              <a:rPr lang="pt-BR" dirty="0" smtClean="0">
                <a:latin typeface="Arial" panose="020B0604020202020204" pitchFamily="34" charset="0"/>
              </a:rPr>
              <a:t>Apresentação dos integrantes</a:t>
            </a:r>
            <a:endParaRPr lang="pt-BR" dirty="0">
              <a:latin typeface="Arial" panose="020B0604020202020204" pitchFamily="34" charset="0"/>
            </a:endParaRPr>
          </a:p>
        </p:txBody>
      </p:sp>
    </p:spTree>
    <p:extLst>
      <p:ext uri="{BB962C8B-B14F-4D97-AF65-F5344CB8AC3E}">
        <p14:creationId xmlns:p14="http://schemas.microsoft.com/office/powerpoint/2010/main" val="88015205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251520" y="1059582"/>
            <a:ext cx="8676964" cy="3985706"/>
          </a:xfrm>
          <a:prstGeom prst="rect">
            <a:avLst/>
          </a:prstGeom>
        </p:spPr>
        <p:txBody>
          <a:bodyPr wrap="square">
            <a:spAutoFit/>
          </a:bodyPr>
          <a:lstStyle/>
          <a:p>
            <a:pPr algn="just"/>
            <a:r>
              <a:rPr lang="pt-BR" sz="2300" dirty="0"/>
              <a:t>Nome: Letícia </a:t>
            </a:r>
            <a:r>
              <a:rPr lang="pt-BR" sz="2300" dirty="0" err="1"/>
              <a:t>Domiciano</a:t>
            </a:r>
            <a:r>
              <a:rPr lang="pt-BR" sz="2300" dirty="0"/>
              <a:t> </a:t>
            </a:r>
            <a:r>
              <a:rPr lang="pt-BR" sz="2300" dirty="0" err="1" smtClean="0"/>
              <a:t>Gabriche</a:t>
            </a:r>
            <a:endParaRPr lang="pt-BR" sz="2300" dirty="0"/>
          </a:p>
          <a:p>
            <a:pPr algn="just"/>
            <a:r>
              <a:rPr lang="pt-BR" sz="2300" dirty="0"/>
              <a:t>Papel: </a:t>
            </a:r>
            <a:r>
              <a:rPr lang="pt-BR" sz="2300" dirty="0" smtClean="0"/>
              <a:t>Analista</a:t>
            </a:r>
            <a:endParaRPr lang="pt-BR" sz="2300" dirty="0"/>
          </a:p>
          <a:p>
            <a:pPr algn="just"/>
            <a:r>
              <a:rPr lang="pt-BR" sz="2300" dirty="0"/>
              <a:t>Atividades executadas: </a:t>
            </a:r>
            <a:r>
              <a:rPr lang="pt-BR" sz="2300" dirty="0" smtClean="0"/>
              <a:t>Termo </a:t>
            </a:r>
            <a:r>
              <a:rPr lang="pt-BR" sz="2300" dirty="0"/>
              <a:t>de abertura, levantamento de requisitos, prioridade de requisitos, votação do logo e </a:t>
            </a:r>
            <a:r>
              <a:rPr lang="pt-BR" sz="2300" dirty="0" err="1" smtClean="0"/>
              <a:t>template</a:t>
            </a:r>
            <a:r>
              <a:rPr lang="pt-BR" sz="2300" dirty="0" smtClean="0"/>
              <a:t> (</a:t>
            </a:r>
            <a:r>
              <a:rPr lang="pt-BR" sz="2300" dirty="0"/>
              <a:t>junto com a sala</a:t>
            </a:r>
            <a:r>
              <a:rPr lang="pt-BR" sz="2300" dirty="0" smtClean="0"/>
              <a:t>)</a:t>
            </a:r>
            <a:endParaRPr lang="pt-BR" sz="2300" dirty="0"/>
          </a:p>
          <a:p>
            <a:pPr algn="just"/>
            <a:r>
              <a:rPr lang="pt-BR" sz="2300" dirty="0"/>
              <a:t>Dificuldades: </a:t>
            </a:r>
            <a:r>
              <a:rPr lang="pt-BR" sz="2300" dirty="0" smtClean="0"/>
              <a:t>De </a:t>
            </a:r>
            <a:r>
              <a:rPr lang="pt-BR" sz="2300" dirty="0"/>
              <a:t>início tive dificuldade de mexer no SVN e minha maior dificuldade foi me adaptar ao meu grupo, pois nunca trabalhei com os integrantes que o </a:t>
            </a:r>
            <a:r>
              <a:rPr lang="pt-BR" sz="2300" dirty="0" smtClean="0"/>
              <a:t>compõe</a:t>
            </a:r>
            <a:endParaRPr lang="pt-BR" sz="2300" dirty="0"/>
          </a:p>
          <a:p>
            <a:pPr algn="just"/>
            <a:r>
              <a:rPr lang="pt-BR" sz="2300" dirty="0"/>
              <a:t>Sugestão: </a:t>
            </a:r>
            <a:r>
              <a:rPr lang="pt-BR" sz="2300" dirty="0" smtClean="0"/>
              <a:t>Sugiro </a:t>
            </a:r>
            <a:r>
              <a:rPr lang="pt-BR" sz="2300" dirty="0"/>
              <a:t>que o módulo tenha uma comunicação melhor, e que cada componente pense se está trabalhando como deveria no </a:t>
            </a:r>
            <a:r>
              <a:rPr lang="pt-BR" sz="2300" dirty="0" smtClean="0"/>
              <a:t>projeto</a:t>
            </a:r>
            <a:endParaRPr lang="pt-BR" sz="2300" dirty="0"/>
          </a:p>
        </p:txBody>
      </p:sp>
      <p:sp>
        <p:nvSpPr>
          <p:cNvPr id="6" name="Espaço Reservado para Texto 1"/>
          <p:cNvSpPr txBox="1">
            <a:spLocks/>
          </p:cNvSpPr>
          <p:nvPr/>
        </p:nvSpPr>
        <p:spPr>
          <a:xfrm>
            <a:off x="152400" y="275878"/>
            <a:ext cx="9144000" cy="576064"/>
          </a:xfrm>
          <a:prstGeom prst="rect">
            <a:avLst/>
          </a:prstGeom>
        </p:spPr>
        <p:txBody>
          <a:bodyPr lIns="0" tIns="0" rIns="0" bIns="0" anchor="ctr">
            <a:normAutofit fontScale="95500"/>
          </a:bodyPr>
          <a:lstStyle>
            <a:lvl1pPr marL="0" indent="0" algn="ctr" defTabSz="914400" rtl="0" eaLnBrk="1" latinLnBrk="0" hangingPunct="1">
              <a:lnSpc>
                <a:spcPct val="90000"/>
              </a:lnSpc>
              <a:spcBef>
                <a:spcPts val="1000"/>
              </a:spcBef>
              <a:buFont typeface="Arial" panose="020B0604020202020204" pitchFamily="34" charset="0"/>
              <a:buNone/>
              <a:defRPr sz="3600" b="0" kern="1200" baseline="0">
                <a:solidFill>
                  <a:schemeClr val="tx1">
                    <a:lumMod val="75000"/>
                    <a:lumOff val="2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mtClean="0">
                <a:latin typeface="Arial" panose="020B0604020202020204" pitchFamily="34" charset="0"/>
              </a:rPr>
              <a:t>Apresentação dos integrantes</a:t>
            </a:r>
            <a:endParaRPr lang="pt-BR" dirty="0">
              <a:latin typeface="Arial" panose="020B0604020202020204" pitchFamily="34" charset="0"/>
            </a:endParaRPr>
          </a:p>
        </p:txBody>
      </p:sp>
    </p:spTree>
    <p:extLst>
      <p:ext uri="{BB962C8B-B14F-4D97-AF65-F5344CB8AC3E}">
        <p14:creationId xmlns:p14="http://schemas.microsoft.com/office/powerpoint/2010/main" val="307086889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251520" y="1059582"/>
            <a:ext cx="8640960" cy="3507627"/>
          </a:xfrm>
          <a:prstGeom prst="rect">
            <a:avLst/>
          </a:prstGeom>
        </p:spPr>
        <p:txBody>
          <a:bodyPr wrap="square">
            <a:spAutoFit/>
          </a:bodyPr>
          <a:lstStyle/>
          <a:p>
            <a:pPr algn="just"/>
            <a:r>
              <a:rPr lang="pt-BR" sz="2400" dirty="0">
                <a:solidFill>
                  <a:schemeClr val="tx1">
                    <a:lumMod val="75000"/>
                    <a:lumOff val="25000"/>
                  </a:schemeClr>
                </a:solidFill>
              </a:rPr>
              <a:t>Nome: </a:t>
            </a:r>
            <a:r>
              <a:rPr lang="pt-BR" sz="2400" dirty="0" err="1">
                <a:solidFill>
                  <a:schemeClr val="tx1">
                    <a:lumMod val="75000"/>
                    <a:lumOff val="25000"/>
                  </a:schemeClr>
                </a:solidFill>
              </a:rPr>
              <a:t>Kerenn</a:t>
            </a:r>
            <a:r>
              <a:rPr lang="pt-BR" sz="2400" dirty="0">
                <a:solidFill>
                  <a:schemeClr val="tx1">
                    <a:lumMod val="75000"/>
                    <a:lumOff val="25000"/>
                  </a:schemeClr>
                </a:solidFill>
              </a:rPr>
              <a:t> Lopes </a:t>
            </a:r>
          </a:p>
          <a:p>
            <a:pPr algn="just"/>
            <a:r>
              <a:rPr lang="pt-BR" sz="2400" dirty="0">
                <a:solidFill>
                  <a:schemeClr val="tx1">
                    <a:lumMod val="75000"/>
                    <a:lumOff val="25000"/>
                  </a:schemeClr>
                </a:solidFill>
              </a:rPr>
              <a:t>Papel: DBA</a:t>
            </a:r>
          </a:p>
          <a:p>
            <a:pPr algn="just"/>
            <a:r>
              <a:rPr lang="pt-BR" sz="2400" dirty="0">
                <a:solidFill>
                  <a:schemeClr val="tx1">
                    <a:lumMod val="75000"/>
                    <a:lumOff val="25000"/>
                  </a:schemeClr>
                </a:solidFill>
              </a:rPr>
              <a:t>Atividades que executou: Documento de visão, documento de </a:t>
            </a:r>
            <a:r>
              <a:rPr lang="pt-BR" sz="2400" dirty="0" smtClean="0">
                <a:solidFill>
                  <a:schemeClr val="tx1">
                    <a:lumMod val="75000"/>
                    <a:lumOff val="25000"/>
                  </a:schemeClr>
                </a:solidFill>
              </a:rPr>
              <a:t>macrorequisitos </a:t>
            </a:r>
            <a:r>
              <a:rPr lang="pt-BR" sz="2400" dirty="0">
                <a:solidFill>
                  <a:schemeClr val="tx1">
                    <a:lumMod val="75000"/>
                    <a:lumOff val="25000"/>
                  </a:schemeClr>
                </a:solidFill>
              </a:rPr>
              <a:t>e </a:t>
            </a:r>
            <a:r>
              <a:rPr lang="pt-BR" sz="2400" dirty="0" smtClean="0">
                <a:solidFill>
                  <a:schemeClr val="tx1">
                    <a:lumMod val="75000"/>
                    <a:lumOff val="25000"/>
                  </a:schemeClr>
                </a:solidFill>
              </a:rPr>
              <a:t>solicitação </a:t>
            </a:r>
            <a:r>
              <a:rPr lang="pt-BR" sz="2400" dirty="0">
                <a:solidFill>
                  <a:schemeClr val="tx1">
                    <a:lumMod val="75000"/>
                    <a:lumOff val="25000"/>
                  </a:schemeClr>
                </a:solidFill>
              </a:rPr>
              <a:t>dos principais envolvidos </a:t>
            </a:r>
          </a:p>
          <a:p>
            <a:pPr algn="just"/>
            <a:r>
              <a:rPr lang="pt-BR" sz="2400" dirty="0" smtClean="0">
                <a:solidFill>
                  <a:schemeClr val="tx1">
                    <a:lumMod val="75000"/>
                    <a:lumOff val="25000"/>
                  </a:schemeClr>
                </a:solidFill>
              </a:rPr>
              <a:t>Dificuldades: </a:t>
            </a:r>
            <a:r>
              <a:rPr lang="pt-BR" sz="2400" dirty="0">
                <a:solidFill>
                  <a:schemeClr val="tx1">
                    <a:lumMod val="75000"/>
                    <a:lumOff val="25000"/>
                  </a:schemeClr>
                </a:solidFill>
              </a:rPr>
              <a:t>As dificuldades que passei foram quanto a comunicação com o grupo e a falta de interesse dos integrantes quanto aos documentos desenvolvidos por </a:t>
            </a:r>
            <a:r>
              <a:rPr lang="pt-BR" sz="2400" dirty="0" smtClean="0">
                <a:solidFill>
                  <a:schemeClr val="tx1">
                    <a:lumMod val="75000"/>
                    <a:lumOff val="25000"/>
                  </a:schemeClr>
                </a:solidFill>
              </a:rPr>
              <a:t>outros</a:t>
            </a:r>
            <a:endParaRPr lang="pt-BR" sz="2400" dirty="0">
              <a:solidFill>
                <a:schemeClr val="tx1">
                  <a:lumMod val="75000"/>
                  <a:lumOff val="25000"/>
                </a:schemeClr>
              </a:solidFill>
            </a:endParaRPr>
          </a:p>
          <a:p>
            <a:pPr algn="just"/>
            <a:r>
              <a:rPr lang="pt-BR" sz="2400" dirty="0" smtClean="0">
                <a:solidFill>
                  <a:schemeClr val="tx1">
                    <a:lumMod val="75000"/>
                    <a:lumOff val="25000"/>
                  </a:schemeClr>
                </a:solidFill>
              </a:rPr>
              <a:t>Sugestões: Nenhuma</a:t>
            </a:r>
            <a:endParaRPr lang="pt-BR" sz="2400" dirty="0">
              <a:solidFill>
                <a:schemeClr val="tx1">
                  <a:lumMod val="75000"/>
                  <a:lumOff val="25000"/>
                </a:schemeClr>
              </a:solidFill>
            </a:endParaRPr>
          </a:p>
          <a:p>
            <a:pPr>
              <a:lnSpc>
                <a:spcPct val="90000"/>
              </a:lnSpc>
              <a:spcBef>
                <a:spcPts val="1001"/>
              </a:spcBef>
            </a:pPr>
            <a:endParaRPr lang="pt-BR" sz="2400" dirty="0">
              <a:solidFill>
                <a:schemeClr val="tx1">
                  <a:lumMod val="75000"/>
                  <a:lumOff val="25000"/>
                </a:schemeClr>
              </a:solidFill>
              <a:latin typeface="Arial" panose="020B0604020202020204" pitchFamily="34" charset="0"/>
            </a:endParaRPr>
          </a:p>
        </p:txBody>
      </p:sp>
      <p:sp>
        <p:nvSpPr>
          <p:cNvPr id="6" name="Espaço Reservado para Texto 1"/>
          <p:cNvSpPr>
            <a:spLocks noGrp="1"/>
          </p:cNvSpPr>
          <p:nvPr>
            <p:ph type="body" sz="quarter" idx="10"/>
          </p:nvPr>
        </p:nvSpPr>
        <p:spPr>
          <a:xfrm>
            <a:off x="0" y="123478"/>
            <a:ext cx="9144000" cy="576064"/>
          </a:xfrm>
        </p:spPr>
        <p:txBody>
          <a:bodyPr>
            <a:normAutofit fontScale="95500"/>
          </a:bodyPr>
          <a:lstStyle/>
          <a:p>
            <a:r>
              <a:rPr lang="pt-BR" dirty="0" smtClean="0">
                <a:latin typeface="Arial" panose="020B0604020202020204" pitchFamily="34" charset="0"/>
              </a:rPr>
              <a:t>Apresentação dos integrantes</a:t>
            </a:r>
            <a:endParaRPr lang="pt-BR" dirty="0">
              <a:latin typeface="Arial" panose="020B0604020202020204" pitchFamily="34" charset="0"/>
            </a:endParaRPr>
          </a:p>
        </p:txBody>
      </p:sp>
    </p:spTree>
    <p:extLst>
      <p:ext uri="{BB962C8B-B14F-4D97-AF65-F5344CB8AC3E}">
        <p14:creationId xmlns:p14="http://schemas.microsoft.com/office/powerpoint/2010/main" val="234024555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251520" y="1059582"/>
            <a:ext cx="8496944" cy="3416320"/>
          </a:xfrm>
          <a:prstGeom prst="rect">
            <a:avLst/>
          </a:prstGeom>
        </p:spPr>
        <p:txBody>
          <a:bodyPr wrap="square">
            <a:spAutoFit/>
          </a:bodyPr>
          <a:lstStyle/>
          <a:p>
            <a:pPr algn="just"/>
            <a:r>
              <a:rPr lang="pt-BR" sz="2400" dirty="0" smtClean="0">
                <a:solidFill>
                  <a:schemeClr val="tx1">
                    <a:lumMod val="75000"/>
                    <a:lumOff val="25000"/>
                  </a:schemeClr>
                </a:solidFill>
              </a:rPr>
              <a:t>Nome: </a:t>
            </a:r>
            <a:r>
              <a:rPr lang="pt-BR" sz="2400" dirty="0">
                <a:solidFill>
                  <a:schemeClr val="tx1">
                    <a:lumMod val="75000"/>
                    <a:lumOff val="25000"/>
                  </a:schemeClr>
                </a:solidFill>
              </a:rPr>
              <a:t>Larissa </a:t>
            </a:r>
            <a:r>
              <a:rPr lang="pt-BR" sz="2400" dirty="0" err="1">
                <a:solidFill>
                  <a:schemeClr val="tx1">
                    <a:lumMod val="75000"/>
                    <a:lumOff val="25000"/>
                  </a:schemeClr>
                </a:solidFill>
              </a:rPr>
              <a:t>Ferracim</a:t>
            </a:r>
            <a:r>
              <a:rPr lang="pt-BR" sz="2400" dirty="0">
                <a:solidFill>
                  <a:schemeClr val="tx1">
                    <a:lumMod val="75000"/>
                    <a:lumOff val="25000"/>
                  </a:schemeClr>
                </a:solidFill>
              </a:rPr>
              <a:t> </a:t>
            </a:r>
          </a:p>
          <a:p>
            <a:pPr algn="just"/>
            <a:r>
              <a:rPr lang="pt-BR" sz="2400" dirty="0" smtClean="0">
                <a:solidFill>
                  <a:schemeClr val="tx1">
                    <a:lumMod val="75000"/>
                    <a:lumOff val="25000"/>
                  </a:schemeClr>
                </a:solidFill>
              </a:rPr>
              <a:t>Papel</a:t>
            </a:r>
            <a:r>
              <a:rPr lang="pt-BR" sz="2400" dirty="0">
                <a:solidFill>
                  <a:schemeClr val="tx1">
                    <a:lumMod val="75000"/>
                    <a:lumOff val="25000"/>
                  </a:schemeClr>
                </a:solidFill>
              </a:rPr>
              <a:t>: </a:t>
            </a:r>
            <a:r>
              <a:rPr lang="pt-BR" sz="2400" dirty="0" smtClean="0">
                <a:solidFill>
                  <a:schemeClr val="tx1">
                    <a:lumMod val="75000"/>
                    <a:lumOff val="25000"/>
                  </a:schemeClr>
                </a:solidFill>
              </a:rPr>
              <a:t>DBA</a:t>
            </a:r>
          </a:p>
          <a:p>
            <a:pPr algn="just"/>
            <a:r>
              <a:rPr lang="pt-BR" sz="2400" dirty="0">
                <a:solidFill>
                  <a:schemeClr val="tx1">
                    <a:lumMod val="75000"/>
                    <a:lumOff val="25000"/>
                  </a:schemeClr>
                </a:solidFill>
              </a:rPr>
              <a:t>A</a:t>
            </a:r>
            <a:r>
              <a:rPr lang="pt-BR" sz="2400" dirty="0" smtClean="0">
                <a:solidFill>
                  <a:schemeClr val="tx1">
                    <a:lumMod val="75000"/>
                    <a:lumOff val="25000"/>
                  </a:schemeClr>
                </a:solidFill>
              </a:rPr>
              <a:t>tividades executadas: </a:t>
            </a:r>
            <a:r>
              <a:rPr lang="pt-BR" sz="2400" dirty="0">
                <a:solidFill>
                  <a:schemeClr val="tx1">
                    <a:lumMod val="75000"/>
                    <a:lumOff val="25000"/>
                  </a:schemeClr>
                </a:solidFill>
              </a:rPr>
              <a:t>Documento de visão, levantamento de requisitos, prioridade de requisitos, escolha de logo e </a:t>
            </a:r>
            <a:r>
              <a:rPr lang="pt-BR" sz="2400" dirty="0" err="1">
                <a:solidFill>
                  <a:schemeClr val="tx1">
                    <a:lumMod val="75000"/>
                    <a:lumOff val="25000"/>
                  </a:schemeClr>
                </a:solidFill>
              </a:rPr>
              <a:t>template</a:t>
            </a:r>
            <a:r>
              <a:rPr lang="pt-BR" sz="2400" dirty="0">
                <a:solidFill>
                  <a:schemeClr val="tx1">
                    <a:lumMod val="75000"/>
                    <a:lumOff val="25000"/>
                  </a:schemeClr>
                </a:solidFill>
              </a:rPr>
              <a:t> junto com a sala </a:t>
            </a:r>
          </a:p>
          <a:p>
            <a:pPr algn="just"/>
            <a:r>
              <a:rPr lang="pt-BR" sz="2400" dirty="0" smtClean="0">
                <a:solidFill>
                  <a:schemeClr val="tx1">
                    <a:lumMod val="75000"/>
                    <a:lumOff val="25000"/>
                  </a:schemeClr>
                </a:solidFill>
              </a:rPr>
              <a:t>Dificuldades: Em </a:t>
            </a:r>
            <a:r>
              <a:rPr lang="pt-BR" sz="2400" dirty="0">
                <a:solidFill>
                  <a:schemeClr val="tx1">
                    <a:lumMod val="75000"/>
                    <a:lumOff val="25000"/>
                  </a:schemeClr>
                </a:solidFill>
              </a:rPr>
              <a:t>alguns momentos iniciais de acessar o SVN entender como funciona o fato de escrever um requisito visando o olhar do cliente</a:t>
            </a:r>
          </a:p>
          <a:p>
            <a:pPr algn="just"/>
            <a:r>
              <a:rPr lang="pt-BR" sz="2400" dirty="0" smtClean="0">
                <a:solidFill>
                  <a:schemeClr val="tx1">
                    <a:lumMod val="75000"/>
                    <a:lumOff val="25000"/>
                  </a:schemeClr>
                </a:solidFill>
              </a:rPr>
              <a:t>Sugestões: Nenhuma</a:t>
            </a:r>
            <a:endParaRPr lang="pt-BR" sz="2400" dirty="0">
              <a:solidFill>
                <a:schemeClr val="tx1">
                  <a:lumMod val="75000"/>
                  <a:lumOff val="25000"/>
                </a:schemeClr>
              </a:solidFill>
            </a:endParaRPr>
          </a:p>
        </p:txBody>
      </p:sp>
      <p:sp>
        <p:nvSpPr>
          <p:cNvPr id="6" name="Espaço Reservado para Texto 1"/>
          <p:cNvSpPr>
            <a:spLocks noGrp="1"/>
          </p:cNvSpPr>
          <p:nvPr>
            <p:ph type="body" sz="quarter" idx="10"/>
          </p:nvPr>
        </p:nvSpPr>
        <p:spPr>
          <a:xfrm>
            <a:off x="0" y="123478"/>
            <a:ext cx="9144000" cy="576064"/>
          </a:xfrm>
        </p:spPr>
        <p:txBody>
          <a:bodyPr>
            <a:normAutofit fontScale="95500"/>
          </a:bodyPr>
          <a:lstStyle/>
          <a:p>
            <a:r>
              <a:rPr lang="pt-BR" dirty="0" smtClean="0">
                <a:latin typeface="Arial" panose="020B0604020202020204" pitchFamily="34" charset="0"/>
              </a:rPr>
              <a:t>Apresentação dos integrantes</a:t>
            </a:r>
            <a:endParaRPr lang="pt-BR" dirty="0">
              <a:latin typeface="Arial" panose="020B0604020202020204" pitchFamily="34" charset="0"/>
            </a:endParaRPr>
          </a:p>
        </p:txBody>
      </p:sp>
    </p:spTree>
    <p:extLst>
      <p:ext uri="{BB962C8B-B14F-4D97-AF65-F5344CB8AC3E}">
        <p14:creationId xmlns:p14="http://schemas.microsoft.com/office/powerpoint/2010/main" val="23940969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a 3"/>
          <p:cNvGraphicFramePr>
            <a:graphicFrameLocks noGrp="1"/>
          </p:cNvGraphicFramePr>
          <p:nvPr>
            <p:extLst/>
          </p:nvPr>
        </p:nvGraphicFramePr>
        <p:xfrm>
          <a:off x="1475656" y="1131590"/>
          <a:ext cx="6096000" cy="2966720"/>
        </p:xfrm>
        <a:graphic>
          <a:graphicData uri="http://schemas.openxmlformats.org/drawingml/2006/table">
            <a:tbl>
              <a:tblPr firstRow="1" bandRow="1">
                <a:tableStyleId>{72833802-FEF1-4C79-8D5D-14CF1EAF98D9}</a:tableStyleId>
              </a:tblPr>
              <a:tblGrid>
                <a:gridCol w="3048000">
                  <a:extLst>
                    <a:ext uri="{9D8B030D-6E8A-4147-A177-3AD203B41FA5}">
                      <a16:colId xmlns:a16="http://schemas.microsoft.com/office/drawing/2014/main" xmlns="" val="20000"/>
                    </a:ext>
                  </a:extLst>
                </a:gridCol>
                <a:gridCol w="3048000">
                  <a:extLst>
                    <a:ext uri="{9D8B030D-6E8A-4147-A177-3AD203B41FA5}">
                      <a16:colId xmlns:a16="http://schemas.microsoft.com/office/drawing/2014/main" xmlns="" val="20001"/>
                    </a:ext>
                  </a:extLst>
                </a:gridCol>
              </a:tblGrid>
              <a:tr h="370840">
                <a:tc>
                  <a:txBody>
                    <a:bodyPr/>
                    <a:lstStyle/>
                    <a:p>
                      <a:pPr algn="ctr"/>
                      <a:r>
                        <a:rPr lang="pt-BR" dirty="0" smtClean="0"/>
                        <a:t>Nomes</a:t>
                      </a:r>
                      <a:endParaRPr lang="pt-BR" dirty="0"/>
                    </a:p>
                  </a:txBody>
                  <a:tcPr/>
                </a:tc>
                <a:tc>
                  <a:txBody>
                    <a:bodyPr/>
                    <a:lstStyle/>
                    <a:p>
                      <a:pPr algn="ctr"/>
                      <a:r>
                        <a:rPr lang="pt-BR" dirty="0" smtClean="0"/>
                        <a:t> Notas</a:t>
                      </a:r>
                      <a:endParaRPr lang="pt-BR" dirty="0"/>
                    </a:p>
                  </a:txBody>
                  <a:tcPr/>
                </a:tc>
                <a:extLst>
                  <a:ext uri="{0D108BD9-81ED-4DB2-BD59-A6C34878D82A}">
                    <a16:rowId xmlns:a16="http://schemas.microsoft.com/office/drawing/2014/main" xmlns="" val="10000"/>
                  </a:ext>
                </a:extLst>
              </a:tr>
              <a:tr h="370840">
                <a:tc>
                  <a:txBody>
                    <a:bodyPr/>
                    <a:lstStyle/>
                    <a:p>
                      <a:pPr algn="ctr"/>
                      <a:r>
                        <a:rPr lang="pt-BR" sz="1800" strike="noStrike" spc="-1" dirty="0" smtClean="0"/>
                        <a:t>Antônio</a:t>
                      </a:r>
                      <a:endParaRPr lang="pt-BR" dirty="0"/>
                    </a:p>
                  </a:txBody>
                  <a:tcPr/>
                </a:tc>
                <a:tc>
                  <a:txBody>
                    <a:bodyPr/>
                    <a:lstStyle/>
                    <a:p>
                      <a:pPr algn="ctr"/>
                      <a:r>
                        <a:rPr lang="pt-BR" dirty="0" smtClean="0"/>
                        <a:t>8,8</a:t>
                      </a:r>
                      <a:endParaRPr lang="pt-BR" dirty="0"/>
                    </a:p>
                  </a:txBody>
                  <a:tcPr/>
                </a:tc>
                <a:extLst>
                  <a:ext uri="{0D108BD9-81ED-4DB2-BD59-A6C34878D82A}">
                    <a16:rowId xmlns:a16="http://schemas.microsoft.com/office/drawing/2014/main" xmlns="" val="10001"/>
                  </a:ext>
                </a:extLst>
              </a:tr>
              <a:tr h="370840">
                <a:tc>
                  <a:txBody>
                    <a:bodyPr/>
                    <a:lstStyle/>
                    <a:p>
                      <a:pPr algn="ctr"/>
                      <a:r>
                        <a:rPr lang="pt-BR" dirty="0" smtClean="0"/>
                        <a:t>Emanuel</a:t>
                      </a: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pt-BR" dirty="0" smtClean="0"/>
                        <a:t>5,2</a:t>
                      </a:r>
                    </a:p>
                  </a:txBody>
                  <a:tcPr/>
                </a:tc>
                <a:extLst>
                  <a:ext uri="{0D108BD9-81ED-4DB2-BD59-A6C34878D82A}">
                    <a16:rowId xmlns:a16="http://schemas.microsoft.com/office/drawing/2014/main" xmlns="" val="10002"/>
                  </a:ext>
                </a:extLst>
              </a:tr>
              <a:tr h="370840">
                <a:tc>
                  <a:txBody>
                    <a:bodyPr/>
                    <a:lstStyle/>
                    <a:p>
                      <a:pPr algn="ctr"/>
                      <a:r>
                        <a:rPr lang="pt-BR" dirty="0" smtClean="0"/>
                        <a:t>Jéssica</a:t>
                      </a:r>
                      <a:endParaRPr lang="pt-BR" dirty="0"/>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pt-BR" dirty="0" smtClean="0"/>
                        <a:t>9,6</a:t>
                      </a:r>
                    </a:p>
                  </a:txBody>
                  <a:tcPr/>
                </a:tc>
                <a:extLst>
                  <a:ext uri="{0D108BD9-81ED-4DB2-BD59-A6C34878D82A}">
                    <a16:rowId xmlns:a16="http://schemas.microsoft.com/office/drawing/2014/main" xmlns="" val="10003"/>
                  </a:ext>
                </a:extLst>
              </a:tr>
              <a:tr h="370840">
                <a:tc>
                  <a:txBody>
                    <a:bodyPr/>
                    <a:lstStyle/>
                    <a:p>
                      <a:pPr algn="ctr"/>
                      <a:r>
                        <a:rPr lang="pt-BR" dirty="0" err="1" smtClean="0"/>
                        <a:t>Kerenn</a:t>
                      </a:r>
                      <a:endParaRPr lang="pt-BR" dirty="0"/>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pt-BR" dirty="0" smtClean="0"/>
                        <a:t>9,5</a:t>
                      </a:r>
                    </a:p>
                  </a:txBody>
                  <a:tcPr/>
                </a:tc>
                <a:extLst>
                  <a:ext uri="{0D108BD9-81ED-4DB2-BD59-A6C34878D82A}">
                    <a16:rowId xmlns:a16="http://schemas.microsoft.com/office/drawing/2014/main" xmlns="" val="10004"/>
                  </a:ext>
                </a:extLst>
              </a:tr>
              <a:tr h="370840">
                <a:tc>
                  <a:txBody>
                    <a:bodyPr/>
                    <a:lstStyle/>
                    <a:p>
                      <a:pPr algn="ctr"/>
                      <a:r>
                        <a:rPr lang="pt-BR" dirty="0" smtClean="0"/>
                        <a:t>Larissa</a:t>
                      </a:r>
                      <a:endParaRPr lang="pt-BR" dirty="0"/>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pt-BR" dirty="0" smtClean="0"/>
                        <a:t>9,5</a:t>
                      </a:r>
                    </a:p>
                  </a:txBody>
                  <a:tcPr/>
                </a:tc>
                <a:extLst>
                  <a:ext uri="{0D108BD9-81ED-4DB2-BD59-A6C34878D82A}">
                    <a16:rowId xmlns:a16="http://schemas.microsoft.com/office/drawing/2014/main" xmlns="" val="10005"/>
                  </a:ext>
                </a:extLst>
              </a:tr>
              <a:tr h="37084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pt-BR" dirty="0" smtClean="0"/>
                        <a:t>Letícia</a:t>
                      </a: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pt-BR" dirty="0" smtClean="0"/>
                        <a:t>9,4</a:t>
                      </a:r>
                    </a:p>
                  </a:txBody>
                  <a:tcPr/>
                </a:tc>
                <a:extLst>
                  <a:ext uri="{0D108BD9-81ED-4DB2-BD59-A6C34878D82A}">
                    <a16:rowId xmlns:a16="http://schemas.microsoft.com/office/drawing/2014/main" xmlns="" val="162980137"/>
                  </a:ext>
                </a:extLst>
              </a:tr>
              <a:tr h="370840">
                <a:tc>
                  <a:txBody>
                    <a:bodyPr/>
                    <a:lstStyle/>
                    <a:p>
                      <a:pPr algn="ctr"/>
                      <a:r>
                        <a:rPr lang="pt-BR" dirty="0" smtClean="0"/>
                        <a:t>Wallace</a:t>
                      </a:r>
                      <a:endParaRPr lang="pt-BR" dirty="0"/>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pt-BR" dirty="0" smtClean="0"/>
                        <a:t>9,3</a:t>
                      </a:r>
                    </a:p>
                  </a:txBody>
                  <a:tcPr/>
                </a:tc>
                <a:extLst>
                  <a:ext uri="{0D108BD9-81ED-4DB2-BD59-A6C34878D82A}">
                    <a16:rowId xmlns:a16="http://schemas.microsoft.com/office/drawing/2014/main" xmlns="" val="641299213"/>
                  </a:ext>
                </a:extLst>
              </a:tr>
            </a:tbl>
          </a:graphicData>
        </a:graphic>
      </p:graphicFrame>
      <p:graphicFrame>
        <p:nvGraphicFramePr>
          <p:cNvPr id="6" name="Tabela 5"/>
          <p:cNvGraphicFramePr>
            <a:graphicFrameLocks noGrp="1"/>
          </p:cNvGraphicFramePr>
          <p:nvPr>
            <p:extLst/>
          </p:nvPr>
        </p:nvGraphicFramePr>
        <p:xfrm>
          <a:off x="1475656" y="4371950"/>
          <a:ext cx="6096000" cy="370840"/>
        </p:xfrm>
        <a:graphic>
          <a:graphicData uri="http://schemas.openxmlformats.org/drawingml/2006/table">
            <a:tbl>
              <a:tblPr firstRow="1" bandRow="1">
                <a:tableStyleId>{21E4AEA4-8DFA-4A89-87EB-49C32662AFE0}</a:tableStyleId>
              </a:tblPr>
              <a:tblGrid>
                <a:gridCol w="3048000">
                  <a:extLst>
                    <a:ext uri="{9D8B030D-6E8A-4147-A177-3AD203B41FA5}">
                      <a16:colId xmlns:a16="http://schemas.microsoft.com/office/drawing/2014/main" xmlns="" val="20000"/>
                    </a:ext>
                  </a:extLst>
                </a:gridCol>
                <a:gridCol w="3048000">
                  <a:extLst>
                    <a:ext uri="{9D8B030D-6E8A-4147-A177-3AD203B41FA5}">
                      <a16:colId xmlns:a16="http://schemas.microsoft.com/office/drawing/2014/main" xmlns="" val="20001"/>
                    </a:ext>
                  </a:extLst>
                </a:gridCol>
              </a:tblGrid>
              <a:tr h="370840">
                <a:tc>
                  <a:txBody>
                    <a:bodyPr/>
                    <a:lstStyle/>
                    <a:p>
                      <a:r>
                        <a:rPr lang="pt-BR" dirty="0" smtClean="0"/>
                        <a:t> Nota do grupo:</a:t>
                      </a:r>
                      <a:endParaRPr lang="pt-BR" dirty="0">
                        <a:solidFill>
                          <a:srgbClr val="F8B2A3"/>
                        </a:solidFill>
                      </a:endParaRPr>
                    </a:p>
                  </a:txBody>
                  <a:tcPr/>
                </a:tc>
                <a:tc>
                  <a:txBody>
                    <a:bodyPr/>
                    <a:lstStyle/>
                    <a:p>
                      <a:pPr algn="ctr"/>
                      <a:r>
                        <a:rPr lang="pt-BR" dirty="0" smtClean="0"/>
                        <a:t> 9</a:t>
                      </a:r>
                      <a:endParaRPr lang="pt-BR" dirty="0"/>
                    </a:p>
                  </a:txBody>
                  <a:tcPr/>
                </a:tc>
                <a:extLst>
                  <a:ext uri="{0D108BD9-81ED-4DB2-BD59-A6C34878D82A}">
                    <a16:rowId xmlns:a16="http://schemas.microsoft.com/office/drawing/2014/main" xmlns="" val="10000"/>
                  </a:ext>
                </a:extLst>
              </a:tr>
            </a:tbl>
          </a:graphicData>
        </a:graphic>
      </p:graphicFrame>
      <p:sp>
        <p:nvSpPr>
          <p:cNvPr id="7" name="Espaço Reservado para Texto 1"/>
          <p:cNvSpPr>
            <a:spLocks noGrp="1"/>
          </p:cNvSpPr>
          <p:nvPr>
            <p:ph type="body" sz="quarter" idx="10"/>
          </p:nvPr>
        </p:nvSpPr>
        <p:spPr/>
        <p:txBody>
          <a:bodyPr>
            <a:normAutofit fontScale="95500"/>
          </a:bodyPr>
          <a:lstStyle/>
          <a:p>
            <a:r>
              <a:rPr lang="pt-BR" dirty="0" smtClean="0">
                <a:latin typeface="Arial" panose="020B0604020202020204" pitchFamily="34" charset="0"/>
              </a:rPr>
              <a:t> Notas</a:t>
            </a:r>
            <a:r>
              <a:rPr lang="pt-BR" dirty="0">
                <a:latin typeface="Arial" panose="020B0604020202020204" pitchFamily="34" charset="0"/>
              </a:rPr>
              <a:t>	</a:t>
            </a:r>
          </a:p>
        </p:txBody>
      </p:sp>
    </p:spTree>
    <p:extLst>
      <p:ext uri="{BB962C8B-B14F-4D97-AF65-F5344CB8AC3E}">
        <p14:creationId xmlns:p14="http://schemas.microsoft.com/office/powerpoint/2010/main" val="242218726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fontScale="95500"/>
          </a:bodyPr>
          <a:lstStyle/>
          <a:p>
            <a:r>
              <a:rPr lang="pt-BR" dirty="0" smtClean="0"/>
              <a:t>Logo Vencedor</a:t>
            </a:r>
            <a:endParaRPr lang="pt-BR" dirty="0"/>
          </a:p>
        </p:txBody>
      </p:sp>
      <p:pic>
        <p:nvPicPr>
          <p:cNvPr id="5" name="Image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9812" y="681958"/>
            <a:ext cx="3384376" cy="4347622"/>
          </a:xfrm>
          <a:prstGeom prst="rect">
            <a:avLst/>
          </a:prstGeom>
          <a:ln w="28575">
            <a:noFill/>
            <a:prstDash val="dash"/>
          </a:ln>
        </p:spPr>
      </p:pic>
    </p:spTree>
    <p:extLst>
      <p:ext uri="{BB962C8B-B14F-4D97-AF65-F5344CB8AC3E}">
        <p14:creationId xmlns:p14="http://schemas.microsoft.com/office/powerpoint/2010/main" val="1751028223"/>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fontScale="95500"/>
          </a:bodyPr>
          <a:lstStyle/>
          <a:p>
            <a:r>
              <a:rPr lang="pt-BR" dirty="0" smtClean="0"/>
              <a:t>Vídeo do Template Vencedor</a:t>
            </a:r>
            <a:endParaRPr lang="pt-BR" dirty="0"/>
          </a:p>
        </p:txBody>
      </p:sp>
      <p:pic>
        <p:nvPicPr>
          <p:cNvPr id="5" name="vid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47575" y="699542"/>
            <a:ext cx="7648850" cy="430247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787057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100000">
                <p:cTn id="7" fill="hold" display="0">
                  <p:stCondLst>
                    <p:cond delay="indefinite"/>
                  </p:stCondLst>
                </p:cTn>
                <p:tgtEl>
                  <p:spTgt spid="5"/>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6898" y="267494"/>
            <a:ext cx="9144000" cy="576064"/>
          </a:xfrm>
        </p:spPr>
        <p:txBody>
          <a:bodyPr>
            <a:normAutofit fontScale="95500"/>
          </a:bodyPr>
          <a:lstStyle/>
          <a:p>
            <a:r>
              <a:rPr lang="pt-BR" dirty="0"/>
              <a:t>Apresentação de cada módulo</a:t>
            </a:r>
          </a:p>
        </p:txBody>
      </p:sp>
      <p:cxnSp>
        <p:nvCxnSpPr>
          <p:cNvPr id="4" name="Straight Arrow Connector 3"/>
          <p:cNvCxnSpPr/>
          <p:nvPr/>
        </p:nvCxnSpPr>
        <p:spPr>
          <a:xfrm flipV="1">
            <a:off x="1844331" y="1795470"/>
            <a:ext cx="5502863" cy="5745"/>
          </a:xfrm>
          <a:prstGeom prst="straightConnector1">
            <a:avLst/>
          </a:prstGeom>
          <a:ln w="28575">
            <a:solidFill>
              <a:schemeClr val="tx1">
                <a:lumMod val="75000"/>
                <a:lumOff val="2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 name="Diamond 4"/>
          <p:cNvSpPr/>
          <p:nvPr/>
        </p:nvSpPr>
        <p:spPr>
          <a:xfrm>
            <a:off x="2393624" y="1262860"/>
            <a:ext cx="1065219" cy="1065219"/>
          </a:xfrm>
          <a:prstGeom prst="diamond">
            <a:avLst/>
          </a:prstGeom>
          <a:solidFill>
            <a:schemeClr val="bg1">
              <a:lumMod val="95000"/>
            </a:schemeClr>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Diamond 4"/>
          <p:cNvSpPr/>
          <p:nvPr/>
        </p:nvSpPr>
        <p:spPr>
          <a:xfrm>
            <a:off x="4034826" y="1287679"/>
            <a:ext cx="1065219" cy="1065219"/>
          </a:xfrm>
          <a:prstGeom prst="diamond">
            <a:avLst/>
          </a:prstGeom>
          <a:solidFill>
            <a:schemeClr val="bg1">
              <a:lumMod val="95000"/>
            </a:schemeClr>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Diamond 4"/>
          <p:cNvSpPr/>
          <p:nvPr/>
        </p:nvSpPr>
        <p:spPr>
          <a:xfrm>
            <a:off x="5691756" y="1292352"/>
            <a:ext cx="1065219" cy="1065219"/>
          </a:xfrm>
          <a:prstGeom prst="diamond">
            <a:avLst/>
          </a:prstGeom>
          <a:solidFill>
            <a:schemeClr val="bg1">
              <a:lumMod val="95000"/>
            </a:schemeClr>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1" name="Straight Arrow Connector 3"/>
          <p:cNvCxnSpPr/>
          <p:nvPr/>
        </p:nvCxnSpPr>
        <p:spPr>
          <a:xfrm flipV="1">
            <a:off x="1844331" y="2948001"/>
            <a:ext cx="5502863" cy="5745"/>
          </a:xfrm>
          <a:prstGeom prst="straightConnector1">
            <a:avLst/>
          </a:prstGeom>
          <a:ln w="28575">
            <a:solidFill>
              <a:schemeClr val="tx1">
                <a:lumMod val="75000"/>
                <a:lumOff val="2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2" name="Diamond 4"/>
          <p:cNvSpPr/>
          <p:nvPr/>
        </p:nvSpPr>
        <p:spPr>
          <a:xfrm>
            <a:off x="2393624" y="2415391"/>
            <a:ext cx="1065219" cy="1065219"/>
          </a:xfrm>
          <a:prstGeom prst="diamond">
            <a:avLst/>
          </a:prstGeom>
          <a:solidFill>
            <a:schemeClr val="bg1">
              <a:lumMod val="95000"/>
            </a:schemeClr>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Diamond 4"/>
          <p:cNvSpPr/>
          <p:nvPr/>
        </p:nvSpPr>
        <p:spPr>
          <a:xfrm>
            <a:off x="4034826" y="2440210"/>
            <a:ext cx="1065219" cy="1065219"/>
          </a:xfrm>
          <a:prstGeom prst="diamond">
            <a:avLst/>
          </a:prstGeom>
          <a:solidFill>
            <a:schemeClr val="bg1">
              <a:lumMod val="95000"/>
            </a:schemeClr>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Diamond 4"/>
          <p:cNvSpPr/>
          <p:nvPr/>
        </p:nvSpPr>
        <p:spPr>
          <a:xfrm>
            <a:off x="5691756" y="2451083"/>
            <a:ext cx="1065219" cy="1065219"/>
          </a:xfrm>
          <a:prstGeom prst="diamond">
            <a:avLst/>
          </a:prstGeom>
          <a:solidFill>
            <a:schemeClr val="bg1">
              <a:lumMod val="95000"/>
            </a:schemeClr>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5" name="Straight Arrow Connector 3"/>
          <p:cNvCxnSpPr/>
          <p:nvPr/>
        </p:nvCxnSpPr>
        <p:spPr>
          <a:xfrm flipV="1">
            <a:off x="1826150" y="4106732"/>
            <a:ext cx="5502863" cy="5745"/>
          </a:xfrm>
          <a:prstGeom prst="straightConnector1">
            <a:avLst/>
          </a:prstGeom>
          <a:ln w="28575">
            <a:solidFill>
              <a:schemeClr val="tx1">
                <a:lumMod val="75000"/>
                <a:lumOff val="2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6" name="Diamond 4"/>
          <p:cNvSpPr/>
          <p:nvPr/>
        </p:nvSpPr>
        <p:spPr>
          <a:xfrm>
            <a:off x="2375443" y="3574122"/>
            <a:ext cx="1065219" cy="1065219"/>
          </a:xfrm>
          <a:prstGeom prst="diamond">
            <a:avLst/>
          </a:prstGeom>
          <a:solidFill>
            <a:schemeClr val="bg1">
              <a:lumMod val="95000"/>
            </a:schemeClr>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Diamond 4"/>
          <p:cNvSpPr/>
          <p:nvPr/>
        </p:nvSpPr>
        <p:spPr>
          <a:xfrm>
            <a:off x="4016645" y="3598941"/>
            <a:ext cx="1065219" cy="1065219"/>
          </a:xfrm>
          <a:prstGeom prst="diamond">
            <a:avLst/>
          </a:prstGeom>
          <a:solidFill>
            <a:schemeClr val="bg1">
              <a:lumMod val="95000"/>
            </a:schemeClr>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Diamond 4"/>
          <p:cNvSpPr/>
          <p:nvPr/>
        </p:nvSpPr>
        <p:spPr>
          <a:xfrm>
            <a:off x="5710684" y="3609814"/>
            <a:ext cx="1065219" cy="1065219"/>
          </a:xfrm>
          <a:prstGeom prst="diamond">
            <a:avLst/>
          </a:prstGeom>
          <a:solidFill>
            <a:schemeClr val="bg1">
              <a:lumMod val="95000"/>
            </a:schemeClr>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Elipse 29"/>
          <p:cNvSpPr/>
          <p:nvPr/>
        </p:nvSpPr>
        <p:spPr>
          <a:xfrm>
            <a:off x="2572355" y="1479184"/>
            <a:ext cx="671391" cy="657075"/>
          </a:xfrm>
          <a:prstGeom prst="ellipse">
            <a:avLst/>
          </a:prstGeom>
          <a:solidFill>
            <a:srgbClr val="6DAE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Elipse 31"/>
          <p:cNvSpPr/>
          <p:nvPr/>
        </p:nvSpPr>
        <p:spPr>
          <a:xfrm>
            <a:off x="5888669" y="1476009"/>
            <a:ext cx="671391" cy="657075"/>
          </a:xfrm>
          <a:prstGeom prst="ellipse">
            <a:avLst/>
          </a:prstGeom>
          <a:solidFill>
            <a:srgbClr val="6DAE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Elipse 32"/>
          <p:cNvSpPr/>
          <p:nvPr/>
        </p:nvSpPr>
        <p:spPr>
          <a:xfrm>
            <a:off x="4219406" y="2628806"/>
            <a:ext cx="683724" cy="648740"/>
          </a:xfrm>
          <a:prstGeom prst="ellipse">
            <a:avLst/>
          </a:prstGeom>
          <a:solidFill>
            <a:srgbClr val="F8B2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Elipse 33"/>
          <p:cNvSpPr/>
          <p:nvPr/>
        </p:nvSpPr>
        <p:spPr>
          <a:xfrm>
            <a:off x="2572356" y="2620470"/>
            <a:ext cx="671391" cy="657075"/>
          </a:xfrm>
          <a:prstGeom prst="ellipse">
            <a:avLst/>
          </a:prstGeom>
          <a:solidFill>
            <a:srgbClr val="F8B2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Elipse 34"/>
          <p:cNvSpPr/>
          <p:nvPr/>
        </p:nvSpPr>
        <p:spPr>
          <a:xfrm>
            <a:off x="2555766" y="3767256"/>
            <a:ext cx="671391" cy="657075"/>
          </a:xfrm>
          <a:prstGeom prst="ellipse">
            <a:avLst/>
          </a:prstGeom>
          <a:solidFill>
            <a:srgbClr val="98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Elipse 35"/>
          <p:cNvSpPr/>
          <p:nvPr/>
        </p:nvSpPr>
        <p:spPr>
          <a:xfrm>
            <a:off x="4231739" y="3822086"/>
            <a:ext cx="671391" cy="657075"/>
          </a:xfrm>
          <a:prstGeom prst="ellipse">
            <a:avLst/>
          </a:prstGeom>
          <a:solidFill>
            <a:srgbClr val="98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Elipse 36"/>
          <p:cNvSpPr/>
          <p:nvPr/>
        </p:nvSpPr>
        <p:spPr>
          <a:xfrm>
            <a:off x="5907597" y="3813885"/>
            <a:ext cx="671391" cy="657075"/>
          </a:xfrm>
          <a:prstGeom prst="ellipse">
            <a:avLst/>
          </a:prstGeom>
          <a:solidFill>
            <a:srgbClr val="98D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Elipse 39"/>
          <p:cNvSpPr/>
          <p:nvPr/>
        </p:nvSpPr>
        <p:spPr>
          <a:xfrm>
            <a:off x="5901320" y="2669496"/>
            <a:ext cx="671391" cy="657075"/>
          </a:xfrm>
          <a:prstGeom prst="ellipse">
            <a:avLst/>
          </a:prstGeom>
          <a:solidFill>
            <a:srgbClr val="F8B2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ounded Rectangle 27">
            <a:extLst>
              <a:ext uri="{FF2B5EF4-FFF2-40B4-BE49-F238E27FC236}">
                <a16:creationId xmlns:a16="http://schemas.microsoft.com/office/drawing/2014/main" xmlns="" id="{341BB701-C479-4318-BF4E-740B38EFBFF4}"/>
              </a:ext>
            </a:extLst>
          </p:cNvPr>
          <p:cNvSpPr/>
          <p:nvPr/>
        </p:nvSpPr>
        <p:spPr>
          <a:xfrm>
            <a:off x="6011843" y="1641301"/>
            <a:ext cx="425042" cy="326490"/>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3" name="Rounded Rectangle 31">
            <a:extLst>
              <a:ext uri="{FF2B5EF4-FFF2-40B4-BE49-F238E27FC236}">
                <a16:creationId xmlns="" xmlns:a16="http://schemas.microsoft.com/office/drawing/2014/main" id="{B25FCE9B-6DC5-4836-8DD9-E737D6782AA3}"/>
              </a:ext>
            </a:extLst>
          </p:cNvPr>
          <p:cNvSpPr>
            <a:spLocks noChangeAspect="1"/>
          </p:cNvSpPr>
          <p:nvPr/>
        </p:nvSpPr>
        <p:spPr>
          <a:xfrm>
            <a:off x="4381117" y="2678422"/>
            <a:ext cx="372634" cy="529812"/>
          </a:xfrm>
          <a:custGeom>
            <a:avLst/>
            <a:gdLst/>
            <a:ahLst/>
            <a:cxnLst/>
            <a:rect l="l" t="t" r="r" b="b"/>
            <a:pathLst>
              <a:path w="2273269" h="3232141">
                <a:moveTo>
                  <a:pt x="1301358" y="1224998"/>
                </a:moveTo>
                <a:cubicBezTo>
                  <a:pt x="1288512" y="1224739"/>
                  <a:pt x="1275404" y="1226994"/>
                  <a:pt x="1262722" y="1232060"/>
                </a:cubicBezTo>
                <a:cubicBezTo>
                  <a:pt x="1224020" y="1247517"/>
                  <a:pt x="1200469" y="1284678"/>
                  <a:pt x="1200858" y="1323955"/>
                </a:cubicBezTo>
                <a:lnTo>
                  <a:pt x="1068969" y="1816173"/>
                </a:lnTo>
                <a:lnTo>
                  <a:pt x="975827" y="1468563"/>
                </a:lnTo>
                <a:cubicBezTo>
                  <a:pt x="965224" y="1428990"/>
                  <a:pt x="932065" y="1401484"/>
                  <a:pt x="893889" y="1396168"/>
                </a:cubicBezTo>
                <a:cubicBezTo>
                  <a:pt x="887581" y="1395290"/>
                  <a:pt x="881136" y="1395017"/>
                  <a:pt x="874749" y="1397368"/>
                </a:cubicBezTo>
                <a:lnTo>
                  <a:pt x="873048" y="1397069"/>
                </a:lnTo>
                <a:cubicBezTo>
                  <a:pt x="871822" y="1397102"/>
                  <a:pt x="870599" y="1397158"/>
                  <a:pt x="869409" y="1397702"/>
                </a:cubicBezTo>
                <a:lnTo>
                  <a:pt x="854690" y="1398625"/>
                </a:lnTo>
                <a:cubicBezTo>
                  <a:pt x="852870" y="1399112"/>
                  <a:pt x="851076" y="1399648"/>
                  <a:pt x="849610" y="1401148"/>
                </a:cubicBezTo>
                <a:cubicBezTo>
                  <a:pt x="820426" y="1408603"/>
                  <a:pt x="795399" y="1429720"/>
                  <a:pt x="783580" y="1459921"/>
                </a:cubicBezTo>
                <a:lnTo>
                  <a:pt x="576552" y="1988920"/>
                </a:lnTo>
                <a:lnTo>
                  <a:pt x="360960" y="1988920"/>
                </a:lnTo>
                <a:cubicBezTo>
                  <a:pt x="306335" y="1988920"/>
                  <a:pt x="262052" y="2033203"/>
                  <a:pt x="262052" y="2087828"/>
                </a:cubicBezTo>
                <a:cubicBezTo>
                  <a:pt x="262052" y="2142453"/>
                  <a:pt x="306335" y="2186736"/>
                  <a:pt x="360960" y="2186736"/>
                </a:cubicBezTo>
                <a:lnTo>
                  <a:pt x="624414" y="2186736"/>
                </a:lnTo>
                <a:cubicBezTo>
                  <a:pt x="655679" y="2194749"/>
                  <a:pt x="687884" y="2184847"/>
                  <a:pt x="710155" y="2162843"/>
                </a:cubicBezTo>
                <a:cubicBezTo>
                  <a:pt x="728043" y="2149675"/>
                  <a:pt x="740236" y="2129868"/>
                  <a:pt x="742804" y="2106901"/>
                </a:cubicBezTo>
                <a:lnTo>
                  <a:pt x="861090" y="1804659"/>
                </a:lnTo>
                <a:lnTo>
                  <a:pt x="967256" y="2200878"/>
                </a:lnTo>
                <a:cubicBezTo>
                  <a:pt x="956121" y="2251327"/>
                  <a:pt x="986997" y="2301788"/>
                  <a:pt x="1037612" y="2315350"/>
                </a:cubicBezTo>
                <a:cubicBezTo>
                  <a:pt x="1044252" y="2317129"/>
                  <a:pt x="1050915" y="2318189"/>
                  <a:pt x="1057633" y="2316605"/>
                </a:cubicBezTo>
                <a:cubicBezTo>
                  <a:pt x="1061264" y="2317900"/>
                  <a:pt x="1065062" y="2318350"/>
                  <a:pt x="1068971" y="2317315"/>
                </a:cubicBezTo>
                <a:cubicBezTo>
                  <a:pt x="1072878" y="2318349"/>
                  <a:pt x="1076674" y="2317900"/>
                  <a:pt x="1080303" y="2316605"/>
                </a:cubicBezTo>
                <a:lnTo>
                  <a:pt x="1100326" y="2315350"/>
                </a:lnTo>
                <a:cubicBezTo>
                  <a:pt x="1150941" y="2301788"/>
                  <a:pt x="1181817" y="2251327"/>
                  <a:pt x="1170682" y="2200878"/>
                </a:cubicBezTo>
                <a:lnTo>
                  <a:pt x="1320238" y="1642726"/>
                </a:lnTo>
                <a:lnTo>
                  <a:pt x="1513977" y="2127797"/>
                </a:lnTo>
                <a:cubicBezTo>
                  <a:pt x="1531567" y="2171838"/>
                  <a:pt x="1577262" y="2196260"/>
                  <a:pt x="1621871" y="2186737"/>
                </a:cubicBezTo>
                <a:lnTo>
                  <a:pt x="1878495" y="2186737"/>
                </a:lnTo>
                <a:cubicBezTo>
                  <a:pt x="1933120" y="2186737"/>
                  <a:pt x="1977403" y="2142454"/>
                  <a:pt x="1977403" y="2087829"/>
                </a:cubicBezTo>
                <a:cubicBezTo>
                  <a:pt x="1977403" y="2033204"/>
                  <a:pt x="1933120" y="1988921"/>
                  <a:pt x="1878495" y="1988921"/>
                </a:cubicBezTo>
                <a:lnTo>
                  <a:pt x="1671520" y="1988921"/>
                </a:lnTo>
                <a:lnTo>
                  <a:pt x="1391261" y="1287226"/>
                </a:lnTo>
                <a:cubicBezTo>
                  <a:pt x="1376065" y="1249180"/>
                  <a:pt x="1339894" y="1225775"/>
                  <a:pt x="1301358" y="1224998"/>
                </a:cubicBezTo>
                <a:close/>
                <a:moveTo>
                  <a:pt x="335892" y="524745"/>
                </a:moveTo>
                <a:lnTo>
                  <a:pt x="1937377" y="524745"/>
                </a:lnTo>
                <a:cubicBezTo>
                  <a:pt x="1996486" y="524745"/>
                  <a:pt x="2044403" y="572662"/>
                  <a:pt x="2044403" y="631771"/>
                </a:cubicBezTo>
                <a:lnTo>
                  <a:pt x="2044403" y="2898384"/>
                </a:lnTo>
                <a:cubicBezTo>
                  <a:pt x="2044403" y="2957493"/>
                  <a:pt x="1996486" y="3005410"/>
                  <a:pt x="1937377" y="3005410"/>
                </a:cubicBezTo>
                <a:lnTo>
                  <a:pt x="335892" y="3005410"/>
                </a:lnTo>
                <a:cubicBezTo>
                  <a:pt x="276783" y="3005410"/>
                  <a:pt x="228866" y="2957493"/>
                  <a:pt x="228866" y="2898384"/>
                </a:cubicBezTo>
                <a:lnTo>
                  <a:pt x="228866" y="631771"/>
                </a:lnTo>
                <a:cubicBezTo>
                  <a:pt x="228866" y="572662"/>
                  <a:pt x="276783" y="524745"/>
                  <a:pt x="335892" y="524745"/>
                </a:cubicBezTo>
                <a:close/>
                <a:moveTo>
                  <a:pt x="245659" y="437009"/>
                </a:moveTo>
                <a:cubicBezTo>
                  <a:pt x="179890" y="437009"/>
                  <a:pt x="126573" y="490326"/>
                  <a:pt x="126573" y="556095"/>
                </a:cubicBezTo>
                <a:lnTo>
                  <a:pt x="126573" y="2974061"/>
                </a:lnTo>
                <a:cubicBezTo>
                  <a:pt x="126573" y="3039830"/>
                  <a:pt x="179890" y="3093147"/>
                  <a:pt x="245659" y="3093147"/>
                </a:cubicBezTo>
                <a:lnTo>
                  <a:pt x="2027611" y="3093147"/>
                </a:lnTo>
                <a:cubicBezTo>
                  <a:pt x="2093380" y="3093147"/>
                  <a:pt x="2146697" y="3039830"/>
                  <a:pt x="2146697" y="2974061"/>
                </a:cubicBezTo>
                <a:lnTo>
                  <a:pt x="2146697" y="556095"/>
                </a:lnTo>
                <a:cubicBezTo>
                  <a:pt x="2146697" y="490326"/>
                  <a:pt x="2093380" y="437009"/>
                  <a:pt x="2027611" y="437009"/>
                </a:cubicBezTo>
                <a:close/>
                <a:moveTo>
                  <a:pt x="974181" y="0"/>
                </a:moveTo>
                <a:lnTo>
                  <a:pt x="1299087" y="0"/>
                </a:lnTo>
                <a:cubicBezTo>
                  <a:pt x="1327680" y="0"/>
                  <a:pt x="1350860" y="23180"/>
                  <a:pt x="1350860" y="51773"/>
                </a:cubicBezTo>
                <a:lnTo>
                  <a:pt x="1350860" y="155306"/>
                </a:lnTo>
                <a:lnTo>
                  <a:pt x="1381614" y="155306"/>
                </a:lnTo>
                <a:cubicBezTo>
                  <a:pt x="1410207" y="155306"/>
                  <a:pt x="1433387" y="178486"/>
                  <a:pt x="1433387" y="207079"/>
                </a:cubicBezTo>
                <a:lnTo>
                  <a:pt x="1433387" y="298015"/>
                </a:lnTo>
                <a:lnTo>
                  <a:pt x="2081269" y="298015"/>
                </a:lnTo>
                <a:cubicBezTo>
                  <a:pt x="2187308" y="298015"/>
                  <a:pt x="2273269" y="383976"/>
                  <a:pt x="2273269" y="490015"/>
                </a:cubicBezTo>
                <a:lnTo>
                  <a:pt x="2273269" y="3040141"/>
                </a:lnTo>
                <a:cubicBezTo>
                  <a:pt x="2273269" y="3146180"/>
                  <a:pt x="2187308" y="3232141"/>
                  <a:pt x="2081269" y="3232141"/>
                </a:cubicBezTo>
                <a:lnTo>
                  <a:pt x="192000" y="3232141"/>
                </a:lnTo>
                <a:cubicBezTo>
                  <a:pt x="85961" y="3232141"/>
                  <a:pt x="0" y="3146180"/>
                  <a:pt x="0" y="3040141"/>
                </a:cubicBezTo>
                <a:lnTo>
                  <a:pt x="0" y="490015"/>
                </a:lnTo>
                <a:cubicBezTo>
                  <a:pt x="0" y="383976"/>
                  <a:pt x="85961" y="298015"/>
                  <a:pt x="192000" y="298015"/>
                </a:cubicBezTo>
                <a:lnTo>
                  <a:pt x="839881" y="298015"/>
                </a:lnTo>
                <a:lnTo>
                  <a:pt x="839881" y="207079"/>
                </a:lnTo>
                <a:cubicBezTo>
                  <a:pt x="839881" y="178486"/>
                  <a:pt x="863061" y="155306"/>
                  <a:pt x="891654" y="155306"/>
                </a:cubicBezTo>
                <a:lnTo>
                  <a:pt x="922408" y="155306"/>
                </a:lnTo>
                <a:lnTo>
                  <a:pt x="922408" y="51773"/>
                </a:lnTo>
                <a:cubicBezTo>
                  <a:pt x="922408" y="23180"/>
                  <a:pt x="945588" y="0"/>
                  <a:pt x="9741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4" name="Heart 17">
            <a:extLst>
              <a:ext uri="{FF2B5EF4-FFF2-40B4-BE49-F238E27FC236}">
                <a16:creationId xmlns="" xmlns:a16="http://schemas.microsoft.com/office/drawing/2014/main" id="{FD25AA3C-FD36-4FC1-9406-60F9CCE3DC0D}"/>
              </a:ext>
            </a:extLst>
          </p:cNvPr>
          <p:cNvSpPr/>
          <p:nvPr/>
        </p:nvSpPr>
        <p:spPr>
          <a:xfrm>
            <a:off x="2657400" y="2760447"/>
            <a:ext cx="501299" cy="491506"/>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6" name="Round Same Side Corner Rectangle 8">
            <a:extLst>
              <a:ext uri="{FF2B5EF4-FFF2-40B4-BE49-F238E27FC236}">
                <a16:creationId xmlns="" xmlns:a16="http://schemas.microsoft.com/office/drawing/2014/main" id="{E4451B41-2F0A-4F98-8F16-0D0192492445}"/>
              </a:ext>
            </a:extLst>
          </p:cNvPr>
          <p:cNvSpPr/>
          <p:nvPr/>
        </p:nvSpPr>
        <p:spPr>
          <a:xfrm>
            <a:off x="2713226" y="1542732"/>
            <a:ext cx="394820" cy="463373"/>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7" name="Oval 26">
            <a:extLst>
              <a:ext uri="{FF2B5EF4-FFF2-40B4-BE49-F238E27FC236}">
                <a16:creationId xmlns="" xmlns:a16="http://schemas.microsoft.com/office/drawing/2014/main" id="{A8611118-4553-45C9-837B-A5EA5C617D63}"/>
              </a:ext>
            </a:extLst>
          </p:cNvPr>
          <p:cNvSpPr/>
          <p:nvPr/>
        </p:nvSpPr>
        <p:spPr>
          <a:xfrm>
            <a:off x="6011843" y="2734387"/>
            <a:ext cx="425042" cy="475665"/>
          </a:xfrm>
          <a:custGeom>
            <a:avLst/>
            <a:gdLst/>
            <a:ahLst/>
            <a:cxnLst/>
            <a:rect l="l" t="t" r="r" b="b"/>
            <a:pathLst>
              <a:path w="2543357" h="3035197">
                <a:moveTo>
                  <a:pt x="1932497" y="885460"/>
                </a:moveTo>
                <a:lnTo>
                  <a:pt x="1858608" y="981586"/>
                </a:lnTo>
                <a:cubicBezTo>
                  <a:pt x="2087948" y="1157874"/>
                  <a:pt x="2221364" y="1431493"/>
                  <a:pt x="2219022" y="1720748"/>
                </a:cubicBezTo>
                <a:lnTo>
                  <a:pt x="2340261" y="1721729"/>
                </a:lnTo>
                <a:cubicBezTo>
                  <a:pt x="2342911" y="1394473"/>
                  <a:pt x="2191967" y="1084907"/>
                  <a:pt x="1932497" y="885460"/>
                </a:cubicBezTo>
                <a:close/>
                <a:moveTo>
                  <a:pt x="1028922" y="281987"/>
                </a:moveTo>
                <a:cubicBezTo>
                  <a:pt x="1157068" y="321344"/>
                  <a:pt x="1128134" y="299573"/>
                  <a:pt x="1193247" y="332230"/>
                </a:cubicBezTo>
                <a:cubicBezTo>
                  <a:pt x="1269854" y="451410"/>
                  <a:pt x="1301375" y="602654"/>
                  <a:pt x="1295736" y="739575"/>
                </a:cubicBezTo>
                <a:cubicBezTo>
                  <a:pt x="1418781" y="730097"/>
                  <a:pt x="1391656" y="622269"/>
                  <a:pt x="1842154" y="674175"/>
                </a:cubicBezTo>
                <a:cubicBezTo>
                  <a:pt x="2251963" y="725703"/>
                  <a:pt x="2543357" y="1202505"/>
                  <a:pt x="2543357" y="1911138"/>
                </a:cubicBezTo>
                <a:cubicBezTo>
                  <a:pt x="2543357" y="2619771"/>
                  <a:pt x="2228290" y="3174439"/>
                  <a:pt x="1189012" y="3004227"/>
                </a:cubicBezTo>
                <a:cubicBezTo>
                  <a:pt x="266689" y="3142266"/>
                  <a:pt x="99973" y="2479414"/>
                  <a:pt x="24671" y="2089269"/>
                </a:cubicBezTo>
                <a:cubicBezTo>
                  <a:pt x="-50631" y="1699124"/>
                  <a:pt x="9514" y="922425"/>
                  <a:pt x="737199" y="663358"/>
                </a:cubicBezTo>
                <a:cubicBezTo>
                  <a:pt x="1021153" y="585721"/>
                  <a:pt x="1093645" y="690425"/>
                  <a:pt x="1216376" y="728497"/>
                </a:cubicBezTo>
                <a:cubicBezTo>
                  <a:pt x="1183268" y="569368"/>
                  <a:pt x="1135766" y="458984"/>
                  <a:pt x="1028922" y="281987"/>
                </a:cubicBezTo>
                <a:close/>
                <a:moveTo>
                  <a:pt x="1919942" y="47"/>
                </a:moveTo>
                <a:cubicBezTo>
                  <a:pt x="2086542" y="1491"/>
                  <a:pt x="2263938" y="35583"/>
                  <a:pt x="2350876" y="60453"/>
                </a:cubicBezTo>
                <a:cubicBezTo>
                  <a:pt x="2672784" y="174000"/>
                  <a:pt x="2321773" y="213881"/>
                  <a:pt x="2220060" y="345654"/>
                </a:cubicBezTo>
                <a:cubicBezTo>
                  <a:pt x="2118347" y="477427"/>
                  <a:pt x="2005019" y="609932"/>
                  <a:pt x="1770740" y="609932"/>
                </a:cubicBezTo>
                <a:lnTo>
                  <a:pt x="1326444" y="614956"/>
                </a:lnTo>
                <a:lnTo>
                  <a:pt x="1346541" y="320533"/>
                </a:lnTo>
                <a:cubicBezTo>
                  <a:pt x="1401807" y="115484"/>
                  <a:pt x="1563158" y="44336"/>
                  <a:pt x="1760692" y="11037"/>
                </a:cubicBezTo>
                <a:cubicBezTo>
                  <a:pt x="1810076" y="2712"/>
                  <a:pt x="1864409" y="-434"/>
                  <a:pt x="1919942" y="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9" name="Elipse 58"/>
          <p:cNvSpPr/>
          <p:nvPr/>
        </p:nvSpPr>
        <p:spPr>
          <a:xfrm>
            <a:off x="4231739" y="1448175"/>
            <a:ext cx="673884" cy="653767"/>
          </a:xfrm>
          <a:prstGeom prst="ellipse">
            <a:avLst/>
          </a:prstGeom>
          <a:solidFill>
            <a:srgbClr val="6DAE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ctangle 30">
            <a:extLst>
              <a:ext uri="{FF2B5EF4-FFF2-40B4-BE49-F238E27FC236}">
                <a16:creationId xmlns="" xmlns:a16="http://schemas.microsoft.com/office/drawing/2014/main" id="{3BFEE74E-183A-4C32-9BDF-AC2573B061E0}"/>
              </a:ext>
            </a:extLst>
          </p:cNvPr>
          <p:cNvSpPr/>
          <p:nvPr/>
        </p:nvSpPr>
        <p:spPr>
          <a:xfrm>
            <a:off x="4376065" y="1580013"/>
            <a:ext cx="410698" cy="422495"/>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0" name="Oval 47">
            <a:extLst>
              <a:ext uri="{FF2B5EF4-FFF2-40B4-BE49-F238E27FC236}">
                <a16:creationId xmlns="" xmlns:a16="http://schemas.microsoft.com/office/drawing/2014/main" id="{2A7B72D2-455E-4647-BA7D-2D9A0D0187FB}"/>
              </a:ext>
            </a:extLst>
          </p:cNvPr>
          <p:cNvSpPr>
            <a:spLocks noChangeAspect="1"/>
          </p:cNvSpPr>
          <p:nvPr/>
        </p:nvSpPr>
        <p:spPr>
          <a:xfrm>
            <a:off x="2660505" y="3867975"/>
            <a:ext cx="461911" cy="461911"/>
          </a:xfrm>
          <a:custGeom>
            <a:avLst/>
            <a:gdLst/>
            <a:ahLst/>
            <a:cxnLst/>
            <a:rect l="l" t="t" r="r" b="b"/>
            <a:pathLst>
              <a:path w="3240000" h="3240000">
                <a:moveTo>
                  <a:pt x="1303187" y="480874"/>
                </a:moveTo>
                <a:lnTo>
                  <a:pt x="1303187" y="1303187"/>
                </a:lnTo>
                <a:lnTo>
                  <a:pt x="480874" y="1303187"/>
                </a:lnTo>
                <a:lnTo>
                  <a:pt x="480874" y="1936813"/>
                </a:lnTo>
                <a:lnTo>
                  <a:pt x="1303187" y="1936813"/>
                </a:lnTo>
                <a:lnTo>
                  <a:pt x="1303187" y="2759126"/>
                </a:lnTo>
                <a:lnTo>
                  <a:pt x="1936813" y="2759126"/>
                </a:lnTo>
                <a:lnTo>
                  <a:pt x="1936813" y="1936813"/>
                </a:lnTo>
                <a:lnTo>
                  <a:pt x="2759126" y="1936813"/>
                </a:lnTo>
                <a:lnTo>
                  <a:pt x="2759126" y="1303187"/>
                </a:lnTo>
                <a:lnTo>
                  <a:pt x="1936813" y="1303187"/>
                </a:lnTo>
                <a:lnTo>
                  <a:pt x="1936813" y="480874"/>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1" name="Round Same Side Corner Rectangle 36">
            <a:extLst>
              <a:ext uri="{FF2B5EF4-FFF2-40B4-BE49-F238E27FC236}">
                <a16:creationId xmlns="" xmlns:a16="http://schemas.microsoft.com/office/drawing/2014/main" id="{E0C4F70F-DCCD-48F1-A750-DF4F32AC8F75}"/>
              </a:ext>
            </a:extLst>
          </p:cNvPr>
          <p:cNvSpPr/>
          <p:nvPr/>
        </p:nvSpPr>
        <p:spPr>
          <a:xfrm>
            <a:off x="4325193" y="3877054"/>
            <a:ext cx="482354" cy="477966"/>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2" name="Parallelogram 30">
            <a:extLst>
              <a:ext uri="{FF2B5EF4-FFF2-40B4-BE49-F238E27FC236}">
                <a16:creationId xmlns="" xmlns:a16="http://schemas.microsoft.com/office/drawing/2014/main" id="{07A9DF64-EAEC-4F98-A0C9-E2239CA0F425}"/>
              </a:ext>
            </a:extLst>
          </p:cNvPr>
          <p:cNvSpPr/>
          <p:nvPr/>
        </p:nvSpPr>
        <p:spPr>
          <a:xfrm flipH="1">
            <a:off x="6011843" y="3917001"/>
            <a:ext cx="425042" cy="465888"/>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22483753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5500"/>
          </a:bodyPr>
          <a:lstStyle/>
          <a:p>
            <a:r>
              <a:rPr lang="pt-BR" altLang="ko-KR" dirty="0">
                <a:latin typeface="Arial" panose="020B0604020202020204" pitchFamily="34" charset="0"/>
              </a:rPr>
              <a:t>Módulo 1</a:t>
            </a:r>
            <a:endParaRPr lang="ko-KR" altLang="en-US" dirty="0">
              <a:latin typeface="Arial" panose="020B0604020202020204" pitchFamily="34" charset="0"/>
            </a:endParaRPr>
          </a:p>
        </p:txBody>
      </p:sp>
      <p:sp>
        <p:nvSpPr>
          <p:cNvPr id="3" name="Text Placeholder 2"/>
          <p:cNvSpPr>
            <a:spLocks noGrp="1"/>
          </p:cNvSpPr>
          <p:nvPr>
            <p:ph type="body" sz="quarter" idx="11"/>
          </p:nvPr>
        </p:nvSpPr>
        <p:spPr/>
        <p:txBody>
          <a:bodyPr>
            <a:normAutofit fontScale="95500"/>
          </a:bodyPr>
          <a:lstStyle/>
          <a:p>
            <a:pPr lvl="0"/>
            <a:r>
              <a:rPr lang="pt-BR" altLang="ko-KR" dirty="0">
                <a:latin typeface="Arial" panose="020B0604020202020204" pitchFamily="34" charset="0"/>
              </a:rPr>
              <a:t>Usuários</a:t>
            </a:r>
          </a:p>
        </p:txBody>
      </p:sp>
      <p:sp>
        <p:nvSpPr>
          <p:cNvPr id="4" name="Elipse 3"/>
          <p:cNvSpPr/>
          <p:nvPr/>
        </p:nvSpPr>
        <p:spPr>
          <a:xfrm>
            <a:off x="199026" y="4324246"/>
            <a:ext cx="671391" cy="657075"/>
          </a:xfrm>
          <a:prstGeom prst="ellipse">
            <a:avLst/>
          </a:prstGeom>
          <a:solidFill>
            <a:srgbClr val="6DAE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ound Same Side Corner Rectangle 8">
            <a:extLst>
              <a:ext uri="{FF2B5EF4-FFF2-40B4-BE49-F238E27FC236}">
                <a16:creationId xmlns="" xmlns:a16="http://schemas.microsoft.com/office/drawing/2014/main" id="{E4451B41-2F0A-4F98-8F16-0D0192492445}"/>
              </a:ext>
            </a:extLst>
          </p:cNvPr>
          <p:cNvSpPr/>
          <p:nvPr/>
        </p:nvSpPr>
        <p:spPr>
          <a:xfrm>
            <a:off x="339897" y="4387794"/>
            <a:ext cx="394820" cy="463373"/>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35861325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fontScale="95500"/>
          </a:bodyPr>
          <a:lstStyle/>
          <a:p>
            <a:r>
              <a:rPr lang="pt-BR" dirty="0"/>
              <a:t>Termo de abertura </a:t>
            </a:r>
          </a:p>
        </p:txBody>
      </p:sp>
      <p:graphicFrame>
        <p:nvGraphicFramePr>
          <p:cNvPr id="6" name="Tabela 5"/>
          <p:cNvGraphicFramePr>
            <a:graphicFrameLocks noGrp="1"/>
          </p:cNvGraphicFramePr>
          <p:nvPr>
            <p:extLst/>
          </p:nvPr>
        </p:nvGraphicFramePr>
        <p:xfrm>
          <a:off x="1259632" y="1131590"/>
          <a:ext cx="7344816" cy="3742541"/>
        </p:xfrm>
        <a:graphic>
          <a:graphicData uri="http://schemas.openxmlformats.org/drawingml/2006/table">
            <a:tbl>
              <a:tblPr>
                <a:tableStyleId>{8A107856-5554-42FB-B03E-39F5DBC370BA}</a:tableStyleId>
              </a:tblPr>
              <a:tblGrid>
                <a:gridCol w="1040682">
                  <a:extLst>
                    <a:ext uri="{9D8B030D-6E8A-4147-A177-3AD203B41FA5}">
                      <a16:colId xmlns="" xmlns:a16="http://schemas.microsoft.com/office/drawing/2014/main" val="20000"/>
                    </a:ext>
                  </a:extLst>
                </a:gridCol>
                <a:gridCol w="6304134">
                  <a:extLst>
                    <a:ext uri="{9D8B030D-6E8A-4147-A177-3AD203B41FA5}">
                      <a16:colId xmlns="" xmlns:a16="http://schemas.microsoft.com/office/drawing/2014/main" val="20001"/>
                    </a:ext>
                  </a:extLst>
                </a:gridCol>
              </a:tblGrid>
              <a:tr h="576064">
                <a:tc gridSpan="2">
                  <a:txBody>
                    <a:bodyPr/>
                    <a:lstStyle/>
                    <a:p>
                      <a:pPr algn="l">
                        <a:spcAft>
                          <a:spcPts val="0"/>
                        </a:spcAft>
                      </a:pPr>
                      <a:r>
                        <a:rPr lang="pt-BR" sz="1400" kern="1200" baseline="0" dirty="0"/>
                        <a:t>Nome do Projeto: “Gerações”</a:t>
                      </a:r>
                      <a:endParaRPr lang="pt-BR" sz="1400" b="0" kern="1200" baseline="0" dirty="0">
                        <a:solidFill>
                          <a:schemeClr val="tx1">
                            <a:lumMod val="75000"/>
                            <a:lumOff val="25000"/>
                          </a:schemeClr>
                        </a:solidFill>
                        <a:latin typeface="+mn-lt"/>
                        <a:ea typeface="+mn-ea"/>
                        <a:cs typeface="Arial" pitchFamily="34" charset="0"/>
                      </a:endParaRPr>
                    </a:p>
                  </a:txBody>
                  <a:tcPr marL="68580" marR="68580" marT="0" marB="0"/>
                </a:tc>
                <a:tc hMerge="1">
                  <a:txBody>
                    <a:bodyPr/>
                    <a:lstStyle/>
                    <a:p>
                      <a:endParaRPr lang="pt-BR"/>
                    </a:p>
                  </a:txBody>
                  <a:tcPr/>
                </a:tc>
                <a:extLst>
                  <a:ext uri="{0D108BD9-81ED-4DB2-BD59-A6C34878D82A}">
                    <a16:rowId xmlns="" xmlns:a16="http://schemas.microsoft.com/office/drawing/2014/main" val="10000"/>
                  </a:ext>
                </a:extLst>
              </a:tr>
              <a:tr h="316256">
                <a:tc gridSpan="2">
                  <a:txBody>
                    <a:bodyPr/>
                    <a:lstStyle/>
                    <a:p>
                      <a:pPr marL="742950" lvl="1" indent="-285750">
                        <a:spcAft>
                          <a:spcPts val="0"/>
                        </a:spcAft>
                        <a:buFont typeface="Arial"/>
                        <a:buChar char=""/>
                      </a:pPr>
                      <a:r>
                        <a:rPr lang="pt-BR" sz="1400" kern="1200" baseline="0" dirty="0"/>
                        <a:t>Responsável pela autorização do projeto</a:t>
                      </a:r>
                      <a:endParaRPr lang="pt-BR" sz="1400" b="0" kern="1200" baseline="0" dirty="0">
                        <a:solidFill>
                          <a:schemeClr val="tx1">
                            <a:lumMod val="75000"/>
                            <a:lumOff val="25000"/>
                          </a:schemeClr>
                        </a:solidFill>
                        <a:latin typeface="+mn-lt"/>
                        <a:ea typeface="+mn-ea"/>
                        <a:cs typeface="Arial" pitchFamily="34" charset="0"/>
                      </a:endParaRPr>
                    </a:p>
                  </a:txBody>
                  <a:tcPr marL="68580" marR="68580" marT="0" marB="0" anchor="ctr"/>
                </a:tc>
                <a:tc hMerge="1">
                  <a:txBody>
                    <a:bodyPr/>
                    <a:lstStyle/>
                    <a:p>
                      <a:endParaRPr lang="pt-BR"/>
                    </a:p>
                  </a:txBody>
                  <a:tcPr/>
                </a:tc>
                <a:extLst>
                  <a:ext uri="{0D108BD9-81ED-4DB2-BD59-A6C34878D82A}">
                    <a16:rowId xmlns="" xmlns:a16="http://schemas.microsoft.com/office/drawing/2014/main" val="10001"/>
                  </a:ext>
                </a:extLst>
              </a:tr>
              <a:tr h="361436">
                <a:tc>
                  <a:txBody>
                    <a:bodyPr/>
                    <a:lstStyle/>
                    <a:p>
                      <a:pPr>
                        <a:spcAft>
                          <a:spcPts val="0"/>
                        </a:spcAft>
                      </a:pPr>
                      <a:r>
                        <a:rPr lang="en-US" sz="1400" kern="1200" baseline="0"/>
                        <a:t>Nome</a:t>
                      </a:r>
                      <a:endParaRPr lang="pt-BR" sz="1400" kern="1200" baseline="0"/>
                    </a:p>
                    <a:p>
                      <a:pPr>
                        <a:spcAft>
                          <a:spcPts val="0"/>
                        </a:spcAft>
                      </a:pPr>
                      <a:r>
                        <a:rPr lang="en-US" sz="1400" kern="1200" baseline="0"/>
                        <a:t> </a:t>
                      </a:r>
                      <a:endParaRPr lang="pt-BR" sz="1400" b="0" kern="1200" baseline="0">
                        <a:solidFill>
                          <a:schemeClr val="tx1">
                            <a:lumMod val="75000"/>
                            <a:lumOff val="25000"/>
                          </a:schemeClr>
                        </a:solidFill>
                        <a:latin typeface="+mn-lt"/>
                        <a:ea typeface="+mn-ea"/>
                        <a:cs typeface="Arial" pitchFamily="34" charset="0"/>
                      </a:endParaRPr>
                    </a:p>
                  </a:txBody>
                  <a:tcPr marL="68580" marR="68580" marT="0" marB="0" anchor="ctr"/>
                </a:tc>
                <a:tc>
                  <a:txBody>
                    <a:bodyPr/>
                    <a:lstStyle/>
                    <a:p>
                      <a:pPr>
                        <a:spcAft>
                          <a:spcPts val="0"/>
                        </a:spcAft>
                      </a:pPr>
                      <a:r>
                        <a:rPr lang="pt-BR" sz="1400" kern="1200" baseline="0" dirty="0"/>
                        <a:t>Eduardo Marmo</a:t>
                      </a:r>
                    </a:p>
                    <a:p>
                      <a:pPr>
                        <a:spcAft>
                          <a:spcPts val="0"/>
                        </a:spcAft>
                      </a:pPr>
                      <a:r>
                        <a:rPr lang="pt-BR" sz="1400" kern="1200" baseline="0" dirty="0"/>
                        <a:t> </a:t>
                      </a:r>
                      <a:endParaRPr lang="pt-BR" sz="1400" b="0" kern="1200" baseline="0" dirty="0">
                        <a:solidFill>
                          <a:schemeClr val="tx1">
                            <a:lumMod val="75000"/>
                            <a:lumOff val="25000"/>
                          </a:schemeClr>
                        </a:solidFill>
                        <a:latin typeface="+mn-lt"/>
                        <a:ea typeface="+mn-ea"/>
                        <a:cs typeface="Arial" pitchFamily="34" charset="0"/>
                      </a:endParaRPr>
                    </a:p>
                  </a:txBody>
                  <a:tcPr marL="68580" marR="68580" marT="0" marB="0"/>
                </a:tc>
                <a:extLst>
                  <a:ext uri="{0D108BD9-81ED-4DB2-BD59-A6C34878D82A}">
                    <a16:rowId xmlns="" xmlns:a16="http://schemas.microsoft.com/office/drawing/2014/main" val="10002"/>
                  </a:ext>
                </a:extLst>
              </a:tr>
              <a:tr h="542153">
                <a:tc>
                  <a:txBody>
                    <a:bodyPr/>
                    <a:lstStyle/>
                    <a:p>
                      <a:pPr>
                        <a:spcAft>
                          <a:spcPts val="0"/>
                        </a:spcAft>
                      </a:pPr>
                      <a:r>
                        <a:rPr lang="en-US" sz="1400" kern="1200" baseline="0"/>
                        <a:t>Cargo</a:t>
                      </a:r>
                      <a:endParaRPr lang="pt-BR" sz="1400" b="0" kern="1200" baseline="0">
                        <a:solidFill>
                          <a:schemeClr val="tx1">
                            <a:lumMod val="75000"/>
                            <a:lumOff val="25000"/>
                          </a:schemeClr>
                        </a:solidFill>
                        <a:latin typeface="+mn-lt"/>
                        <a:ea typeface="+mn-ea"/>
                        <a:cs typeface="Arial" pitchFamily="34" charset="0"/>
                      </a:endParaRPr>
                    </a:p>
                  </a:txBody>
                  <a:tcPr marL="68580" marR="68580" marT="0" marB="0" anchor="ctr"/>
                </a:tc>
                <a:tc>
                  <a:txBody>
                    <a:bodyPr/>
                    <a:lstStyle/>
                    <a:p>
                      <a:pPr>
                        <a:spcAft>
                          <a:spcPts val="0"/>
                        </a:spcAft>
                      </a:pPr>
                      <a:r>
                        <a:rPr lang="en-US" sz="1400" kern="1200" baseline="0" dirty="0"/>
                        <a:t> </a:t>
                      </a:r>
                      <a:endParaRPr lang="pt-BR" sz="1400" kern="1200" baseline="0" dirty="0"/>
                    </a:p>
                    <a:p>
                      <a:pPr>
                        <a:spcAft>
                          <a:spcPts val="0"/>
                        </a:spcAft>
                      </a:pPr>
                      <a:r>
                        <a:rPr lang="en-US" sz="1400" kern="1200" baseline="0" dirty="0" err="1"/>
                        <a:t>Cliente</a:t>
                      </a:r>
                      <a:r>
                        <a:rPr lang="en-US" sz="1400" kern="1200" baseline="0" dirty="0"/>
                        <a:t> - </a:t>
                      </a:r>
                      <a:r>
                        <a:rPr lang="en-US" sz="1400" kern="1200" baseline="0" dirty="0" err="1"/>
                        <a:t>Diretor</a:t>
                      </a:r>
                      <a:endParaRPr lang="pt-BR" sz="1400" kern="1200" baseline="0" dirty="0"/>
                    </a:p>
                    <a:p>
                      <a:pPr>
                        <a:spcAft>
                          <a:spcPts val="0"/>
                        </a:spcAft>
                      </a:pPr>
                      <a:r>
                        <a:rPr lang="en-US" sz="1400" kern="1200" baseline="0" dirty="0"/>
                        <a:t> </a:t>
                      </a:r>
                      <a:endParaRPr lang="pt-BR" sz="1400" b="0" kern="1200" baseline="0" dirty="0">
                        <a:solidFill>
                          <a:schemeClr val="tx1">
                            <a:lumMod val="75000"/>
                            <a:lumOff val="25000"/>
                          </a:schemeClr>
                        </a:solidFill>
                        <a:latin typeface="+mn-lt"/>
                        <a:ea typeface="+mn-ea"/>
                        <a:cs typeface="Arial" pitchFamily="34" charset="0"/>
                      </a:endParaRPr>
                    </a:p>
                  </a:txBody>
                  <a:tcPr marL="68580" marR="68580" marT="0" marB="0"/>
                </a:tc>
                <a:extLst>
                  <a:ext uri="{0D108BD9-81ED-4DB2-BD59-A6C34878D82A}">
                    <a16:rowId xmlns="" xmlns:a16="http://schemas.microsoft.com/office/drawing/2014/main" val="10003"/>
                  </a:ext>
                </a:extLst>
              </a:tr>
              <a:tr h="289901">
                <a:tc gridSpan="2">
                  <a:txBody>
                    <a:bodyPr/>
                    <a:lstStyle/>
                    <a:p>
                      <a:pPr marL="742950" lvl="1" indent="-285750">
                        <a:spcAft>
                          <a:spcPts val="0"/>
                        </a:spcAft>
                        <a:buFont typeface="Arial"/>
                        <a:buChar char=""/>
                      </a:pPr>
                      <a:r>
                        <a:rPr lang="en-US" sz="1400" kern="1200" baseline="0"/>
                        <a:t>Gerente do projeto</a:t>
                      </a:r>
                      <a:endParaRPr lang="pt-BR" sz="1400" b="0" kern="1200" baseline="0">
                        <a:solidFill>
                          <a:schemeClr val="tx1">
                            <a:lumMod val="75000"/>
                            <a:lumOff val="25000"/>
                          </a:schemeClr>
                        </a:solidFill>
                        <a:latin typeface="+mn-lt"/>
                        <a:ea typeface="+mn-ea"/>
                        <a:cs typeface="Arial" pitchFamily="34" charset="0"/>
                      </a:endParaRPr>
                    </a:p>
                  </a:txBody>
                  <a:tcPr marL="68580" marR="68580" marT="0" marB="0" anchor="ctr"/>
                </a:tc>
                <a:tc hMerge="1">
                  <a:txBody>
                    <a:bodyPr/>
                    <a:lstStyle/>
                    <a:p>
                      <a:endParaRPr lang="pt-BR"/>
                    </a:p>
                  </a:txBody>
                  <a:tcPr/>
                </a:tc>
                <a:extLst>
                  <a:ext uri="{0D108BD9-81ED-4DB2-BD59-A6C34878D82A}">
                    <a16:rowId xmlns="" xmlns:a16="http://schemas.microsoft.com/office/drawing/2014/main" val="10004"/>
                  </a:ext>
                </a:extLst>
              </a:tr>
              <a:tr h="722871">
                <a:tc>
                  <a:txBody>
                    <a:bodyPr/>
                    <a:lstStyle/>
                    <a:p>
                      <a:pPr>
                        <a:spcAft>
                          <a:spcPts val="0"/>
                        </a:spcAft>
                      </a:pPr>
                      <a:r>
                        <a:rPr lang="en-US" sz="1400" kern="1200" baseline="0"/>
                        <a:t>Nome </a:t>
                      </a:r>
                      <a:endParaRPr lang="pt-BR" sz="1400" b="0" kern="1200" baseline="0">
                        <a:solidFill>
                          <a:schemeClr val="tx1">
                            <a:lumMod val="75000"/>
                            <a:lumOff val="25000"/>
                          </a:schemeClr>
                        </a:solidFill>
                        <a:latin typeface="+mn-lt"/>
                        <a:ea typeface="+mn-ea"/>
                        <a:cs typeface="Arial" pitchFamily="34" charset="0"/>
                      </a:endParaRPr>
                    </a:p>
                  </a:txBody>
                  <a:tcPr marL="68580" marR="68580" marT="0" marB="0" anchor="ctr"/>
                </a:tc>
                <a:tc>
                  <a:txBody>
                    <a:bodyPr/>
                    <a:lstStyle/>
                    <a:p>
                      <a:pPr>
                        <a:spcAft>
                          <a:spcPts val="0"/>
                        </a:spcAft>
                      </a:pPr>
                      <a:r>
                        <a:rPr lang="pt-BR" sz="1400" kern="1200" baseline="0" dirty="0"/>
                        <a:t> </a:t>
                      </a:r>
                    </a:p>
                    <a:p>
                      <a:pPr>
                        <a:spcAft>
                          <a:spcPts val="0"/>
                        </a:spcAft>
                      </a:pPr>
                      <a:r>
                        <a:rPr lang="pt-BR" sz="1400" kern="1200" baseline="0" dirty="0"/>
                        <a:t>Breno </a:t>
                      </a:r>
                      <a:r>
                        <a:rPr lang="pt-BR" sz="1400" kern="1200" baseline="0" dirty="0" err="1"/>
                        <a:t>Lisi</a:t>
                      </a:r>
                      <a:r>
                        <a:rPr lang="pt-BR" sz="1400" kern="1200" baseline="0" dirty="0"/>
                        <a:t> Romano (Representando toda a Sala)</a:t>
                      </a:r>
                    </a:p>
                    <a:p>
                      <a:pPr>
                        <a:spcAft>
                          <a:spcPts val="0"/>
                        </a:spcAft>
                      </a:pPr>
                      <a:r>
                        <a:rPr lang="pt-BR" sz="1400" kern="1200" baseline="0" dirty="0"/>
                        <a:t>Luiz </a:t>
                      </a:r>
                      <a:r>
                        <a:rPr lang="pt-BR" sz="1400" kern="1200" baseline="0" dirty="0" err="1"/>
                        <a:t>Angelo</a:t>
                      </a:r>
                      <a:r>
                        <a:rPr lang="pt-BR" sz="1400" kern="1200" baseline="0" dirty="0"/>
                        <a:t> </a:t>
                      </a:r>
                      <a:r>
                        <a:rPr lang="pt-BR" sz="1400" kern="1200" baseline="0" dirty="0" err="1"/>
                        <a:t>Valota</a:t>
                      </a:r>
                      <a:r>
                        <a:rPr lang="pt-BR" sz="1400" kern="1200" baseline="0" dirty="0"/>
                        <a:t> Francisco</a:t>
                      </a:r>
                    </a:p>
                    <a:p>
                      <a:pPr>
                        <a:spcAft>
                          <a:spcPts val="0"/>
                        </a:spcAft>
                      </a:pPr>
                      <a:r>
                        <a:rPr lang="pt-BR" sz="1400" kern="1200" baseline="0" dirty="0"/>
                        <a:t> </a:t>
                      </a:r>
                      <a:endParaRPr lang="pt-BR" sz="1400" b="0" kern="1200" baseline="0" dirty="0">
                        <a:solidFill>
                          <a:schemeClr val="tx1">
                            <a:lumMod val="75000"/>
                            <a:lumOff val="25000"/>
                          </a:schemeClr>
                        </a:solidFill>
                        <a:latin typeface="+mn-lt"/>
                        <a:ea typeface="+mn-ea"/>
                        <a:cs typeface="Arial" pitchFamily="34" charset="0"/>
                      </a:endParaRPr>
                    </a:p>
                  </a:txBody>
                  <a:tcPr marL="68580" marR="68580" marT="0" marB="0"/>
                </a:tc>
                <a:extLst>
                  <a:ext uri="{0D108BD9-81ED-4DB2-BD59-A6C34878D82A}">
                    <a16:rowId xmlns="" xmlns:a16="http://schemas.microsoft.com/office/drawing/2014/main" val="10005"/>
                  </a:ext>
                </a:extLst>
              </a:tr>
              <a:tr h="542153">
                <a:tc>
                  <a:txBody>
                    <a:bodyPr/>
                    <a:lstStyle/>
                    <a:p>
                      <a:pPr>
                        <a:spcAft>
                          <a:spcPts val="0"/>
                        </a:spcAft>
                      </a:pPr>
                      <a:r>
                        <a:rPr lang="pt-BR" sz="1400" kern="1200" baseline="0"/>
                        <a:t>Cargo</a:t>
                      </a:r>
                      <a:endParaRPr lang="pt-BR" sz="1400" b="0" kern="1200" baseline="0">
                        <a:solidFill>
                          <a:schemeClr val="tx1">
                            <a:lumMod val="75000"/>
                            <a:lumOff val="25000"/>
                          </a:schemeClr>
                        </a:solidFill>
                        <a:latin typeface="+mn-lt"/>
                        <a:ea typeface="+mn-ea"/>
                        <a:cs typeface="Arial" pitchFamily="34" charset="0"/>
                      </a:endParaRPr>
                    </a:p>
                  </a:txBody>
                  <a:tcPr marL="68580" marR="68580" marT="0" marB="0" anchor="ctr"/>
                </a:tc>
                <a:tc>
                  <a:txBody>
                    <a:bodyPr/>
                    <a:lstStyle/>
                    <a:p>
                      <a:pPr>
                        <a:spcAft>
                          <a:spcPts val="0"/>
                        </a:spcAft>
                      </a:pPr>
                      <a:r>
                        <a:rPr lang="pt-BR" sz="1400" kern="1200" baseline="0" dirty="0"/>
                        <a:t> </a:t>
                      </a:r>
                    </a:p>
                    <a:p>
                      <a:pPr>
                        <a:spcAft>
                          <a:spcPts val="0"/>
                        </a:spcAft>
                      </a:pPr>
                      <a:r>
                        <a:rPr lang="pt-BR" sz="1400" kern="1200" baseline="0" dirty="0"/>
                        <a:t>Gerente do Projeto</a:t>
                      </a:r>
                    </a:p>
                    <a:p>
                      <a:pPr>
                        <a:spcAft>
                          <a:spcPts val="0"/>
                        </a:spcAft>
                      </a:pPr>
                      <a:r>
                        <a:rPr lang="pt-BR" sz="1400" kern="1200" baseline="0" dirty="0"/>
                        <a:t> </a:t>
                      </a:r>
                      <a:endParaRPr lang="pt-BR" sz="1400" b="0" kern="1200" baseline="0" dirty="0">
                        <a:solidFill>
                          <a:schemeClr val="tx1">
                            <a:lumMod val="75000"/>
                            <a:lumOff val="25000"/>
                          </a:schemeClr>
                        </a:solidFill>
                        <a:latin typeface="+mn-lt"/>
                        <a:ea typeface="+mn-ea"/>
                        <a:cs typeface="Arial" pitchFamily="34" charset="0"/>
                      </a:endParaRPr>
                    </a:p>
                  </a:txBody>
                  <a:tcPr marL="68580" marR="68580" marT="0" marB="0"/>
                </a:tc>
                <a:extLst>
                  <a:ext uri="{0D108BD9-81ED-4DB2-BD59-A6C34878D82A}">
                    <a16:rowId xmlns="" xmlns:a16="http://schemas.microsoft.com/office/drawing/2014/main" val="10006"/>
                  </a:ext>
                </a:extLst>
              </a:tr>
            </a:tbl>
          </a:graphicData>
        </a:graphic>
      </p:graphicFrame>
      <p:sp>
        <p:nvSpPr>
          <p:cNvPr id="7" name="Rectangle 1"/>
          <p:cNvSpPr>
            <a:spLocks noChangeArrowheads="1"/>
          </p:cNvSpPr>
          <p:nvPr/>
        </p:nvSpPr>
        <p:spPr bwMode="auto">
          <a:xfrm>
            <a:off x="1425575" y="154146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5010" tIns="45720"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6924369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a:bodyPr>
          <a:lstStyle/>
          <a:p>
            <a:r>
              <a:rPr lang="pt-BR" dirty="0">
                <a:latin typeface="Arial" panose="020B0604020202020204" pitchFamily="34" charset="0"/>
              </a:rPr>
              <a:t>Documento de Visão</a:t>
            </a:r>
          </a:p>
        </p:txBody>
      </p:sp>
      <p:sp>
        <p:nvSpPr>
          <p:cNvPr id="7" name="CaixaDeTexto 6"/>
          <p:cNvSpPr txBox="1"/>
          <p:nvPr/>
        </p:nvSpPr>
        <p:spPr>
          <a:xfrm>
            <a:off x="347869" y="926825"/>
            <a:ext cx="8448261" cy="3440942"/>
          </a:xfrm>
          <a:prstGeom prst="rect">
            <a:avLst/>
          </a:prstGeom>
          <a:noFill/>
        </p:spPr>
        <p:txBody>
          <a:bodyPr wrap="square" rtlCol="0">
            <a:spAutoFit/>
          </a:bodyPr>
          <a:lstStyle/>
          <a:p>
            <a:pPr lvl="0" algn="just">
              <a:lnSpc>
                <a:spcPct val="80000"/>
              </a:lnSpc>
            </a:pPr>
            <a:r>
              <a:rPr lang="pt-BR" sz="1700" b="1" dirty="0">
                <a:solidFill>
                  <a:schemeClr val="tx1">
                    <a:lumMod val="75000"/>
                    <a:lumOff val="25000"/>
                  </a:schemeClr>
                </a:solidFill>
                <a:latin typeface="+mj-lt"/>
                <a:cs typeface="Arial" pitchFamily="34" charset="0"/>
              </a:rPr>
              <a:t>O Problema</a:t>
            </a:r>
          </a:p>
          <a:p>
            <a:pPr lvl="0" algn="just">
              <a:lnSpc>
                <a:spcPct val="80000"/>
              </a:lnSpc>
            </a:pPr>
            <a:r>
              <a:rPr lang="pt-BR" sz="1700" dirty="0">
                <a:solidFill>
                  <a:schemeClr val="tx1">
                    <a:lumMod val="75000"/>
                    <a:lumOff val="25000"/>
                  </a:schemeClr>
                </a:solidFill>
                <a:latin typeface="+mj-lt"/>
                <a:cs typeface="Arial" pitchFamily="34" charset="0"/>
              </a:rPr>
              <a:t>Falta de um portal que gerencie o trabalho dos funcionários e monitore idosos em lares de permanência.</a:t>
            </a:r>
          </a:p>
          <a:p>
            <a:pPr lvl="0" algn="just">
              <a:lnSpc>
                <a:spcPct val="80000"/>
              </a:lnSpc>
            </a:pPr>
            <a:endParaRPr lang="pt-BR" sz="1700" b="1" dirty="0">
              <a:solidFill>
                <a:schemeClr val="tx1">
                  <a:lumMod val="75000"/>
                  <a:lumOff val="25000"/>
                </a:schemeClr>
              </a:solidFill>
              <a:latin typeface="+mj-lt"/>
              <a:cs typeface="Arial" pitchFamily="34" charset="0"/>
            </a:endParaRPr>
          </a:p>
          <a:p>
            <a:pPr lvl="0" algn="just">
              <a:lnSpc>
                <a:spcPct val="80000"/>
              </a:lnSpc>
            </a:pPr>
            <a:r>
              <a:rPr lang="pt-BR" sz="1700" b="1" dirty="0">
                <a:solidFill>
                  <a:schemeClr val="tx1">
                    <a:lumMod val="75000"/>
                    <a:lumOff val="25000"/>
                  </a:schemeClr>
                </a:solidFill>
                <a:latin typeface="+mj-lt"/>
                <a:cs typeface="Arial" pitchFamily="34" charset="0"/>
              </a:rPr>
              <a:t>Quem afeta</a:t>
            </a:r>
          </a:p>
          <a:p>
            <a:pPr lvl="0" algn="just">
              <a:lnSpc>
                <a:spcPct val="80000"/>
              </a:lnSpc>
            </a:pPr>
            <a:r>
              <a:rPr lang="pt-BR" sz="1700" dirty="0">
                <a:solidFill>
                  <a:schemeClr val="tx1">
                    <a:lumMod val="75000"/>
                    <a:lumOff val="25000"/>
                  </a:schemeClr>
                </a:solidFill>
                <a:latin typeface="+mj-lt"/>
                <a:cs typeface="Arial" pitchFamily="34" charset="0"/>
              </a:rPr>
              <a:t>Afeta todos os módulos relacionados ao Projeto, pois sem a tela de cadastro/login, páginas de recepção e a determinação de funções e controle de acesso não é possível acessar ou desenvolver os outros módulos.</a:t>
            </a:r>
          </a:p>
          <a:p>
            <a:pPr lvl="0" algn="just">
              <a:lnSpc>
                <a:spcPct val="80000"/>
              </a:lnSpc>
            </a:pPr>
            <a:endParaRPr lang="pt-BR" sz="1700" b="1" dirty="0">
              <a:solidFill>
                <a:schemeClr val="tx1">
                  <a:lumMod val="75000"/>
                  <a:lumOff val="25000"/>
                </a:schemeClr>
              </a:solidFill>
              <a:latin typeface="+mj-lt"/>
              <a:cs typeface="Arial" pitchFamily="34" charset="0"/>
            </a:endParaRPr>
          </a:p>
          <a:p>
            <a:pPr lvl="0" algn="just">
              <a:lnSpc>
                <a:spcPct val="80000"/>
              </a:lnSpc>
            </a:pPr>
            <a:r>
              <a:rPr lang="pt-BR" sz="1700" b="1" dirty="0">
                <a:solidFill>
                  <a:schemeClr val="tx1">
                    <a:lumMod val="75000"/>
                    <a:lumOff val="25000"/>
                  </a:schemeClr>
                </a:solidFill>
                <a:latin typeface="+mj-lt"/>
                <a:cs typeface="Arial" pitchFamily="34" charset="0"/>
              </a:rPr>
              <a:t>Qual seu impacto</a:t>
            </a:r>
          </a:p>
          <a:p>
            <a:pPr lvl="0" algn="just">
              <a:lnSpc>
                <a:spcPct val="80000"/>
              </a:lnSpc>
            </a:pPr>
            <a:r>
              <a:rPr lang="pt-BR" sz="1700" dirty="0">
                <a:solidFill>
                  <a:schemeClr val="tx1">
                    <a:lumMod val="75000"/>
                    <a:lumOff val="25000"/>
                  </a:schemeClr>
                </a:solidFill>
                <a:latin typeface="+mj-lt"/>
                <a:cs typeface="Arial" pitchFamily="34" charset="0"/>
              </a:rPr>
              <a:t>Impacta nos usuários que acompanharão a rotina dos idosos e a gestão dos funcionários.</a:t>
            </a:r>
          </a:p>
          <a:p>
            <a:pPr lvl="0" algn="just">
              <a:lnSpc>
                <a:spcPct val="80000"/>
              </a:lnSpc>
            </a:pPr>
            <a:endParaRPr lang="pt-BR" sz="1700" b="1" dirty="0">
              <a:solidFill>
                <a:schemeClr val="tx1">
                  <a:lumMod val="75000"/>
                  <a:lumOff val="25000"/>
                </a:schemeClr>
              </a:solidFill>
              <a:latin typeface="+mj-lt"/>
              <a:cs typeface="Arial" pitchFamily="34" charset="0"/>
            </a:endParaRPr>
          </a:p>
          <a:p>
            <a:pPr lvl="0" algn="just">
              <a:lnSpc>
                <a:spcPct val="80000"/>
              </a:lnSpc>
            </a:pPr>
            <a:r>
              <a:rPr lang="pt-BR" sz="1700" b="1" dirty="0">
                <a:solidFill>
                  <a:schemeClr val="tx1">
                    <a:lumMod val="75000"/>
                    <a:lumOff val="25000"/>
                  </a:schemeClr>
                </a:solidFill>
                <a:latin typeface="+mj-lt"/>
                <a:cs typeface="Arial" pitchFamily="34" charset="0"/>
              </a:rPr>
              <a:t>Qual seria uma boa solução</a:t>
            </a:r>
          </a:p>
          <a:p>
            <a:pPr lvl="0" algn="just">
              <a:lnSpc>
                <a:spcPct val="80000"/>
              </a:lnSpc>
            </a:pPr>
            <a:r>
              <a:rPr lang="pt-BR" sz="1700" dirty="0">
                <a:solidFill>
                  <a:schemeClr val="tx1">
                    <a:lumMod val="75000"/>
                    <a:lumOff val="25000"/>
                  </a:schemeClr>
                </a:solidFill>
                <a:latin typeface="+mj-lt"/>
                <a:cs typeface="Arial" pitchFamily="34" charset="0"/>
              </a:rPr>
              <a:t>Uma boa solução é desenvolver e implementar um sistema de cadastro e gerenciamento de usuários.</a:t>
            </a:r>
          </a:p>
        </p:txBody>
      </p:sp>
    </p:spTree>
    <p:extLst>
      <p:ext uri="{BB962C8B-B14F-4D97-AF65-F5344CB8AC3E}">
        <p14:creationId xmlns:p14="http://schemas.microsoft.com/office/powerpoint/2010/main" val="11046208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a:bodyPr>
          <a:lstStyle/>
          <a:p>
            <a:r>
              <a:rPr lang="pt-BR" dirty="0">
                <a:latin typeface="Arial" panose="020B0604020202020204" pitchFamily="34" charset="0"/>
              </a:rPr>
              <a:t>Documento de Visão</a:t>
            </a:r>
          </a:p>
        </p:txBody>
      </p:sp>
      <p:sp>
        <p:nvSpPr>
          <p:cNvPr id="3" name="Espaço Reservado para Texto 2"/>
          <p:cNvSpPr>
            <a:spLocks noGrp="1"/>
          </p:cNvSpPr>
          <p:nvPr>
            <p:ph type="body" sz="quarter" idx="11"/>
          </p:nvPr>
        </p:nvSpPr>
        <p:spPr>
          <a:xfrm>
            <a:off x="0" y="915567"/>
            <a:ext cx="9144000" cy="288032"/>
          </a:xfrm>
        </p:spPr>
        <p:txBody>
          <a:bodyPr>
            <a:noAutofit/>
          </a:bodyPr>
          <a:lstStyle/>
          <a:p>
            <a:r>
              <a:rPr lang="pt-BR" sz="2400" dirty="0" err="1" smtClean="0">
                <a:latin typeface="Arial" panose="020B0604020202020204" pitchFamily="34" charset="0"/>
              </a:rPr>
              <a:t>Stakeholder</a:t>
            </a:r>
            <a:r>
              <a:rPr lang="pt-BR" sz="2400" dirty="0" smtClean="0">
                <a:latin typeface="Arial" panose="020B0604020202020204" pitchFamily="34" charset="0"/>
              </a:rPr>
              <a:t>: </a:t>
            </a:r>
            <a:endParaRPr lang="pt-BR" sz="2400" dirty="0">
              <a:latin typeface="Arial" panose="020B0604020202020204" pitchFamily="34" charset="0"/>
            </a:endParaRPr>
          </a:p>
        </p:txBody>
      </p:sp>
      <p:graphicFrame>
        <p:nvGraphicFramePr>
          <p:cNvPr id="5" name="Tabela 4"/>
          <p:cNvGraphicFramePr>
            <a:graphicFrameLocks noGrp="1"/>
          </p:cNvGraphicFramePr>
          <p:nvPr>
            <p:extLst>
              <p:ext uri="{D42A27DB-BD31-4B8C-83A1-F6EECF244321}">
                <p14:modId xmlns:p14="http://schemas.microsoft.com/office/powerpoint/2010/main" val="894353667"/>
              </p:ext>
            </p:extLst>
          </p:nvPr>
        </p:nvGraphicFramePr>
        <p:xfrm>
          <a:off x="251522" y="1447532"/>
          <a:ext cx="8640957" cy="2697085"/>
        </p:xfrm>
        <a:graphic>
          <a:graphicData uri="http://schemas.openxmlformats.org/drawingml/2006/table">
            <a:tbl>
              <a:tblPr firstRow="1" bandRow="1">
                <a:tableStyleId>{5C22544A-7EE6-4342-B048-85BDC9FD1C3A}</a:tableStyleId>
              </a:tblPr>
              <a:tblGrid>
                <a:gridCol w="2958818">
                  <a:extLst>
                    <a:ext uri="{9D8B030D-6E8A-4147-A177-3AD203B41FA5}">
                      <a16:colId xmlns:a16="http://schemas.microsoft.com/office/drawing/2014/main" xmlns="" val="20000"/>
                    </a:ext>
                  </a:extLst>
                </a:gridCol>
                <a:gridCol w="2801820">
                  <a:extLst>
                    <a:ext uri="{9D8B030D-6E8A-4147-A177-3AD203B41FA5}">
                      <a16:colId xmlns:a16="http://schemas.microsoft.com/office/drawing/2014/main" xmlns="" val="20001"/>
                    </a:ext>
                  </a:extLst>
                </a:gridCol>
                <a:gridCol w="2880319">
                  <a:extLst>
                    <a:ext uri="{9D8B030D-6E8A-4147-A177-3AD203B41FA5}">
                      <a16:colId xmlns:a16="http://schemas.microsoft.com/office/drawing/2014/main" xmlns="" val="20002"/>
                    </a:ext>
                  </a:extLst>
                </a:gridCol>
              </a:tblGrid>
              <a:tr h="406430">
                <a:tc>
                  <a:txBody>
                    <a:bodyPr/>
                    <a:lstStyle/>
                    <a:p>
                      <a:r>
                        <a:rPr lang="pt-BR" sz="1200" dirty="0"/>
                        <a:t>Nome</a:t>
                      </a:r>
                      <a:endParaRPr lang="pt-BR" sz="1200" dirty="0">
                        <a:latin typeface="Arial" panose="020B0604020202020204" pitchFamily="34" charset="0"/>
                        <a:cs typeface="Arial" panose="020B0604020202020204" pitchFamily="34" charset="0"/>
                      </a:endParaRPr>
                    </a:p>
                  </a:txBody>
                  <a:tcPr/>
                </a:tc>
                <a:tc>
                  <a:txBody>
                    <a:bodyPr/>
                    <a:lstStyle/>
                    <a:p>
                      <a:r>
                        <a:rPr lang="pt-BR" sz="1200" dirty="0"/>
                        <a:t>Descrição</a:t>
                      </a:r>
                      <a:endParaRPr lang="pt-BR" sz="1200" dirty="0">
                        <a:latin typeface="Arial" panose="020B0604020202020204" pitchFamily="34" charset="0"/>
                        <a:cs typeface="Arial" panose="020B0604020202020204" pitchFamily="34" charset="0"/>
                      </a:endParaRPr>
                    </a:p>
                  </a:txBody>
                  <a:tcPr/>
                </a:tc>
                <a:tc>
                  <a:txBody>
                    <a:bodyPr/>
                    <a:lstStyle/>
                    <a:p>
                      <a:r>
                        <a:rPr lang="pt-BR" sz="1200" dirty="0"/>
                        <a:t>Responsabilidades</a:t>
                      </a:r>
                      <a:endParaRPr lang="pt-BR"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0"/>
                  </a:ext>
                </a:extLst>
              </a:tr>
              <a:tr h="22906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Módulo 01: USUÁRIOS</a:t>
                      </a:r>
                      <a:endParaRPr lang="pt-BR" sz="1200" dirty="0"/>
                    </a:p>
                    <a:p>
                      <a:endParaRPr lang="pt-BR" sz="12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Define os objetivos e o escopo do Módulo de Usuários.</a:t>
                      </a:r>
                      <a:endParaRPr lang="pt-BR" sz="1200" dirty="0"/>
                    </a:p>
                    <a:p>
                      <a:endParaRPr lang="pt-BR" sz="1200" dirty="0">
                        <a:latin typeface="Arial" panose="020B0604020202020204" pitchFamily="34" charset="0"/>
                        <a:cs typeface="Arial" panose="020B0604020202020204" pitchFamily="34"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fr-FR" sz="1200" dirty="0"/>
                        <a:t>Apresentar ao usuários as informações pertinentes a sua função e   controlar privilégios.  Realiza o flu  xo de informações necessárias pa  ra cadastrar os idosos no sistema e recepciona os usuários ao ambiente Web. Elabora as suas especi ficações preliminares, distribuindo-as pelas Equipes.</a:t>
                      </a:r>
                      <a:endParaRPr lang="pt-BR"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19444874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a:bodyPr>
          <a:lstStyle/>
          <a:p>
            <a:r>
              <a:rPr lang="pt-BR" dirty="0">
                <a:latin typeface="Arial" panose="020B0604020202020204" pitchFamily="34" charset="0"/>
              </a:rPr>
              <a:t>Documento de Visão</a:t>
            </a:r>
          </a:p>
        </p:txBody>
      </p:sp>
      <p:sp>
        <p:nvSpPr>
          <p:cNvPr id="3" name="Espaço Reservado para Texto 2"/>
          <p:cNvSpPr>
            <a:spLocks noGrp="1"/>
          </p:cNvSpPr>
          <p:nvPr>
            <p:ph type="body" sz="quarter" idx="11"/>
          </p:nvPr>
        </p:nvSpPr>
        <p:spPr>
          <a:xfrm>
            <a:off x="0" y="915567"/>
            <a:ext cx="9144000" cy="288032"/>
          </a:xfrm>
        </p:spPr>
        <p:txBody>
          <a:bodyPr>
            <a:noAutofit/>
          </a:bodyPr>
          <a:lstStyle/>
          <a:p>
            <a:r>
              <a:rPr lang="pt-BR" sz="2400" dirty="0" err="1" smtClean="0">
                <a:latin typeface="Arial" panose="020B0604020202020204" pitchFamily="34" charset="0"/>
              </a:rPr>
              <a:t>Stakeholder</a:t>
            </a:r>
            <a:r>
              <a:rPr lang="pt-BR" sz="1800" dirty="0" smtClean="0">
                <a:latin typeface="Arial" panose="020B0604020202020204" pitchFamily="34" charset="0"/>
              </a:rPr>
              <a:t>: </a:t>
            </a:r>
            <a:endParaRPr lang="pt-BR" sz="1800" dirty="0">
              <a:latin typeface="Arial" panose="020B0604020202020204" pitchFamily="34" charset="0"/>
            </a:endParaRPr>
          </a:p>
        </p:txBody>
      </p:sp>
      <p:graphicFrame>
        <p:nvGraphicFramePr>
          <p:cNvPr id="5" name="Tabela 4"/>
          <p:cNvGraphicFramePr>
            <a:graphicFrameLocks noGrp="1"/>
          </p:cNvGraphicFramePr>
          <p:nvPr>
            <p:extLst/>
          </p:nvPr>
        </p:nvGraphicFramePr>
        <p:xfrm>
          <a:off x="251522" y="1447532"/>
          <a:ext cx="8640957" cy="2697085"/>
        </p:xfrm>
        <a:graphic>
          <a:graphicData uri="http://schemas.openxmlformats.org/drawingml/2006/table">
            <a:tbl>
              <a:tblPr firstRow="1" bandRow="1">
                <a:tableStyleId>{21E4AEA4-8DFA-4A89-87EB-49C32662AFE0}</a:tableStyleId>
              </a:tblPr>
              <a:tblGrid>
                <a:gridCol w="2958818">
                  <a:extLst>
                    <a:ext uri="{9D8B030D-6E8A-4147-A177-3AD203B41FA5}">
                      <a16:colId xmlns:a16="http://schemas.microsoft.com/office/drawing/2014/main" xmlns="" val="20000"/>
                    </a:ext>
                  </a:extLst>
                </a:gridCol>
                <a:gridCol w="2801820">
                  <a:extLst>
                    <a:ext uri="{9D8B030D-6E8A-4147-A177-3AD203B41FA5}">
                      <a16:colId xmlns:a16="http://schemas.microsoft.com/office/drawing/2014/main" xmlns="" val="20001"/>
                    </a:ext>
                  </a:extLst>
                </a:gridCol>
                <a:gridCol w="2880319">
                  <a:extLst>
                    <a:ext uri="{9D8B030D-6E8A-4147-A177-3AD203B41FA5}">
                      <a16:colId xmlns:a16="http://schemas.microsoft.com/office/drawing/2014/main" xmlns="" val="20002"/>
                    </a:ext>
                  </a:extLst>
                </a:gridCol>
              </a:tblGrid>
              <a:tr h="406430">
                <a:tc>
                  <a:txBody>
                    <a:bodyPr/>
                    <a:lstStyle/>
                    <a:p>
                      <a:r>
                        <a:rPr lang="pt-BR" sz="1200" dirty="0">
                          <a:latin typeface="Arial" panose="020B0604020202020204" pitchFamily="34" charset="0"/>
                          <a:cs typeface="Arial" panose="020B0604020202020204" pitchFamily="34" charset="0"/>
                        </a:rPr>
                        <a:t>Nome</a:t>
                      </a:r>
                    </a:p>
                  </a:txBody>
                  <a:tcPr>
                    <a:solidFill>
                      <a:srgbClr val="A4B4EA"/>
                    </a:solidFill>
                  </a:tcPr>
                </a:tc>
                <a:tc>
                  <a:txBody>
                    <a:bodyPr/>
                    <a:lstStyle/>
                    <a:p>
                      <a:r>
                        <a:rPr lang="pt-BR" sz="1200" dirty="0">
                          <a:latin typeface="Arial" panose="020B0604020202020204" pitchFamily="34" charset="0"/>
                          <a:cs typeface="Arial" panose="020B0604020202020204" pitchFamily="34" charset="0"/>
                        </a:rPr>
                        <a:t>Descrição</a:t>
                      </a:r>
                    </a:p>
                  </a:txBody>
                  <a:tcPr>
                    <a:solidFill>
                      <a:srgbClr val="A4B4EA"/>
                    </a:solidFill>
                  </a:tcPr>
                </a:tc>
                <a:tc>
                  <a:txBody>
                    <a:bodyPr/>
                    <a:lstStyle/>
                    <a:p>
                      <a:r>
                        <a:rPr lang="pt-BR" sz="1200" dirty="0">
                          <a:latin typeface="Arial" panose="020B0604020202020204" pitchFamily="34" charset="0"/>
                          <a:cs typeface="Arial" panose="020B0604020202020204" pitchFamily="34" charset="0"/>
                        </a:rPr>
                        <a:t>Responsabilidades</a:t>
                      </a:r>
                    </a:p>
                  </a:txBody>
                  <a:tcPr>
                    <a:solidFill>
                      <a:srgbClr val="A4B4EA"/>
                    </a:solidFill>
                  </a:tcPr>
                </a:tc>
                <a:extLst>
                  <a:ext uri="{0D108BD9-81ED-4DB2-BD59-A6C34878D82A}">
                    <a16:rowId xmlns:a16="http://schemas.microsoft.com/office/drawing/2014/main" xmlns="" val="10000"/>
                  </a:ext>
                </a:extLst>
              </a:tr>
              <a:tr h="2290655">
                <a:tc>
                  <a:txBody>
                    <a:bodyPr/>
                    <a:lstStyle/>
                    <a:p>
                      <a:pPr marL="0" marR="0" lvl="0" indent="0" algn="l" defTabSz="914400" rtl="0" eaLnBrk="1" fontAlgn="auto" latinLnBrk="1" hangingPunct="1">
                        <a:lnSpc>
                          <a:spcPct val="100000"/>
                        </a:lnSpc>
                        <a:spcBef>
                          <a:spcPts val="0"/>
                        </a:spcBef>
                        <a:spcAft>
                          <a:spcPts val="600"/>
                        </a:spcAft>
                        <a:buClrTx/>
                        <a:buSzTx/>
                        <a:buFontTx/>
                        <a:buNone/>
                        <a:tabLst>
                          <a:tab pos="342900" algn="l"/>
                          <a:tab pos="800100" algn="l"/>
                        </a:tabLst>
                        <a:defRPr/>
                      </a:pPr>
                      <a:r>
                        <a:rPr lang="fr-FR" sz="1200" dirty="0">
                          <a:latin typeface="Arial" panose="020B0604020202020204" pitchFamily="34" charset="0"/>
                          <a:cs typeface="Arial" panose="020B0604020202020204" pitchFamily="34" charset="0"/>
                        </a:rPr>
                        <a:t>Módulo 02: PRONTUÁRIO DOS</a:t>
                      </a:r>
                    </a:p>
                    <a:p>
                      <a:pPr marL="0" marR="0" lvl="0" indent="0" algn="l" defTabSz="914400" rtl="0" eaLnBrk="1" fontAlgn="auto" latinLnBrk="1" hangingPunct="1">
                        <a:lnSpc>
                          <a:spcPct val="100000"/>
                        </a:lnSpc>
                        <a:spcBef>
                          <a:spcPts val="0"/>
                        </a:spcBef>
                        <a:spcAft>
                          <a:spcPts val="600"/>
                        </a:spcAft>
                        <a:buClrTx/>
                        <a:buSzTx/>
                        <a:buFontTx/>
                        <a:buNone/>
                        <a:tabLst>
                          <a:tab pos="342900" algn="l"/>
                          <a:tab pos="800100" algn="l"/>
                        </a:tabLst>
                        <a:defRPr/>
                      </a:pPr>
                      <a:r>
                        <a:rPr lang="fr-FR" sz="1200" dirty="0">
                          <a:latin typeface="Arial" panose="020B0604020202020204" pitchFamily="34" charset="0"/>
                          <a:cs typeface="Arial" panose="020B0604020202020204" pitchFamily="34" charset="0"/>
                        </a:rPr>
                        <a:t>IDOSOS</a:t>
                      </a:r>
                      <a:endParaRPr lang="pt-BR" sz="1200" dirty="0">
                        <a:latin typeface="Arial" panose="020B0604020202020204" pitchFamily="34" charset="0"/>
                        <a:cs typeface="Arial" panose="020B0604020202020204" pitchFamily="34" charset="0"/>
                      </a:endParaRPr>
                    </a:p>
                    <a:p>
                      <a:endParaRPr lang="pt-BR" sz="1200" dirty="0">
                        <a:latin typeface="Arial" panose="020B0604020202020204" pitchFamily="34" charset="0"/>
                        <a:cs typeface="Arial" panose="020B0604020202020204" pitchFamily="34" charset="0"/>
                      </a:endParaRPr>
                    </a:p>
                  </a:txBody>
                  <a:tcPr>
                    <a:solidFill>
                      <a:srgbClr val="E0E5F7"/>
                    </a:solidFill>
                  </a:tcPr>
                </a:tc>
                <a:tc>
                  <a:txBody>
                    <a:bodyPr/>
                    <a:lstStyle/>
                    <a:p>
                      <a:pPr algn="l">
                        <a:lnSpc>
                          <a:spcPct val="100000"/>
                        </a:lnSpc>
                        <a:spcAft>
                          <a:spcPts val="600"/>
                        </a:spcAft>
                        <a:tabLst>
                          <a:tab pos="342900" algn="l"/>
                          <a:tab pos="800100" algn="l"/>
                        </a:tabLst>
                      </a:pPr>
                      <a:r>
                        <a:rPr lang="fr-FR" sz="1200" dirty="0">
                          <a:latin typeface="Arial" panose="020B0604020202020204" pitchFamily="34" charset="0"/>
                          <a:cs typeface="Arial" panose="020B0604020202020204" pitchFamily="34" charset="0"/>
                        </a:rPr>
                        <a:t>Define os objetivos e o escopo do Módulo Prontuário dos Idosos</a:t>
                      </a:r>
                      <a:r>
                        <a:rPr lang="pt-BR" sz="1200" dirty="0">
                          <a:latin typeface="Arial" panose="020B0604020202020204" pitchFamily="34" charset="0"/>
                          <a:cs typeface="Arial" panose="020B0604020202020204" pitchFamily="34" charset="0"/>
                        </a:rPr>
                        <a:t>.</a:t>
                      </a:r>
                    </a:p>
                  </a:txBody>
                  <a:tcPr>
                    <a:solidFill>
                      <a:srgbClr val="E0E5F7"/>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Elabora as suas especificações    preliminares, distribuindo-as pelas Equipes</a:t>
                      </a:r>
                      <a:r>
                        <a:rPr lang="pt-BR" sz="1200" dirty="0">
                          <a:latin typeface="Arial" panose="020B0604020202020204" pitchFamily="34" charset="0"/>
                          <a:cs typeface="Arial" panose="020B0604020202020204" pitchFamily="34" charset="0"/>
                        </a:rPr>
                        <a:t>.</a:t>
                      </a:r>
                    </a:p>
                  </a:txBody>
                  <a:tcPr>
                    <a:solidFill>
                      <a:srgbClr val="E0E5F7"/>
                    </a:solidFill>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16264127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a 4"/>
          <p:cNvGraphicFramePr>
            <a:graphicFrameLocks noGrp="1"/>
          </p:cNvGraphicFramePr>
          <p:nvPr>
            <p:extLst>
              <p:ext uri="{D42A27DB-BD31-4B8C-83A1-F6EECF244321}">
                <p14:modId xmlns:p14="http://schemas.microsoft.com/office/powerpoint/2010/main" val="2067434083"/>
              </p:ext>
            </p:extLst>
          </p:nvPr>
        </p:nvGraphicFramePr>
        <p:xfrm>
          <a:off x="251522" y="1447532"/>
          <a:ext cx="8640957" cy="2697085"/>
        </p:xfrm>
        <a:graphic>
          <a:graphicData uri="http://schemas.openxmlformats.org/drawingml/2006/table">
            <a:tbl>
              <a:tblPr firstRow="1" bandRow="1">
                <a:tableStyleId>{00A15C55-8517-42AA-B614-E9B94910E393}</a:tableStyleId>
              </a:tblPr>
              <a:tblGrid>
                <a:gridCol w="2958818">
                  <a:extLst>
                    <a:ext uri="{9D8B030D-6E8A-4147-A177-3AD203B41FA5}">
                      <a16:colId xmlns:a16="http://schemas.microsoft.com/office/drawing/2014/main" xmlns="" val="20000"/>
                    </a:ext>
                  </a:extLst>
                </a:gridCol>
                <a:gridCol w="2801820">
                  <a:extLst>
                    <a:ext uri="{9D8B030D-6E8A-4147-A177-3AD203B41FA5}">
                      <a16:colId xmlns:a16="http://schemas.microsoft.com/office/drawing/2014/main" xmlns="" val="20001"/>
                    </a:ext>
                  </a:extLst>
                </a:gridCol>
                <a:gridCol w="2880319">
                  <a:extLst>
                    <a:ext uri="{9D8B030D-6E8A-4147-A177-3AD203B41FA5}">
                      <a16:colId xmlns:a16="http://schemas.microsoft.com/office/drawing/2014/main" xmlns="" val="20002"/>
                    </a:ext>
                  </a:extLst>
                </a:gridCol>
              </a:tblGrid>
              <a:tr h="406430">
                <a:tc>
                  <a:txBody>
                    <a:bodyPr/>
                    <a:lstStyle/>
                    <a:p>
                      <a:r>
                        <a:rPr lang="pt-BR" sz="1200" dirty="0"/>
                        <a:t>Nome</a:t>
                      </a:r>
                      <a:endParaRPr lang="pt-BR" sz="1200" dirty="0">
                        <a:latin typeface="Arial" panose="020B0604020202020204" pitchFamily="34" charset="0"/>
                        <a:cs typeface="Arial" panose="020B0604020202020204" pitchFamily="34" charset="0"/>
                      </a:endParaRPr>
                    </a:p>
                  </a:txBody>
                  <a:tcPr/>
                </a:tc>
                <a:tc>
                  <a:txBody>
                    <a:bodyPr/>
                    <a:lstStyle/>
                    <a:p>
                      <a:r>
                        <a:rPr lang="pt-BR" sz="1200" dirty="0"/>
                        <a:t>Descrição</a:t>
                      </a:r>
                      <a:endParaRPr lang="pt-BR" sz="1200" dirty="0">
                        <a:latin typeface="Arial" panose="020B0604020202020204" pitchFamily="34" charset="0"/>
                        <a:cs typeface="Arial" panose="020B0604020202020204" pitchFamily="34" charset="0"/>
                      </a:endParaRPr>
                    </a:p>
                  </a:txBody>
                  <a:tcPr/>
                </a:tc>
                <a:tc>
                  <a:txBody>
                    <a:bodyPr/>
                    <a:lstStyle/>
                    <a:p>
                      <a:r>
                        <a:rPr lang="pt-BR" sz="1200" dirty="0"/>
                        <a:t>Responsabilidades</a:t>
                      </a:r>
                      <a:endParaRPr lang="pt-BR"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0"/>
                  </a:ext>
                </a:extLst>
              </a:tr>
              <a:tr h="2290655">
                <a:tc>
                  <a:txBody>
                    <a:bodyPr/>
                    <a:lstStyle/>
                    <a:p>
                      <a:pPr algn="l">
                        <a:lnSpc>
                          <a:spcPct val="100000"/>
                        </a:lnSpc>
                        <a:spcAft>
                          <a:spcPts val="600"/>
                        </a:spcAft>
                        <a:tabLst>
                          <a:tab pos="342900" algn="l"/>
                          <a:tab pos="800100" algn="l"/>
                        </a:tabLst>
                      </a:pPr>
                      <a:r>
                        <a:rPr lang="fr-FR" sz="1200" dirty="0"/>
                        <a:t>Módulo 03: ACOMPANHAMENTO PELOS FAMILIARES</a:t>
                      </a:r>
                      <a:endParaRPr lang="pt-BR" sz="1200" dirty="0">
                        <a:latin typeface="Arial" panose="020B0604020202020204" pitchFamily="34" charset="0"/>
                        <a:cs typeface="Arial" panose="020B0604020202020204" pitchFamily="34" charset="0"/>
                      </a:endParaRPr>
                    </a:p>
                  </a:txBody>
                  <a:tcPr/>
                </a:tc>
                <a:tc>
                  <a:txBody>
                    <a:bodyPr/>
                    <a:lstStyle/>
                    <a:p>
                      <a:pPr>
                        <a:lnSpc>
                          <a:spcPct val="100000"/>
                        </a:lnSpc>
                        <a:spcAft>
                          <a:spcPts val="0"/>
                        </a:spcAft>
                      </a:pPr>
                      <a:r>
                        <a:rPr lang="en-US" sz="1200" dirty="0"/>
                        <a:t>Define </a:t>
                      </a:r>
                      <a:r>
                        <a:rPr lang="en-US" sz="1200" dirty="0" err="1"/>
                        <a:t>os</a:t>
                      </a:r>
                      <a:r>
                        <a:rPr lang="en-US" sz="1200" dirty="0"/>
                        <a:t> </a:t>
                      </a:r>
                      <a:r>
                        <a:rPr lang="en-US" sz="1200" dirty="0" err="1"/>
                        <a:t>objetivos</a:t>
                      </a:r>
                      <a:r>
                        <a:rPr lang="en-US" sz="1200" dirty="0"/>
                        <a:t> e o </a:t>
                      </a:r>
                      <a:r>
                        <a:rPr lang="en-US" sz="1200" dirty="0" err="1"/>
                        <a:t>escopo</a:t>
                      </a:r>
                      <a:r>
                        <a:rPr lang="en-US" sz="1200" dirty="0"/>
                        <a:t> do </a:t>
                      </a:r>
                      <a:r>
                        <a:rPr lang="en-US" sz="1200" dirty="0" err="1"/>
                        <a:t>Módulo</a:t>
                      </a:r>
                      <a:r>
                        <a:rPr lang="en-US" sz="1200" dirty="0"/>
                        <a:t> de </a:t>
                      </a:r>
                      <a:r>
                        <a:rPr lang="en-US" sz="1200" dirty="0" err="1"/>
                        <a:t>Acompanhamento</a:t>
                      </a:r>
                      <a:r>
                        <a:rPr lang="en-US" sz="1200" dirty="0"/>
                        <a:t>        </a:t>
                      </a:r>
                      <a:r>
                        <a:rPr lang="en-US" sz="1200" dirty="0" err="1"/>
                        <a:t>pelos</a:t>
                      </a:r>
                      <a:r>
                        <a:rPr lang="en-US" sz="1200" dirty="0"/>
                        <a:t> </a:t>
                      </a:r>
                      <a:r>
                        <a:rPr lang="en-US" sz="1200" dirty="0" err="1"/>
                        <a:t>Familares</a:t>
                      </a:r>
                      <a:r>
                        <a:rPr lang="en-US" sz="1200" dirty="0"/>
                        <a:t>.</a:t>
                      </a:r>
                      <a:endParaRPr lang="pt-BR" sz="1200" dirty="0">
                        <a:latin typeface="Arial" panose="020B0604020202020204" pitchFamily="34" charset="0"/>
                        <a:cs typeface="Arial" panose="020B0604020202020204" pitchFamily="34"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fr-FR" sz="1200" dirty="0"/>
                        <a:t>Elabora as suas especificações    preliminares, distribuindo-as pelas Equipes</a:t>
                      </a:r>
                      <a:r>
                        <a:rPr lang="pt-BR" sz="1200" dirty="0"/>
                        <a:t>.</a:t>
                      </a:r>
                      <a:endParaRPr lang="pt-BR"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1"/>
                  </a:ext>
                </a:extLst>
              </a:tr>
            </a:tbl>
          </a:graphicData>
        </a:graphic>
      </p:graphicFrame>
      <p:sp>
        <p:nvSpPr>
          <p:cNvPr id="7" name="Espaço Reservado para Texto 1"/>
          <p:cNvSpPr>
            <a:spLocks noGrp="1"/>
          </p:cNvSpPr>
          <p:nvPr>
            <p:ph type="body" sz="quarter" idx="10"/>
          </p:nvPr>
        </p:nvSpPr>
        <p:spPr>
          <a:xfrm>
            <a:off x="0" y="123478"/>
            <a:ext cx="9144000" cy="576064"/>
          </a:xfrm>
        </p:spPr>
        <p:txBody>
          <a:bodyPr>
            <a:normAutofit/>
          </a:bodyPr>
          <a:lstStyle/>
          <a:p>
            <a:r>
              <a:rPr lang="pt-BR" dirty="0">
                <a:latin typeface="Arial" panose="020B0604020202020204" pitchFamily="34" charset="0"/>
              </a:rPr>
              <a:t>Documento de Visão</a:t>
            </a:r>
          </a:p>
        </p:txBody>
      </p:sp>
      <p:sp>
        <p:nvSpPr>
          <p:cNvPr id="8" name="Espaço Reservado para Texto 2"/>
          <p:cNvSpPr>
            <a:spLocks noGrp="1"/>
          </p:cNvSpPr>
          <p:nvPr>
            <p:ph type="body" sz="quarter" idx="11"/>
          </p:nvPr>
        </p:nvSpPr>
        <p:spPr>
          <a:xfrm>
            <a:off x="0" y="915567"/>
            <a:ext cx="9144000" cy="288032"/>
          </a:xfrm>
        </p:spPr>
        <p:txBody>
          <a:bodyPr>
            <a:noAutofit/>
          </a:bodyPr>
          <a:lstStyle/>
          <a:p>
            <a:r>
              <a:rPr lang="pt-BR" sz="2400" dirty="0" err="1" smtClean="0">
                <a:latin typeface="Arial" panose="020B0604020202020204" pitchFamily="34" charset="0"/>
              </a:rPr>
              <a:t>Stakeholder</a:t>
            </a:r>
            <a:r>
              <a:rPr lang="pt-BR" sz="1800" dirty="0" smtClean="0">
                <a:latin typeface="Arial" panose="020B0604020202020204" pitchFamily="34" charset="0"/>
              </a:rPr>
              <a:t>: </a:t>
            </a:r>
            <a:endParaRPr lang="pt-BR" sz="1800" dirty="0">
              <a:latin typeface="Arial" panose="020B0604020202020204" pitchFamily="34" charset="0"/>
            </a:endParaRPr>
          </a:p>
        </p:txBody>
      </p:sp>
    </p:spTree>
    <p:extLst>
      <p:ext uri="{BB962C8B-B14F-4D97-AF65-F5344CB8AC3E}">
        <p14:creationId xmlns:p14="http://schemas.microsoft.com/office/powerpoint/2010/main" val="1100837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a:bodyPr>
          <a:lstStyle/>
          <a:p>
            <a:r>
              <a:rPr lang="pt-BR" dirty="0">
                <a:latin typeface="Arial" panose="020B0604020202020204" pitchFamily="34" charset="0"/>
              </a:rPr>
              <a:t>Documento de Visão</a:t>
            </a:r>
          </a:p>
        </p:txBody>
      </p:sp>
      <p:sp>
        <p:nvSpPr>
          <p:cNvPr id="3" name="Espaço Reservado para Texto 2"/>
          <p:cNvSpPr>
            <a:spLocks noGrp="1"/>
          </p:cNvSpPr>
          <p:nvPr>
            <p:ph type="body" sz="quarter" idx="11"/>
          </p:nvPr>
        </p:nvSpPr>
        <p:spPr>
          <a:xfrm>
            <a:off x="0" y="915567"/>
            <a:ext cx="9144000" cy="288032"/>
          </a:xfrm>
        </p:spPr>
        <p:txBody>
          <a:bodyPr>
            <a:noAutofit/>
          </a:bodyPr>
          <a:lstStyle/>
          <a:p>
            <a:r>
              <a:rPr lang="pt-BR" sz="2400" dirty="0" err="1" smtClean="0">
                <a:latin typeface="Arial" panose="020B0604020202020204" pitchFamily="34" charset="0"/>
              </a:rPr>
              <a:t>Stakeholder</a:t>
            </a:r>
            <a:r>
              <a:rPr lang="pt-BR" sz="2400" dirty="0" smtClean="0">
                <a:latin typeface="Arial" panose="020B0604020202020204" pitchFamily="34" charset="0"/>
              </a:rPr>
              <a:t>:</a:t>
            </a:r>
            <a:endParaRPr lang="pt-BR" sz="2400" dirty="0">
              <a:latin typeface="Arial" panose="020B0604020202020204" pitchFamily="34" charset="0"/>
            </a:endParaRPr>
          </a:p>
        </p:txBody>
      </p:sp>
      <p:graphicFrame>
        <p:nvGraphicFramePr>
          <p:cNvPr id="5" name="Tabela 4"/>
          <p:cNvGraphicFramePr>
            <a:graphicFrameLocks noGrp="1"/>
          </p:cNvGraphicFramePr>
          <p:nvPr>
            <p:extLst>
              <p:ext uri="{D42A27DB-BD31-4B8C-83A1-F6EECF244321}">
                <p14:modId xmlns:p14="http://schemas.microsoft.com/office/powerpoint/2010/main" val="4100846201"/>
              </p:ext>
            </p:extLst>
          </p:nvPr>
        </p:nvGraphicFramePr>
        <p:xfrm>
          <a:off x="251522" y="1447532"/>
          <a:ext cx="8640957" cy="2697085"/>
        </p:xfrm>
        <a:graphic>
          <a:graphicData uri="http://schemas.openxmlformats.org/drawingml/2006/table">
            <a:tbl>
              <a:tblPr firstRow="1" bandRow="1">
                <a:tableStyleId>{F5AB1C69-6EDB-4FF4-983F-18BD219EF322}</a:tableStyleId>
              </a:tblPr>
              <a:tblGrid>
                <a:gridCol w="2958818">
                  <a:extLst>
                    <a:ext uri="{9D8B030D-6E8A-4147-A177-3AD203B41FA5}">
                      <a16:colId xmlns:a16="http://schemas.microsoft.com/office/drawing/2014/main" xmlns="" val="20000"/>
                    </a:ext>
                  </a:extLst>
                </a:gridCol>
                <a:gridCol w="2801820">
                  <a:extLst>
                    <a:ext uri="{9D8B030D-6E8A-4147-A177-3AD203B41FA5}">
                      <a16:colId xmlns:a16="http://schemas.microsoft.com/office/drawing/2014/main" xmlns="" val="20001"/>
                    </a:ext>
                  </a:extLst>
                </a:gridCol>
                <a:gridCol w="2880319">
                  <a:extLst>
                    <a:ext uri="{9D8B030D-6E8A-4147-A177-3AD203B41FA5}">
                      <a16:colId xmlns:a16="http://schemas.microsoft.com/office/drawing/2014/main" xmlns="" val="20002"/>
                    </a:ext>
                  </a:extLst>
                </a:gridCol>
              </a:tblGrid>
              <a:tr h="406430">
                <a:tc>
                  <a:txBody>
                    <a:bodyPr/>
                    <a:lstStyle/>
                    <a:p>
                      <a:r>
                        <a:rPr lang="pt-BR" sz="1200" dirty="0"/>
                        <a:t>Nome</a:t>
                      </a:r>
                      <a:endParaRPr lang="pt-BR" sz="1200" dirty="0">
                        <a:latin typeface="Arial" panose="020B0604020202020204" pitchFamily="34" charset="0"/>
                        <a:cs typeface="Arial" panose="020B0604020202020204" pitchFamily="34" charset="0"/>
                      </a:endParaRPr>
                    </a:p>
                  </a:txBody>
                  <a:tcPr/>
                </a:tc>
                <a:tc>
                  <a:txBody>
                    <a:bodyPr/>
                    <a:lstStyle/>
                    <a:p>
                      <a:r>
                        <a:rPr lang="pt-BR" sz="1200" dirty="0"/>
                        <a:t>Descrição</a:t>
                      </a:r>
                      <a:endParaRPr lang="pt-BR" sz="1200" dirty="0">
                        <a:latin typeface="Arial" panose="020B0604020202020204" pitchFamily="34" charset="0"/>
                        <a:cs typeface="Arial" panose="020B0604020202020204" pitchFamily="34" charset="0"/>
                      </a:endParaRPr>
                    </a:p>
                  </a:txBody>
                  <a:tcPr/>
                </a:tc>
                <a:tc>
                  <a:txBody>
                    <a:bodyPr/>
                    <a:lstStyle/>
                    <a:p>
                      <a:r>
                        <a:rPr lang="pt-BR" sz="1200" dirty="0"/>
                        <a:t>Responsabilidades</a:t>
                      </a:r>
                      <a:endParaRPr lang="pt-BR"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0"/>
                  </a:ext>
                </a:extLst>
              </a:tr>
              <a:tr h="2290655">
                <a:tc>
                  <a:txBody>
                    <a:bodyPr/>
                    <a:lstStyle/>
                    <a:p>
                      <a:pPr algn="l">
                        <a:lnSpc>
                          <a:spcPct val="100000"/>
                        </a:lnSpc>
                        <a:spcAft>
                          <a:spcPts val="600"/>
                        </a:spcAft>
                        <a:tabLst>
                          <a:tab pos="342900" algn="l"/>
                          <a:tab pos="800100" algn="l"/>
                        </a:tabLst>
                      </a:pPr>
                      <a:r>
                        <a:rPr lang="fr-FR" sz="1200" dirty="0"/>
                        <a:t>Módulo 04: CUIDADOS DIARIOS DOS IDOSOS</a:t>
                      </a:r>
                      <a:endParaRPr lang="pt-BR" sz="1200" dirty="0">
                        <a:latin typeface="Arial" panose="020B0604020202020204" pitchFamily="34" charset="0"/>
                        <a:cs typeface="Arial" panose="020B0604020202020204" pitchFamily="34" charset="0"/>
                      </a:endParaRPr>
                    </a:p>
                  </a:txBody>
                  <a:tcPr/>
                </a:tc>
                <a:tc>
                  <a:txBody>
                    <a:bodyPr/>
                    <a:lstStyle/>
                    <a:p>
                      <a:pPr>
                        <a:lnSpc>
                          <a:spcPct val="100000"/>
                        </a:lnSpc>
                        <a:spcAft>
                          <a:spcPts val="0"/>
                        </a:spcAft>
                      </a:pPr>
                      <a:r>
                        <a:rPr lang="en-US" sz="1200" dirty="0"/>
                        <a:t>Define </a:t>
                      </a:r>
                      <a:r>
                        <a:rPr lang="en-US" sz="1200" dirty="0" err="1"/>
                        <a:t>os</a:t>
                      </a:r>
                      <a:r>
                        <a:rPr lang="en-US" sz="1200" dirty="0"/>
                        <a:t> </a:t>
                      </a:r>
                      <a:r>
                        <a:rPr lang="en-US" sz="1200" dirty="0" err="1"/>
                        <a:t>objetivos</a:t>
                      </a:r>
                      <a:r>
                        <a:rPr lang="en-US" sz="1200" dirty="0"/>
                        <a:t> e o </a:t>
                      </a:r>
                      <a:r>
                        <a:rPr lang="en-US" sz="1200" dirty="0" err="1"/>
                        <a:t>escopo</a:t>
                      </a:r>
                      <a:r>
                        <a:rPr lang="en-US" sz="1200" dirty="0"/>
                        <a:t> do </a:t>
                      </a:r>
                      <a:r>
                        <a:rPr lang="en-US" sz="1200" dirty="0" err="1"/>
                        <a:t>Módulo</a:t>
                      </a:r>
                      <a:r>
                        <a:rPr lang="en-US" sz="1200" dirty="0"/>
                        <a:t> </a:t>
                      </a:r>
                      <a:r>
                        <a:rPr lang="en-US" sz="1200" dirty="0" err="1"/>
                        <a:t>Diário</a:t>
                      </a:r>
                      <a:r>
                        <a:rPr lang="en-US" sz="1200" dirty="0"/>
                        <a:t> dos </a:t>
                      </a:r>
                      <a:r>
                        <a:rPr lang="en-US" sz="1200" dirty="0" err="1"/>
                        <a:t>Idosos</a:t>
                      </a:r>
                      <a:r>
                        <a:rPr lang="en-US" sz="1200" dirty="0"/>
                        <a:t>.</a:t>
                      </a:r>
                      <a:endParaRPr lang="pt-BR" sz="1200" dirty="0">
                        <a:latin typeface="Arial" panose="020B0604020202020204" pitchFamily="34" charset="0"/>
                        <a:cs typeface="Arial" panose="020B0604020202020204" pitchFamily="34"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fr-FR" sz="1200" dirty="0"/>
                        <a:t>Elabora as suas especificações    preliminares, distribuindo-as pelas Equipes</a:t>
                      </a:r>
                      <a:r>
                        <a:rPr lang="pt-BR" sz="1200" dirty="0"/>
                        <a:t>.</a:t>
                      </a:r>
                      <a:endParaRPr lang="pt-BR"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17160680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a 4"/>
          <p:cNvGraphicFramePr>
            <a:graphicFrameLocks noGrp="1"/>
          </p:cNvGraphicFramePr>
          <p:nvPr>
            <p:extLst>
              <p:ext uri="{D42A27DB-BD31-4B8C-83A1-F6EECF244321}">
                <p14:modId xmlns:p14="http://schemas.microsoft.com/office/powerpoint/2010/main" val="3698613310"/>
              </p:ext>
            </p:extLst>
          </p:nvPr>
        </p:nvGraphicFramePr>
        <p:xfrm>
          <a:off x="251522" y="1447532"/>
          <a:ext cx="8640957" cy="2697085"/>
        </p:xfrm>
        <a:graphic>
          <a:graphicData uri="http://schemas.openxmlformats.org/drawingml/2006/table">
            <a:tbl>
              <a:tblPr firstRow="1" bandRow="1">
                <a:tableStyleId>{5C22544A-7EE6-4342-B048-85BDC9FD1C3A}</a:tableStyleId>
              </a:tblPr>
              <a:tblGrid>
                <a:gridCol w="2958818">
                  <a:extLst>
                    <a:ext uri="{9D8B030D-6E8A-4147-A177-3AD203B41FA5}">
                      <a16:colId xmlns:a16="http://schemas.microsoft.com/office/drawing/2014/main" xmlns="" val="20000"/>
                    </a:ext>
                  </a:extLst>
                </a:gridCol>
                <a:gridCol w="2801820">
                  <a:extLst>
                    <a:ext uri="{9D8B030D-6E8A-4147-A177-3AD203B41FA5}">
                      <a16:colId xmlns:a16="http://schemas.microsoft.com/office/drawing/2014/main" xmlns="" val="20001"/>
                    </a:ext>
                  </a:extLst>
                </a:gridCol>
                <a:gridCol w="2880319">
                  <a:extLst>
                    <a:ext uri="{9D8B030D-6E8A-4147-A177-3AD203B41FA5}">
                      <a16:colId xmlns:a16="http://schemas.microsoft.com/office/drawing/2014/main" xmlns="" val="20002"/>
                    </a:ext>
                  </a:extLst>
                </a:gridCol>
              </a:tblGrid>
              <a:tr h="406430">
                <a:tc>
                  <a:txBody>
                    <a:bodyPr/>
                    <a:lstStyle/>
                    <a:p>
                      <a:r>
                        <a:rPr lang="pt-BR" sz="1200" dirty="0"/>
                        <a:t>Nome</a:t>
                      </a:r>
                      <a:endParaRPr lang="pt-BR" sz="1200" dirty="0">
                        <a:latin typeface="Arial" panose="020B0604020202020204" pitchFamily="34" charset="0"/>
                        <a:cs typeface="Arial" panose="020B0604020202020204" pitchFamily="34" charset="0"/>
                      </a:endParaRPr>
                    </a:p>
                  </a:txBody>
                  <a:tcPr/>
                </a:tc>
                <a:tc>
                  <a:txBody>
                    <a:bodyPr/>
                    <a:lstStyle/>
                    <a:p>
                      <a:r>
                        <a:rPr lang="pt-BR" sz="1200" dirty="0"/>
                        <a:t>Descrição</a:t>
                      </a:r>
                      <a:endParaRPr lang="pt-BR" sz="1200" dirty="0">
                        <a:latin typeface="Arial" panose="020B0604020202020204" pitchFamily="34" charset="0"/>
                        <a:cs typeface="Arial" panose="020B0604020202020204" pitchFamily="34" charset="0"/>
                      </a:endParaRPr>
                    </a:p>
                  </a:txBody>
                  <a:tcPr/>
                </a:tc>
                <a:tc>
                  <a:txBody>
                    <a:bodyPr/>
                    <a:lstStyle/>
                    <a:p>
                      <a:r>
                        <a:rPr lang="pt-BR" sz="1200" dirty="0"/>
                        <a:t>Responsabilidades</a:t>
                      </a:r>
                      <a:endParaRPr lang="pt-BR"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0"/>
                  </a:ext>
                </a:extLst>
              </a:tr>
              <a:tr h="2290655">
                <a:tc>
                  <a:txBody>
                    <a:bodyPr/>
                    <a:lstStyle/>
                    <a:p>
                      <a:pPr algn="l">
                        <a:lnSpc>
                          <a:spcPct val="100000"/>
                        </a:lnSpc>
                        <a:spcAft>
                          <a:spcPts val="600"/>
                        </a:spcAft>
                        <a:tabLst>
                          <a:tab pos="342900" algn="l"/>
                          <a:tab pos="800100" algn="l"/>
                        </a:tabLst>
                      </a:pPr>
                      <a:r>
                        <a:rPr lang="fr-FR" sz="1200" dirty="0"/>
                        <a:t>Módulo 05: PRESCRIÇÕES MÉDICAS / CONTROLE DE INCIDENTES</a:t>
                      </a:r>
                      <a:endParaRPr lang="pt-BR" sz="1200" dirty="0">
                        <a:latin typeface="Arial" panose="020B0604020202020204" pitchFamily="34" charset="0"/>
                        <a:cs typeface="Arial" panose="020B0604020202020204" pitchFamily="34" charset="0"/>
                      </a:endParaRPr>
                    </a:p>
                  </a:txBody>
                  <a:tcPr/>
                </a:tc>
                <a:tc>
                  <a:txBody>
                    <a:bodyPr/>
                    <a:lstStyle/>
                    <a:p>
                      <a:pPr>
                        <a:lnSpc>
                          <a:spcPct val="100000"/>
                        </a:lnSpc>
                        <a:spcAft>
                          <a:spcPts val="0"/>
                        </a:spcAft>
                      </a:pPr>
                      <a:r>
                        <a:rPr lang="en-US" sz="1200" dirty="0"/>
                        <a:t>Define </a:t>
                      </a:r>
                      <a:r>
                        <a:rPr lang="en-US" sz="1200" dirty="0" err="1"/>
                        <a:t>os</a:t>
                      </a:r>
                      <a:r>
                        <a:rPr lang="en-US" sz="1200" dirty="0"/>
                        <a:t> </a:t>
                      </a:r>
                      <a:r>
                        <a:rPr lang="pt-BR" sz="1200" noProof="0" dirty="0"/>
                        <a:t>objetivos</a:t>
                      </a:r>
                      <a:r>
                        <a:rPr lang="en-US" sz="1200" dirty="0"/>
                        <a:t> e o </a:t>
                      </a:r>
                      <a:r>
                        <a:rPr lang="en-US" sz="1200" dirty="0" err="1"/>
                        <a:t>escopo</a:t>
                      </a:r>
                      <a:r>
                        <a:rPr lang="en-US" sz="1200" dirty="0"/>
                        <a:t> do </a:t>
                      </a:r>
                      <a:r>
                        <a:rPr lang="en-US" sz="1200" dirty="0" err="1"/>
                        <a:t>Módulo</a:t>
                      </a:r>
                      <a:r>
                        <a:rPr lang="en-US" sz="1200" dirty="0"/>
                        <a:t> de </a:t>
                      </a:r>
                      <a:r>
                        <a:rPr lang="en-US" sz="1200" dirty="0" err="1"/>
                        <a:t>prescrições</a:t>
                      </a:r>
                      <a:r>
                        <a:rPr lang="en-US" sz="1200" dirty="0"/>
                        <a:t> </a:t>
                      </a:r>
                      <a:r>
                        <a:rPr lang="en-US" sz="1200" dirty="0" err="1"/>
                        <a:t>médicas</a:t>
                      </a:r>
                      <a:r>
                        <a:rPr lang="en-US" sz="1200" dirty="0"/>
                        <a:t> e </a:t>
                      </a:r>
                      <a:r>
                        <a:rPr lang="en-US" sz="1200" dirty="0" err="1"/>
                        <a:t>controle</a:t>
                      </a:r>
                      <a:r>
                        <a:rPr lang="en-US" sz="1200" dirty="0"/>
                        <a:t> de </a:t>
                      </a:r>
                      <a:r>
                        <a:rPr lang="en-US" sz="1200" dirty="0" err="1"/>
                        <a:t>incidentes</a:t>
                      </a:r>
                      <a:r>
                        <a:rPr lang="en-US" sz="1200" dirty="0"/>
                        <a:t>.</a:t>
                      </a:r>
                      <a:endParaRPr lang="pt-BR" sz="1200" dirty="0">
                        <a:latin typeface="Arial" panose="020B0604020202020204" pitchFamily="34" charset="0"/>
                        <a:cs typeface="Arial" panose="020B0604020202020204" pitchFamily="34"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fr-FR" sz="1200" dirty="0"/>
                        <a:t>Elabora as suas especificações    preliminares, distribuindo-as pelas Equipes</a:t>
                      </a:r>
                      <a:r>
                        <a:rPr lang="pt-BR" sz="1200" dirty="0"/>
                        <a:t>.</a:t>
                      </a:r>
                      <a:endParaRPr lang="pt-BR"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1"/>
                  </a:ext>
                </a:extLst>
              </a:tr>
            </a:tbl>
          </a:graphicData>
        </a:graphic>
      </p:graphicFrame>
      <p:sp>
        <p:nvSpPr>
          <p:cNvPr id="9" name="Espaço Reservado para Texto 1"/>
          <p:cNvSpPr>
            <a:spLocks noGrp="1"/>
          </p:cNvSpPr>
          <p:nvPr>
            <p:ph type="body" sz="quarter" idx="10"/>
          </p:nvPr>
        </p:nvSpPr>
        <p:spPr>
          <a:xfrm>
            <a:off x="0" y="123478"/>
            <a:ext cx="9144000" cy="576064"/>
          </a:xfrm>
        </p:spPr>
        <p:txBody>
          <a:bodyPr>
            <a:normAutofit/>
          </a:bodyPr>
          <a:lstStyle/>
          <a:p>
            <a:r>
              <a:rPr lang="pt-BR" dirty="0">
                <a:latin typeface="Arial" panose="020B0604020202020204" pitchFamily="34" charset="0"/>
              </a:rPr>
              <a:t>Documento de Visão</a:t>
            </a:r>
          </a:p>
        </p:txBody>
      </p:sp>
      <p:sp>
        <p:nvSpPr>
          <p:cNvPr id="10" name="Espaço Reservado para Texto 2"/>
          <p:cNvSpPr>
            <a:spLocks noGrp="1"/>
          </p:cNvSpPr>
          <p:nvPr>
            <p:ph type="body" sz="quarter" idx="11"/>
          </p:nvPr>
        </p:nvSpPr>
        <p:spPr>
          <a:xfrm>
            <a:off x="0" y="915567"/>
            <a:ext cx="9144000" cy="288032"/>
          </a:xfrm>
        </p:spPr>
        <p:txBody>
          <a:bodyPr>
            <a:noAutofit/>
          </a:bodyPr>
          <a:lstStyle/>
          <a:p>
            <a:r>
              <a:rPr lang="pt-BR" sz="2400" dirty="0" err="1" smtClean="0">
                <a:latin typeface="Arial" panose="020B0604020202020204" pitchFamily="34" charset="0"/>
              </a:rPr>
              <a:t>Stakeholder</a:t>
            </a:r>
            <a:r>
              <a:rPr lang="pt-BR" sz="1800" dirty="0" smtClean="0">
                <a:latin typeface="Arial" panose="020B0604020202020204" pitchFamily="34" charset="0"/>
              </a:rPr>
              <a:t>: </a:t>
            </a:r>
            <a:endParaRPr lang="pt-BR" sz="1800" dirty="0">
              <a:latin typeface="Arial" panose="020B0604020202020204" pitchFamily="34" charset="0"/>
            </a:endParaRPr>
          </a:p>
        </p:txBody>
      </p:sp>
    </p:spTree>
    <p:extLst>
      <p:ext uri="{BB962C8B-B14F-4D97-AF65-F5344CB8AC3E}">
        <p14:creationId xmlns:p14="http://schemas.microsoft.com/office/powerpoint/2010/main" val="8509241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a 4"/>
          <p:cNvGraphicFramePr>
            <a:graphicFrameLocks noGrp="1"/>
          </p:cNvGraphicFramePr>
          <p:nvPr>
            <p:extLst/>
          </p:nvPr>
        </p:nvGraphicFramePr>
        <p:xfrm>
          <a:off x="251522" y="1447532"/>
          <a:ext cx="8640957" cy="2697085"/>
        </p:xfrm>
        <a:graphic>
          <a:graphicData uri="http://schemas.openxmlformats.org/drawingml/2006/table">
            <a:tbl>
              <a:tblPr firstRow="1" bandRow="1">
                <a:tableStyleId>{21E4AEA4-8DFA-4A89-87EB-49C32662AFE0}</a:tableStyleId>
              </a:tblPr>
              <a:tblGrid>
                <a:gridCol w="2958818">
                  <a:extLst>
                    <a:ext uri="{9D8B030D-6E8A-4147-A177-3AD203B41FA5}">
                      <a16:colId xmlns:a16="http://schemas.microsoft.com/office/drawing/2014/main" xmlns="" val="20000"/>
                    </a:ext>
                  </a:extLst>
                </a:gridCol>
                <a:gridCol w="2801820">
                  <a:extLst>
                    <a:ext uri="{9D8B030D-6E8A-4147-A177-3AD203B41FA5}">
                      <a16:colId xmlns:a16="http://schemas.microsoft.com/office/drawing/2014/main" xmlns="" val="20001"/>
                    </a:ext>
                  </a:extLst>
                </a:gridCol>
                <a:gridCol w="2880319">
                  <a:extLst>
                    <a:ext uri="{9D8B030D-6E8A-4147-A177-3AD203B41FA5}">
                      <a16:colId xmlns:a16="http://schemas.microsoft.com/office/drawing/2014/main" xmlns="" val="20002"/>
                    </a:ext>
                  </a:extLst>
                </a:gridCol>
              </a:tblGrid>
              <a:tr h="406430">
                <a:tc>
                  <a:txBody>
                    <a:bodyPr/>
                    <a:lstStyle/>
                    <a:p>
                      <a:r>
                        <a:rPr lang="pt-BR" sz="1200" dirty="0">
                          <a:latin typeface="Arial" panose="020B0604020202020204" pitchFamily="34" charset="0"/>
                          <a:cs typeface="Arial" panose="020B0604020202020204" pitchFamily="34" charset="0"/>
                        </a:rPr>
                        <a:t>Nome</a:t>
                      </a:r>
                    </a:p>
                  </a:txBody>
                  <a:tcPr>
                    <a:solidFill>
                      <a:srgbClr val="A4B4EA"/>
                    </a:solidFill>
                  </a:tcPr>
                </a:tc>
                <a:tc>
                  <a:txBody>
                    <a:bodyPr/>
                    <a:lstStyle/>
                    <a:p>
                      <a:r>
                        <a:rPr lang="pt-BR" sz="1200" dirty="0">
                          <a:latin typeface="Arial" panose="020B0604020202020204" pitchFamily="34" charset="0"/>
                          <a:cs typeface="Arial" panose="020B0604020202020204" pitchFamily="34" charset="0"/>
                        </a:rPr>
                        <a:t>Descrição</a:t>
                      </a:r>
                    </a:p>
                  </a:txBody>
                  <a:tcPr>
                    <a:solidFill>
                      <a:srgbClr val="A4B4EA"/>
                    </a:solidFill>
                  </a:tcPr>
                </a:tc>
                <a:tc>
                  <a:txBody>
                    <a:bodyPr/>
                    <a:lstStyle/>
                    <a:p>
                      <a:r>
                        <a:rPr lang="pt-BR" sz="1200" dirty="0">
                          <a:latin typeface="Arial" panose="020B0604020202020204" pitchFamily="34" charset="0"/>
                          <a:cs typeface="Arial" panose="020B0604020202020204" pitchFamily="34" charset="0"/>
                        </a:rPr>
                        <a:t>Responsabilidades</a:t>
                      </a:r>
                    </a:p>
                  </a:txBody>
                  <a:tcPr>
                    <a:solidFill>
                      <a:srgbClr val="A4B4EA"/>
                    </a:solidFill>
                  </a:tcPr>
                </a:tc>
                <a:extLst>
                  <a:ext uri="{0D108BD9-81ED-4DB2-BD59-A6C34878D82A}">
                    <a16:rowId xmlns:a16="http://schemas.microsoft.com/office/drawing/2014/main" xmlns="" val="10000"/>
                  </a:ext>
                </a:extLst>
              </a:tr>
              <a:tr h="2290655">
                <a:tc>
                  <a:txBody>
                    <a:bodyPr/>
                    <a:lstStyle/>
                    <a:p>
                      <a:pPr algn="l">
                        <a:lnSpc>
                          <a:spcPct val="100000"/>
                        </a:lnSpc>
                        <a:spcAft>
                          <a:spcPts val="600"/>
                        </a:spcAft>
                        <a:tabLst>
                          <a:tab pos="342900" algn="l"/>
                          <a:tab pos="800100" algn="l"/>
                        </a:tabLst>
                      </a:pPr>
                      <a:r>
                        <a:rPr lang="fr-FR" sz="1200" dirty="0">
                          <a:latin typeface="Arial" panose="020B0604020202020204" pitchFamily="34" charset="0"/>
                          <a:cs typeface="Arial" panose="020B0604020202020204" pitchFamily="34" charset="0"/>
                        </a:rPr>
                        <a:t>Módulo 06: NUTRIÇÃO</a:t>
                      </a:r>
                      <a:endParaRPr lang="pt-BR" sz="1200" dirty="0">
                        <a:latin typeface="Arial" panose="020B0604020202020204" pitchFamily="34" charset="0"/>
                        <a:cs typeface="Arial" panose="020B0604020202020204" pitchFamily="34" charset="0"/>
                      </a:endParaRPr>
                    </a:p>
                  </a:txBody>
                  <a:tcPr>
                    <a:solidFill>
                      <a:srgbClr val="E0E5F7"/>
                    </a:solidFill>
                  </a:tcPr>
                </a:tc>
                <a:tc>
                  <a:txBody>
                    <a:bodyPr/>
                    <a:lstStyle/>
                    <a:p>
                      <a:pPr>
                        <a:lnSpc>
                          <a:spcPct val="100000"/>
                        </a:lnSpc>
                        <a:spcAft>
                          <a:spcPts val="0"/>
                        </a:spcAft>
                      </a:pPr>
                      <a:r>
                        <a:rPr lang="en-US" sz="1200" dirty="0">
                          <a:latin typeface="Arial" panose="020B0604020202020204" pitchFamily="34" charset="0"/>
                          <a:cs typeface="Arial" panose="020B0604020202020204" pitchFamily="34" charset="0"/>
                        </a:rPr>
                        <a:t>Define </a:t>
                      </a:r>
                      <a:r>
                        <a:rPr lang="en-US" sz="1200" dirty="0" err="1">
                          <a:latin typeface="Arial" panose="020B0604020202020204" pitchFamily="34" charset="0"/>
                          <a:cs typeface="Arial" panose="020B0604020202020204" pitchFamily="34" charset="0"/>
                        </a:rPr>
                        <a:t>os</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objetivos</a:t>
                      </a:r>
                      <a:r>
                        <a:rPr lang="en-US" sz="1200" dirty="0">
                          <a:latin typeface="Arial" panose="020B0604020202020204" pitchFamily="34" charset="0"/>
                          <a:cs typeface="Arial" panose="020B0604020202020204" pitchFamily="34" charset="0"/>
                        </a:rPr>
                        <a:t> e o </a:t>
                      </a:r>
                      <a:r>
                        <a:rPr lang="en-US" sz="1200" dirty="0" err="1">
                          <a:latin typeface="Arial" panose="020B0604020202020204" pitchFamily="34" charset="0"/>
                          <a:cs typeface="Arial" panose="020B0604020202020204" pitchFamily="34" charset="0"/>
                        </a:rPr>
                        <a:t>escopo</a:t>
                      </a:r>
                      <a:r>
                        <a:rPr lang="en-US" sz="1200" dirty="0">
                          <a:latin typeface="Arial" panose="020B0604020202020204" pitchFamily="34" charset="0"/>
                          <a:cs typeface="Arial" panose="020B0604020202020204" pitchFamily="34" charset="0"/>
                        </a:rPr>
                        <a:t> do </a:t>
                      </a:r>
                      <a:r>
                        <a:rPr lang="en-US" sz="1200" dirty="0" err="1">
                          <a:latin typeface="Arial" panose="020B0604020202020204" pitchFamily="34" charset="0"/>
                          <a:cs typeface="Arial" panose="020B0604020202020204" pitchFamily="34" charset="0"/>
                        </a:rPr>
                        <a:t>Módulo</a:t>
                      </a:r>
                      <a:r>
                        <a:rPr lang="en-US" sz="1200" dirty="0">
                          <a:latin typeface="Arial" panose="020B0604020202020204" pitchFamily="34" charset="0"/>
                          <a:cs typeface="Arial" panose="020B0604020202020204" pitchFamily="34" charset="0"/>
                        </a:rPr>
                        <a:t> de </a:t>
                      </a:r>
                      <a:r>
                        <a:rPr lang="en-US" sz="1200" dirty="0" err="1">
                          <a:latin typeface="Arial" panose="020B0604020202020204" pitchFamily="34" charset="0"/>
                          <a:cs typeface="Arial" panose="020B0604020202020204" pitchFamily="34" charset="0"/>
                        </a:rPr>
                        <a:t>Nutrição</a:t>
                      </a:r>
                      <a:r>
                        <a:rPr lang="en-US" sz="1200" dirty="0">
                          <a:latin typeface="Arial" panose="020B0604020202020204" pitchFamily="34" charset="0"/>
                          <a:cs typeface="Arial" panose="020B0604020202020204" pitchFamily="34" charset="0"/>
                        </a:rPr>
                        <a:t>.</a:t>
                      </a:r>
                      <a:endParaRPr lang="pt-BR" sz="1200" dirty="0">
                        <a:latin typeface="Arial" panose="020B0604020202020204" pitchFamily="34" charset="0"/>
                        <a:cs typeface="Arial" panose="020B0604020202020204" pitchFamily="34" charset="0"/>
                      </a:endParaRPr>
                    </a:p>
                  </a:txBody>
                  <a:tcPr>
                    <a:solidFill>
                      <a:srgbClr val="E0E5F7"/>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Elabora as suas especificações    preliminares, distribuindo-as pelas Equipes</a:t>
                      </a:r>
                      <a:r>
                        <a:rPr lang="pt-BR" sz="1200" dirty="0">
                          <a:latin typeface="Arial" panose="020B0604020202020204" pitchFamily="34" charset="0"/>
                          <a:cs typeface="Arial" panose="020B0604020202020204" pitchFamily="34" charset="0"/>
                        </a:rPr>
                        <a:t>.</a:t>
                      </a:r>
                    </a:p>
                  </a:txBody>
                  <a:tcPr>
                    <a:solidFill>
                      <a:srgbClr val="E0E5F7"/>
                    </a:solidFill>
                  </a:tcPr>
                </a:tc>
                <a:extLst>
                  <a:ext uri="{0D108BD9-81ED-4DB2-BD59-A6C34878D82A}">
                    <a16:rowId xmlns:a16="http://schemas.microsoft.com/office/drawing/2014/main" xmlns="" val="10001"/>
                  </a:ext>
                </a:extLst>
              </a:tr>
            </a:tbl>
          </a:graphicData>
        </a:graphic>
      </p:graphicFrame>
      <p:sp>
        <p:nvSpPr>
          <p:cNvPr id="7" name="Espaço Reservado para Texto 1"/>
          <p:cNvSpPr>
            <a:spLocks noGrp="1"/>
          </p:cNvSpPr>
          <p:nvPr>
            <p:ph type="body" sz="quarter" idx="10"/>
          </p:nvPr>
        </p:nvSpPr>
        <p:spPr>
          <a:xfrm>
            <a:off x="0" y="123478"/>
            <a:ext cx="9144000" cy="576064"/>
          </a:xfrm>
        </p:spPr>
        <p:txBody>
          <a:bodyPr>
            <a:normAutofit/>
          </a:bodyPr>
          <a:lstStyle/>
          <a:p>
            <a:r>
              <a:rPr lang="pt-BR" dirty="0">
                <a:latin typeface="Arial" panose="020B0604020202020204" pitchFamily="34" charset="0"/>
              </a:rPr>
              <a:t>Documento de Visão</a:t>
            </a:r>
          </a:p>
        </p:txBody>
      </p:sp>
      <p:sp>
        <p:nvSpPr>
          <p:cNvPr id="8" name="Espaço Reservado para Texto 2"/>
          <p:cNvSpPr>
            <a:spLocks noGrp="1"/>
          </p:cNvSpPr>
          <p:nvPr>
            <p:ph type="body" sz="quarter" idx="11"/>
          </p:nvPr>
        </p:nvSpPr>
        <p:spPr>
          <a:xfrm>
            <a:off x="0" y="915567"/>
            <a:ext cx="9144000" cy="288032"/>
          </a:xfrm>
        </p:spPr>
        <p:txBody>
          <a:bodyPr>
            <a:noAutofit/>
          </a:bodyPr>
          <a:lstStyle/>
          <a:p>
            <a:r>
              <a:rPr lang="pt-BR" sz="2400" dirty="0" err="1" smtClean="0">
                <a:latin typeface="Arial" panose="020B0604020202020204" pitchFamily="34" charset="0"/>
              </a:rPr>
              <a:t>Stakeholder</a:t>
            </a:r>
            <a:r>
              <a:rPr lang="pt-BR" sz="1800" dirty="0" smtClean="0">
                <a:latin typeface="Arial" panose="020B0604020202020204" pitchFamily="34" charset="0"/>
              </a:rPr>
              <a:t>: </a:t>
            </a:r>
            <a:endParaRPr lang="pt-BR" sz="1800" dirty="0">
              <a:latin typeface="Arial" panose="020B0604020202020204" pitchFamily="34" charset="0"/>
            </a:endParaRPr>
          </a:p>
        </p:txBody>
      </p:sp>
    </p:spTree>
    <p:extLst>
      <p:ext uri="{BB962C8B-B14F-4D97-AF65-F5344CB8AC3E}">
        <p14:creationId xmlns:p14="http://schemas.microsoft.com/office/powerpoint/2010/main" val="38555042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a:bodyPr>
          <a:lstStyle/>
          <a:p>
            <a:r>
              <a:rPr lang="pt-BR" dirty="0">
                <a:latin typeface="Arial" panose="020B0604020202020204" pitchFamily="34" charset="0"/>
              </a:rPr>
              <a:t>Documento de Visão</a:t>
            </a:r>
          </a:p>
        </p:txBody>
      </p:sp>
      <p:sp>
        <p:nvSpPr>
          <p:cNvPr id="3" name="Espaço Reservado para Texto 2"/>
          <p:cNvSpPr>
            <a:spLocks noGrp="1"/>
          </p:cNvSpPr>
          <p:nvPr>
            <p:ph type="body" sz="quarter" idx="11"/>
          </p:nvPr>
        </p:nvSpPr>
        <p:spPr>
          <a:xfrm>
            <a:off x="0" y="915567"/>
            <a:ext cx="9144000" cy="288032"/>
          </a:xfrm>
        </p:spPr>
        <p:txBody>
          <a:bodyPr>
            <a:noAutofit/>
          </a:bodyPr>
          <a:lstStyle/>
          <a:p>
            <a:r>
              <a:rPr lang="pt-BR" sz="2400" dirty="0" err="1" smtClean="0">
                <a:latin typeface="Arial" panose="020B0604020202020204" pitchFamily="34" charset="0"/>
              </a:rPr>
              <a:t>Stakeholder</a:t>
            </a:r>
            <a:r>
              <a:rPr lang="pt-BR" sz="2400" dirty="0" smtClean="0">
                <a:latin typeface="Arial" panose="020B0604020202020204" pitchFamily="34" charset="0"/>
              </a:rPr>
              <a:t>:</a:t>
            </a:r>
            <a:endParaRPr lang="pt-BR" sz="2400" dirty="0">
              <a:latin typeface="Arial" panose="020B0604020202020204" pitchFamily="34" charset="0"/>
            </a:endParaRPr>
          </a:p>
        </p:txBody>
      </p:sp>
      <p:graphicFrame>
        <p:nvGraphicFramePr>
          <p:cNvPr id="5" name="Tabela 4"/>
          <p:cNvGraphicFramePr>
            <a:graphicFrameLocks noGrp="1"/>
          </p:cNvGraphicFramePr>
          <p:nvPr>
            <p:extLst>
              <p:ext uri="{D42A27DB-BD31-4B8C-83A1-F6EECF244321}">
                <p14:modId xmlns:p14="http://schemas.microsoft.com/office/powerpoint/2010/main" val="2529814639"/>
              </p:ext>
            </p:extLst>
          </p:nvPr>
        </p:nvGraphicFramePr>
        <p:xfrm>
          <a:off x="251522" y="1447532"/>
          <a:ext cx="8640957" cy="2697085"/>
        </p:xfrm>
        <a:graphic>
          <a:graphicData uri="http://schemas.openxmlformats.org/drawingml/2006/table">
            <a:tbl>
              <a:tblPr firstRow="1" bandRow="1">
                <a:tableStyleId>{00A15C55-8517-42AA-B614-E9B94910E393}</a:tableStyleId>
              </a:tblPr>
              <a:tblGrid>
                <a:gridCol w="2958818">
                  <a:extLst>
                    <a:ext uri="{9D8B030D-6E8A-4147-A177-3AD203B41FA5}">
                      <a16:colId xmlns:a16="http://schemas.microsoft.com/office/drawing/2014/main" xmlns="" val="20000"/>
                    </a:ext>
                  </a:extLst>
                </a:gridCol>
                <a:gridCol w="2801820">
                  <a:extLst>
                    <a:ext uri="{9D8B030D-6E8A-4147-A177-3AD203B41FA5}">
                      <a16:colId xmlns:a16="http://schemas.microsoft.com/office/drawing/2014/main" xmlns="" val="20001"/>
                    </a:ext>
                  </a:extLst>
                </a:gridCol>
                <a:gridCol w="2880319">
                  <a:extLst>
                    <a:ext uri="{9D8B030D-6E8A-4147-A177-3AD203B41FA5}">
                      <a16:colId xmlns:a16="http://schemas.microsoft.com/office/drawing/2014/main" xmlns="" val="20002"/>
                    </a:ext>
                  </a:extLst>
                </a:gridCol>
              </a:tblGrid>
              <a:tr h="406430">
                <a:tc>
                  <a:txBody>
                    <a:bodyPr/>
                    <a:lstStyle/>
                    <a:p>
                      <a:r>
                        <a:rPr lang="pt-BR" sz="1200" dirty="0"/>
                        <a:t>Nome</a:t>
                      </a:r>
                      <a:endParaRPr lang="pt-BR" sz="1200" dirty="0">
                        <a:latin typeface="Arial" panose="020B0604020202020204" pitchFamily="34" charset="0"/>
                        <a:cs typeface="Arial" panose="020B0604020202020204" pitchFamily="34" charset="0"/>
                      </a:endParaRPr>
                    </a:p>
                  </a:txBody>
                  <a:tcPr/>
                </a:tc>
                <a:tc>
                  <a:txBody>
                    <a:bodyPr/>
                    <a:lstStyle/>
                    <a:p>
                      <a:r>
                        <a:rPr lang="pt-BR" sz="1200" dirty="0"/>
                        <a:t>Descrição</a:t>
                      </a:r>
                      <a:endParaRPr lang="pt-BR" sz="1200" dirty="0">
                        <a:latin typeface="Arial" panose="020B0604020202020204" pitchFamily="34" charset="0"/>
                        <a:cs typeface="Arial" panose="020B0604020202020204" pitchFamily="34" charset="0"/>
                      </a:endParaRPr>
                    </a:p>
                  </a:txBody>
                  <a:tcPr/>
                </a:tc>
                <a:tc>
                  <a:txBody>
                    <a:bodyPr/>
                    <a:lstStyle/>
                    <a:p>
                      <a:r>
                        <a:rPr lang="pt-BR" sz="1200" dirty="0"/>
                        <a:t>Responsabilidades</a:t>
                      </a:r>
                      <a:endParaRPr lang="pt-BR"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0"/>
                  </a:ext>
                </a:extLst>
              </a:tr>
              <a:tr h="2290655">
                <a:tc>
                  <a:txBody>
                    <a:bodyPr/>
                    <a:lstStyle/>
                    <a:p>
                      <a:pPr algn="l">
                        <a:lnSpc>
                          <a:spcPct val="100000"/>
                        </a:lnSpc>
                        <a:spcAft>
                          <a:spcPts val="600"/>
                        </a:spcAft>
                        <a:tabLst>
                          <a:tab pos="342900" algn="l"/>
                          <a:tab pos="800100" algn="l"/>
                        </a:tabLst>
                      </a:pPr>
                      <a:r>
                        <a:rPr lang="fr-FR" sz="1200" dirty="0"/>
                        <a:t>Módulo 07: ATIVIDADES FÍSICAS RECREATIVAS</a:t>
                      </a:r>
                      <a:endParaRPr lang="pt-BR" sz="1200" dirty="0">
                        <a:latin typeface="Arial" panose="020B0604020202020204" pitchFamily="34" charset="0"/>
                        <a:cs typeface="Arial" panose="020B0604020202020204" pitchFamily="34" charset="0"/>
                      </a:endParaRPr>
                    </a:p>
                  </a:txBody>
                  <a:tcPr/>
                </a:tc>
                <a:tc>
                  <a:txBody>
                    <a:bodyPr/>
                    <a:lstStyle/>
                    <a:p>
                      <a:pPr>
                        <a:lnSpc>
                          <a:spcPct val="100000"/>
                        </a:lnSpc>
                        <a:spcAft>
                          <a:spcPts val="0"/>
                        </a:spcAft>
                      </a:pPr>
                      <a:r>
                        <a:rPr lang="en-US" sz="1200" dirty="0"/>
                        <a:t>Define </a:t>
                      </a:r>
                      <a:r>
                        <a:rPr lang="en-US" sz="1200" dirty="0" err="1"/>
                        <a:t>os</a:t>
                      </a:r>
                      <a:r>
                        <a:rPr lang="en-US" sz="1200" dirty="0"/>
                        <a:t> </a:t>
                      </a:r>
                      <a:r>
                        <a:rPr lang="en-US" sz="1200" dirty="0" err="1"/>
                        <a:t>objetivos</a:t>
                      </a:r>
                      <a:r>
                        <a:rPr lang="en-US" sz="1200" dirty="0"/>
                        <a:t> e o </a:t>
                      </a:r>
                      <a:r>
                        <a:rPr lang="en-US" sz="1200" dirty="0" err="1"/>
                        <a:t>escopo</a:t>
                      </a:r>
                      <a:r>
                        <a:rPr lang="en-US" sz="1200" dirty="0"/>
                        <a:t> do </a:t>
                      </a:r>
                      <a:r>
                        <a:rPr lang="en-US" sz="1200" dirty="0" err="1"/>
                        <a:t>Módulo</a:t>
                      </a:r>
                      <a:r>
                        <a:rPr lang="en-US" sz="1200" dirty="0"/>
                        <a:t> de </a:t>
                      </a:r>
                      <a:r>
                        <a:rPr lang="en-US" sz="1200" dirty="0" err="1"/>
                        <a:t>Atividades</a:t>
                      </a:r>
                      <a:r>
                        <a:rPr lang="en-US" sz="1200" dirty="0"/>
                        <a:t> </a:t>
                      </a:r>
                      <a:r>
                        <a:rPr lang="en-US" sz="1200" dirty="0" err="1"/>
                        <a:t>Físicas</a:t>
                      </a:r>
                      <a:r>
                        <a:rPr lang="en-US" sz="1200" dirty="0"/>
                        <a:t>        </a:t>
                      </a:r>
                      <a:r>
                        <a:rPr lang="en-US" sz="1200" dirty="0" err="1"/>
                        <a:t>Recreativas</a:t>
                      </a:r>
                      <a:r>
                        <a:rPr lang="en-US" sz="1200" dirty="0"/>
                        <a:t>.</a:t>
                      </a:r>
                      <a:endParaRPr lang="pt-BR" sz="1200" dirty="0">
                        <a:latin typeface="Arial" panose="020B0604020202020204" pitchFamily="34" charset="0"/>
                        <a:cs typeface="Arial" panose="020B0604020202020204" pitchFamily="34"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fr-FR" sz="1200" dirty="0"/>
                        <a:t>Elabora as suas especificações    preliminares, distribuindo-as pelas Equipes</a:t>
                      </a:r>
                      <a:r>
                        <a:rPr lang="pt-BR" sz="1200" dirty="0"/>
                        <a:t>.</a:t>
                      </a:r>
                      <a:endParaRPr lang="pt-BR"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22233419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a:bodyPr>
          <a:lstStyle/>
          <a:p>
            <a:r>
              <a:rPr lang="pt-BR" dirty="0">
                <a:latin typeface="Arial" panose="020B0604020202020204" pitchFamily="34" charset="0"/>
              </a:rPr>
              <a:t>Documento de Visão</a:t>
            </a:r>
          </a:p>
        </p:txBody>
      </p:sp>
      <p:sp>
        <p:nvSpPr>
          <p:cNvPr id="3" name="Espaço Reservado para Texto 2"/>
          <p:cNvSpPr>
            <a:spLocks noGrp="1"/>
          </p:cNvSpPr>
          <p:nvPr>
            <p:ph type="body" sz="quarter" idx="11"/>
          </p:nvPr>
        </p:nvSpPr>
        <p:spPr>
          <a:xfrm>
            <a:off x="0" y="915567"/>
            <a:ext cx="9144000" cy="288032"/>
          </a:xfrm>
        </p:spPr>
        <p:txBody>
          <a:bodyPr>
            <a:noAutofit/>
          </a:bodyPr>
          <a:lstStyle/>
          <a:p>
            <a:r>
              <a:rPr lang="pt-BR" sz="2400" dirty="0" err="1" smtClean="0">
                <a:latin typeface="Arial" panose="020B0604020202020204" pitchFamily="34" charset="0"/>
              </a:rPr>
              <a:t>Stakeholder</a:t>
            </a:r>
            <a:r>
              <a:rPr lang="pt-BR" sz="2400" dirty="0" smtClean="0">
                <a:latin typeface="Arial" panose="020B0604020202020204" pitchFamily="34" charset="0"/>
              </a:rPr>
              <a:t>:</a:t>
            </a:r>
            <a:endParaRPr lang="pt-BR" sz="2400" dirty="0">
              <a:latin typeface="Arial" panose="020B0604020202020204" pitchFamily="34" charset="0"/>
            </a:endParaRPr>
          </a:p>
        </p:txBody>
      </p:sp>
      <p:graphicFrame>
        <p:nvGraphicFramePr>
          <p:cNvPr id="5" name="Tabela 4"/>
          <p:cNvGraphicFramePr>
            <a:graphicFrameLocks noGrp="1"/>
          </p:cNvGraphicFramePr>
          <p:nvPr>
            <p:extLst>
              <p:ext uri="{D42A27DB-BD31-4B8C-83A1-F6EECF244321}">
                <p14:modId xmlns:p14="http://schemas.microsoft.com/office/powerpoint/2010/main" val="2201922466"/>
              </p:ext>
            </p:extLst>
          </p:nvPr>
        </p:nvGraphicFramePr>
        <p:xfrm>
          <a:off x="251522" y="1447532"/>
          <a:ext cx="8640957" cy="2697085"/>
        </p:xfrm>
        <a:graphic>
          <a:graphicData uri="http://schemas.openxmlformats.org/drawingml/2006/table">
            <a:tbl>
              <a:tblPr firstRow="1" bandRow="1">
                <a:tableStyleId>{F5AB1C69-6EDB-4FF4-983F-18BD219EF322}</a:tableStyleId>
              </a:tblPr>
              <a:tblGrid>
                <a:gridCol w="2958818">
                  <a:extLst>
                    <a:ext uri="{9D8B030D-6E8A-4147-A177-3AD203B41FA5}">
                      <a16:colId xmlns:a16="http://schemas.microsoft.com/office/drawing/2014/main" xmlns="" val="20000"/>
                    </a:ext>
                  </a:extLst>
                </a:gridCol>
                <a:gridCol w="2801820">
                  <a:extLst>
                    <a:ext uri="{9D8B030D-6E8A-4147-A177-3AD203B41FA5}">
                      <a16:colId xmlns:a16="http://schemas.microsoft.com/office/drawing/2014/main" xmlns="" val="20001"/>
                    </a:ext>
                  </a:extLst>
                </a:gridCol>
                <a:gridCol w="2880319">
                  <a:extLst>
                    <a:ext uri="{9D8B030D-6E8A-4147-A177-3AD203B41FA5}">
                      <a16:colId xmlns:a16="http://schemas.microsoft.com/office/drawing/2014/main" xmlns="" val="20002"/>
                    </a:ext>
                  </a:extLst>
                </a:gridCol>
              </a:tblGrid>
              <a:tr h="406430">
                <a:tc>
                  <a:txBody>
                    <a:bodyPr/>
                    <a:lstStyle/>
                    <a:p>
                      <a:r>
                        <a:rPr lang="pt-BR" sz="1200" dirty="0"/>
                        <a:t>Nome</a:t>
                      </a:r>
                      <a:endParaRPr lang="pt-BR" sz="1200" dirty="0">
                        <a:latin typeface="Arial" panose="020B0604020202020204" pitchFamily="34" charset="0"/>
                        <a:cs typeface="Arial" panose="020B0604020202020204" pitchFamily="34" charset="0"/>
                      </a:endParaRPr>
                    </a:p>
                  </a:txBody>
                  <a:tcPr/>
                </a:tc>
                <a:tc>
                  <a:txBody>
                    <a:bodyPr/>
                    <a:lstStyle/>
                    <a:p>
                      <a:r>
                        <a:rPr lang="pt-BR" sz="1200" dirty="0"/>
                        <a:t>Descrição</a:t>
                      </a:r>
                      <a:endParaRPr lang="pt-BR" sz="1200" dirty="0">
                        <a:latin typeface="Arial" panose="020B0604020202020204" pitchFamily="34" charset="0"/>
                        <a:cs typeface="Arial" panose="020B0604020202020204" pitchFamily="34" charset="0"/>
                      </a:endParaRPr>
                    </a:p>
                  </a:txBody>
                  <a:tcPr/>
                </a:tc>
                <a:tc>
                  <a:txBody>
                    <a:bodyPr/>
                    <a:lstStyle/>
                    <a:p>
                      <a:r>
                        <a:rPr lang="pt-BR" sz="1200" dirty="0"/>
                        <a:t>Responsabilidades</a:t>
                      </a:r>
                      <a:endParaRPr lang="pt-BR"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0"/>
                  </a:ext>
                </a:extLst>
              </a:tr>
              <a:tr h="2290655">
                <a:tc>
                  <a:txBody>
                    <a:bodyPr/>
                    <a:lstStyle/>
                    <a:p>
                      <a:pPr algn="l">
                        <a:lnSpc>
                          <a:spcPct val="100000"/>
                        </a:lnSpc>
                        <a:spcAft>
                          <a:spcPts val="600"/>
                        </a:spcAft>
                        <a:tabLst>
                          <a:tab pos="342900" algn="l"/>
                          <a:tab pos="800100" algn="l"/>
                        </a:tabLst>
                      </a:pPr>
                      <a:r>
                        <a:rPr lang="fr-FR" sz="1200" dirty="0"/>
                        <a:t>Módulo 08: CONTROLE ADMINISTRATIVO</a:t>
                      </a:r>
                      <a:endParaRPr lang="pt-BR" sz="1200" dirty="0">
                        <a:latin typeface="Arial" panose="020B0604020202020204" pitchFamily="34" charset="0"/>
                        <a:cs typeface="Arial" panose="020B0604020202020204" pitchFamily="34" charset="0"/>
                      </a:endParaRPr>
                    </a:p>
                  </a:txBody>
                  <a:tcPr/>
                </a:tc>
                <a:tc>
                  <a:txBody>
                    <a:bodyPr/>
                    <a:lstStyle/>
                    <a:p>
                      <a:pPr>
                        <a:lnSpc>
                          <a:spcPct val="100000"/>
                        </a:lnSpc>
                        <a:spcAft>
                          <a:spcPts val="0"/>
                        </a:spcAft>
                      </a:pPr>
                      <a:r>
                        <a:rPr lang="en-US" sz="1200" dirty="0"/>
                        <a:t>Define </a:t>
                      </a:r>
                      <a:r>
                        <a:rPr lang="en-US" sz="1200" dirty="0" err="1"/>
                        <a:t>os</a:t>
                      </a:r>
                      <a:r>
                        <a:rPr lang="en-US" sz="1200" dirty="0"/>
                        <a:t> </a:t>
                      </a:r>
                      <a:r>
                        <a:rPr lang="en-US" sz="1200" dirty="0" err="1"/>
                        <a:t>objetivos</a:t>
                      </a:r>
                      <a:r>
                        <a:rPr lang="en-US" sz="1200" dirty="0"/>
                        <a:t> e o </a:t>
                      </a:r>
                      <a:r>
                        <a:rPr lang="en-US" sz="1200" dirty="0" err="1"/>
                        <a:t>escopo</a:t>
                      </a:r>
                      <a:r>
                        <a:rPr lang="en-US" sz="1200" dirty="0"/>
                        <a:t> do </a:t>
                      </a:r>
                      <a:r>
                        <a:rPr lang="en-US" sz="1200" dirty="0" err="1"/>
                        <a:t>Módulo</a:t>
                      </a:r>
                      <a:r>
                        <a:rPr lang="en-US" sz="1200" dirty="0"/>
                        <a:t> de </a:t>
                      </a:r>
                      <a:r>
                        <a:rPr lang="en-US" sz="1200" dirty="0" err="1"/>
                        <a:t>Controle</a:t>
                      </a:r>
                      <a:r>
                        <a:rPr lang="en-US" sz="1200" dirty="0"/>
                        <a:t> </a:t>
                      </a:r>
                      <a:r>
                        <a:rPr lang="en-US" sz="1200" dirty="0" err="1"/>
                        <a:t>Administrativo</a:t>
                      </a:r>
                      <a:r>
                        <a:rPr lang="en-US" sz="1200" dirty="0"/>
                        <a:t>.</a:t>
                      </a:r>
                      <a:endParaRPr lang="pt-BR" sz="1200" dirty="0">
                        <a:latin typeface="Arial" panose="020B0604020202020204" pitchFamily="34" charset="0"/>
                        <a:cs typeface="Arial" panose="020B0604020202020204" pitchFamily="34"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fr-FR" sz="1200" dirty="0"/>
                        <a:t>Elabora as suas especificações    preliminares, distribuindo-as pelas Equipes</a:t>
                      </a:r>
                      <a:r>
                        <a:rPr lang="pt-BR" sz="1200" dirty="0"/>
                        <a:t>.</a:t>
                      </a:r>
                      <a:endParaRPr lang="pt-BR"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327339021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a:bodyPr>
          <a:lstStyle/>
          <a:p>
            <a:r>
              <a:rPr lang="pt-BR" dirty="0">
                <a:latin typeface="Arial" panose="020B0604020202020204" pitchFamily="34" charset="0"/>
              </a:rPr>
              <a:t>Documento de Visão</a:t>
            </a:r>
          </a:p>
        </p:txBody>
      </p:sp>
      <p:sp>
        <p:nvSpPr>
          <p:cNvPr id="3" name="Espaço Reservado para Texto 2"/>
          <p:cNvSpPr>
            <a:spLocks noGrp="1"/>
          </p:cNvSpPr>
          <p:nvPr>
            <p:ph type="body" sz="quarter" idx="11"/>
          </p:nvPr>
        </p:nvSpPr>
        <p:spPr>
          <a:xfrm>
            <a:off x="0" y="915567"/>
            <a:ext cx="9144000" cy="288032"/>
          </a:xfrm>
        </p:spPr>
        <p:txBody>
          <a:bodyPr>
            <a:noAutofit/>
          </a:bodyPr>
          <a:lstStyle/>
          <a:p>
            <a:r>
              <a:rPr lang="pt-BR" sz="2400" dirty="0" err="1" smtClean="0">
                <a:latin typeface="Arial" panose="020B0604020202020204" pitchFamily="34" charset="0"/>
              </a:rPr>
              <a:t>Stakeholder</a:t>
            </a:r>
            <a:r>
              <a:rPr lang="pt-BR" sz="2400" dirty="0" smtClean="0">
                <a:latin typeface="Arial" panose="020B0604020202020204" pitchFamily="34" charset="0"/>
              </a:rPr>
              <a:t>: </a:t>
            </a:r>
            <a:endParaRPr lang="pt-BR" sz="2400" dirty="0">
              <a:latin typeface="Arial" panose="020B0604020202020204" pitchFamily="34" charset="0"/>
            </a:endParaRPr>
          </a:p>
        </p:txBody>
      </p:sp>
      <p:graphicFrame>
        <p:nvGraphicFramePr>
          <p:cNvPr id="5" name="Tabela 4"/>
          <p:cNvGraphicFramePr>
            <a:graphicFrameLocks noGrp="1"/>
          </p:cNvGraphicFramePr>
          <p:nvPr>
            <p:extLst>
              <p:ext uri="{D42A27DB-BD31-4B8C-83A1-F6EECF244321}">
                <p14:modId xmlns:p14="http://schemas.microsoft.com/office/powerpoint/2010/main" val="3844139261"/>
              </p:ext>
            </p:extLst>
          </p:nvPr>
        </p:nvGraphicFramePr>
        <p:xfrm>
          <a:off x="251522" y="1447532"/>
          <a:ext cx="8640957" cy="2697085"/>
        </p:xfrm>
        <a:graphic>
          <a:graphicData uri="http://schemas.openxmlformats.org/drawingml/2006/table">
            <a:tbl>
              <a:tblPr firstRow="1" bandRow="1">
                <a:tableStyleId>{5C22544A-7EE6-4342-B048-85BDC9FD1C3A}</a:tableStyleId>
              </a:tblPr>
              <a:tblGrid>
                <a:gridCol w="2958818">
                  <a:extLst>
                    <a:ext uri="{9D8B030D-6E8A-4147-A177-3AD203B41FA5}">
                      <a16:colId xmlns:a16="http://schemas.microsoft.com/office/drawing/2014/main" xmlns="" val="20000"/>
                    </a:ext>
                  </a:extLst>
                </a:gridCol>
                <a:gridCol w="2801820">
                  <a:extLst>
                    <a:ext uri="{9D8B030D-6E8A-4147-A177-3AD203B41FA5}">
                      <a16:colId xmlns:a16="http://schemas.microsoft.com/office/drawing/2014/main" xmlns="" val="20001"/>
                    </a:ext>
                  </a:extLst>
                </a:gridCol>
                <a:gridCol w="2880319">
                  <a:extLst>
                    <a:ext uri="{9D8B030D-6E8A-4147-A177-3AD203B41FA5}">
                      <a16:colId xmlns:a16="http://schemas.microsoft.com/office/drawing/2014/main" xmlns="" val="20002"/>
                    </a:ext>
                  </a:extLst>
                </a:gridCol>
              </a:tblGrid>
              <a:tr h="406430">
                <a:tc>
                  <a:txBody>
                    <a:bodyPr/>
                    <a:lstStyle/>
                    <a:p>
                      <a:r>
                        <a:rPr lang="pt-BR" sz="1200" dirty="0"/>
                        <a:t>Nome</a:t>
                      </a:r>
                      <a:endParaRPr lang="pt-BR" sz="1200" dirty="0">
                        <a:latin typeface="Arial" panose="020B0604020202020204" pitchFamily="34" charset="0"/>
                        <a:cs typeface="Arial" panose="020B0604020202020204" pitchFamily="34" charset="0"/>
                      </a:endParaRPr>
                    </a:p>
                  </a:txBody>
                  <a:tcPr/>
                </a:tc>
                <a:tc>
                  <a:txBody>
                    <a:bodyPr/>
                    <a:lstStyle/>
                    <a:p>
                      <a:r>
                        <a:rPr lang="pt-BR" sz="1200" dirty="0"/>
                        <a:t>Descrição</a:t>
                      </a:r>
                      <a:endParaRPr lang="pt-BR" sz="1200" dirty="0">
                        <a:latin typeface="Arial" panose="020B0604020202020204" pitchFamily="34" charset="0"/>
                        <a:cs typeface="Arial" panose="020B0604020202020204" pitchFamily="34" charset="0"/>
                      </a:endParaRPr>
                    </a:p>
                  </a:txBody>
                  <a:tcPr/>
                </a:tc>
                <a:tc>
                  <a:txBody>
                    <a:bodyPr/>
                    <a:lstStyle/>
                    <a:p>
                      <a:r>
                        <a:rPr lang="pt-BR" sz="1200" dirty="0"/>
                        <a:t>Responsabilidades</a:t>
                      </a:r>
                      <a:endParaRPr lang="pt-BR"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0"/>
                  </a:ext>
                </a:extLst>
              </a:tr>
              <a:tr h="2290655">
                <a:tc>
                  <a:txBody>
                    <a:bodyPr/>
                    <a:lstStyle/>
                    <a:p>
                      <a:pPr algn="l">
                        <a:lnSpc>
                          <a:spcPct val="100000"/>
                        </a:lnSpc>
                        <a:spcAft>
                          <a:spcPts val="600"/>
                        </a:spcAft>
                        <a:tabLst>
                          <a:tab pos="342900" algn="l"/>
                          <a:tab pos="800100" algn="l"/>
                        </a:tabLst>
                      </a:pPr>
                      <a:r>
                        <a:rPr lang="fr-FR" sz="1200" dirty="0"/>
                        <a:t>Módulo 09 : RELATÓRIOS ESPECIALIZADOS</a:t>
                      </a:r>
                      <a:endParaRPr lang="pt-BR" sz="1200" dirty="0">
                        <a:latin typeface="Arial" panose="020B0604020202020204" pitchFamily="34" charset="0"/>
                        <a:cs typeface="Arial" panose="020B0604020202020204" pitchFamily="34" charset="0"/>
                      </a:endParaRPr>
                    </a:p>
                  </a:txBody>
                  <a:tcPr/>
                </a:tc>
                <a:tc>
                  <a:txBody>
                    <a:bodyPr/>
                    <a:lstStyle/>
                    <a:p>
                      <a:pPr>
                        <a:lnSpc>
                          <a:spcPct val="100000"/>
                        </a:lnSpc>
                        <a:spcAft>
                          <a:spcPts val="0"/>
                        </a:spcAft>
                      </a:pPr>
                      <a:r>
                        <a:rPr lang="en-US" sz="1200" dirty="0"/>
                        <a:t>Define </a:t>
                      </a:r>
                      <a:r>
                        <a:rPr lang="en-US" sz="1200" dirty="0" err="1"/>
                        <a:t>os</a:t>
                      </a:r>
                      <a:r>
                        <a:rPr lang="en-US" sz="1200" dirty="0"/>
                        <a:t> </a:t>
                      </a:r>
                      <a:r>
                        <a:rPr lang="en-US" sz="1200" dirty="0" err="1"/>
                        <a:t>objetivos</a:t>
                      </a:r>
                      <a:r>
                        <a:rPr lang="en-US" sz="1200" dirty="0"/>
                        <a:t> e o </a:t>
                      </a:r>
                      <a:r>
                        <a:rPr lang="en-US" sz="1200" dirty="0" err="1"/>
                        <a:t>escopo</a:t>
                      </a:r>
                      <a:r>
                        <a:rPr lang="en-US" sz="1200" dirty="0"/>
                        <a:t> do </a:t>
                      </a:r>
                      <a:r>
                        <a:rPr lang="en-US" sz="1200" dirty="0" err="1"/>
                        <a:t>Módulo</a:t>
                      </a:r>
                      <a:r>
                        <a:rPr lang="en-US" sz="1200" dirty="0"/>
                        <a:t> de </a:t>
                      </a:r>
                      <a:r>
                        <a:rPr lang="en-US" sz="1200" dirty="0" err="1"/>
                        <a:t>Relatórios</a:t>
                      </a:r>
                      <a:r>
                        <a:rPr lang="en-US" sz="1200" dirty="0"/>
                        <a:t> </a:t>
                      </a:r>
                      <a:r>
                        <a:rPr lang="en-US" sz="1200" dirty="0" err="1"/>
                        <a:t>Especializados</a:t>
                      </a:r>
                      <a:r>
                        <a:rPr lang="en-US" sz="1200" dirty="0"/>
                        <a:t>.</a:t>
                      </a:r>
                      <a:endParaRPr lang="pt-BR" sz="1200" dirty="0">
                        <a:latin typeface="Arial" panose="020B0604020202020204" pitchFamily="34" charset="0"/>
                        <a:cs typeface="Arial" panose="020B0604020202020204" pitchFamily="34"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fr-FR" sz="1200" dirty="0"/>
                        <a:t>Elabora as suas especificações    preliminares, distribuindo-as pelas Equipes</a:t>
                      </a:r>
                      <a:r>
                        <a:rPr lang="pt-BR" sz="1200" dirty="0"/>
                        <a:t>.</a:t>
                      </a:r>
                      <a:endParaRPr lang="pt-BR"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9248548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430312" y="1419889"/>
            <a:ext cx="8713688" cy="2012859"/>
          </a:xfrm>
          <a:prstGeom prst="rect">
            <a:avLst/>
          </a:prstGeom>
          <a:noFill/>
        </p:spPr>
        <p:txBody>
          <a:bodyPr wrap="square" rtlCol="0">
            <a:spAutoFit/>
          </a:bodyPr>
          <a:lstStyle/>
          <a:p>
            <a:pPr lvl="0" algn="just"/>
            <a:r>
              <a:rPr lang="pt-BR" b="1" dirty="0">
                <a:solidFill>
                  <a:schemeClr val="tx1">
                    <a:lumMod val="75000"/>
                    <a:lumOff val="25000"/>
                  </a:schemeClr>
                </a:solidFill>
                <a:cs typeface="Arial" pitchFamily="34" charset="0"/>
              </a:rPr>
              <a:t>Módulo 01: Criar um perfil de usuários</a:t>
            </a:r>
            <a:r>
              <a:rPr lang="pt-BR" b="1" dirty="0" smtClean="0">
                <a:solidFill>
                  <a:schemeClr val="tx1">
                    <a:lumMod val="75000"/>
                    <a:lumOff val="25000"/>
                  </a:schemeClr>
                </a:solidFill>
                <a:cs typeface="Arial" pitchFamily="34" charset="0"/>
              </a:rPr>
              <a:t>;</a:t>
            </a:r>
            <a:endParaRPr lang="pt-BR" b="1" dirty="0">
              <a:solidFill>
                <a:schemeClr val="tx1">
                  <a:lumMod val="75000"/>
                  <a:lumOff val="25000"/>
                </a:schemeClr>
              </a:solidFill>
              <a:cs typeface="Arial" pitchFamily="34" charset="0"/>
            </a:endParaRPr>
          </a:p>
          <a:p>
            <a:pPr marL="342900" lvl="0" indent="-342900" algn="just">
              <a:spcBef>
                <a:spcPct val="20000"/>
              </a:spcBef>
              <a:buFont typeface="Courier New" panose="02070309020205020404" pitchFamily="49" charset="0"/>
              <a:buChar char="o"/>
            </a:pPr>
            <a:r>
              <a:rPr lang="pt-BR" dirty="0">
                <a:solidFill>
                  <a:schemeClr val="tx1">
                    <a:lumMod val="75000"/>
                    <a:lumOff val="25000"/>
                  </a:schemeClr>
                </a:solidFill>
                <a:cs typeface="Arial" pitchFamily="34" charset="0"/>
              </a:rPr>
              <a:t>Cadastro Pessoal: Responsável pelo paciente, enfermeiros, nutricionistas;</a:t>
            </a:r>
          </a:p>
          <a:p>
            <a:pPr marL="342900" lvl="0" indent="-342900" algn="just">
              <a:spcBef>
                <a:spcPct val="20000"/>
              </a:spcBef>
              <a:buFont typeface="Courier New" panose="02070309020205020404" pitchFamily="49" charset="0"/>
              <a:buChar char="o"/>
            </a:pPr>
            <a:r>
              <a:rPr lang="pt-BR" dirty="0">
                <a:solidFill>
                  <a:schemeClr val="tx1">
                    <a:lumMod val="75000"/>
                    <a:lumOff val="25000"/>
                  </a:schemeClr>
                </a:solidFill>
                <a:cs typeface="Arial" pitchFamily="34" charset="0"/>
              </a:rPr>
              <a:t>Gerenciamento dos perfis de acesso: educadores físicos, limpeza, médicos, gestores (que cadastram os perfis de acesso);</a:t>
            </a:r>
          </a:p>
          <a:p>
            <a:pPr marL="342900" lvl="0" indent="-342900" algn="just">
              <a:spcBef>
                <a:spcPct val="20000"/>
              </a:spcBef>
              <a:buFont typeface="Courier New" panose="02070309020205020404" pitchFamily="49" charset="0"/>
              <a:buChar char="o"/>
            </a:pPr>
            <a:r>
              <a:rPr lang="pt-BR" dirty="0" err="1">
                <a:solidFill>
                  <a:schemeClr val="tx1">
                    <a:lumMod val="75000"/>
                    <a:lumOff val="25000"/>
                  </a:schemeClr>
                </a:solidFill>
                <a:cs typeface="Arial" pitchFamily="34" charset="0"/>
              </a:rPr>
              <a:t>Logar</a:t>
            </a:r>
            <a:r>
              <a:rPr lang="pt-BR" dirty="0">
                <a:solidFill>
                  <a:schemeClr val="tx1">
                    <a:lumMod val="75000"/>
                    <a:lumOff val="25000"/>
                  </a:schemeClr>
                </a:solidFill>
                <a:cs typeface="Arial" pitchFamily="34" charset="0"/>
              </a:rPr>
              <a:t> e sair do portal;</a:t>
            </a:r>
          </a:p>
          <a:p>
            <a:pPr algn="just">
              <a:spcBef>
                <a:spcPct val="20000"/>
              </a:spcBef>
            </a:pPr>
            <a:endParaRPr lang="pt-BR" sz="2000" dirty="0">
              <a:solidFill>
                <a:schemeClr val="tx1">
                  <a:lumMod val="75000"/>
                  <a:lumOff val="25000"/>
                </a:schemeClr>
              </a:solidFill>
              <a:latin typeface="+mj-lt"/>
              <a:cs typeface="Arial" pitchFamily="34" charset="0"/>
            </a:endParaRPr>
          </a:p>
        </p:txBody>
      </p:sp>
      <p:sp>
        <p:nvSpPr>
          <p:cNvPr id="5" name="Espaço Reservado para Texto 1"/>
          <p:cNvSpPr>
            <a:spLocks noGrp="1"/>
          </p:cNvSpPr>
          <p:nvPr>
            <p:ph type="body" sz="quarter" idx="10"/>
          </p:nvPr>
        </p:nvSpPr>
        <p:spPr>
          <a:xfrm>
            <a:off x="849804" y="524615"/>
            <a:ext cx="7372383" cy="360040"/>
          </a:xfrm>
        </p:spPr>
        <p:txBody>
          <a:bodyPr>
            <a:noAutofit/>
          </a:bodyPr>
          <a:lstStyle/>
          <a:p>
            <a:r>
              <a:rPr lang="pt-BR" dirty="0"/>
              <a:t>Necessidades que </a:t>
            </a:r>
            <a:r>
              <a:rPr lang="pt-BR" dirty="0" smtClean="0"/>
              <a:t>o projeto </a:t>
            </a:r>
            <a:r>
              <a:rPr lang="pt-BR" dirty="0"/>
              <a:t>deve </a:t>
            </a:r>
            <a:r>
              <a:rPr lang="pt-BR" dirty="0" smtClean="0"/>
              <a:t>atender </a:t>
            </a:r>
            <a:endParaRPr lang="pt-BR" dirty="0"/>
          </a:p>
        </p:txBody>
      </p:sp>
    </p:spTree>
    <p:extLst>
      <p:ext uri="{BB962C8B-B14F-4D97-AF65-F5344CB8AC3E}">
        <p14:creationId xmlns:p14="http://schemas.microsoft.com/office/powerpoint/2010/main" val="407523943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a:bodyPr>
          <a:lstStyle/>
          <a:p>
            <a:r>
              <a:rPr lang="pt-BR" dirty="0">
                <a:latin typeface="Arial" panose="020B0604020202020204" pitchFamily="34" charset="0"/>
              </a:rPr>
              <a:t>Documento de Visão</a:t>
            </a:r>
          </a:p>
        </p:txBody>
      </p:sp>
      <p:sp>
        <p:nvSpPr>
          <p:cNvPr id="3" name="Espaço Reservado para Texto 2"/>
          <p:cNvSpPr>
            <a:spLocks noGrp="1"/>
          </p:cNvSpPr>
          <p:nvPr>
            <p:ph type="body" sz="quarter" idx="11"/>
          </p:nvPr>
        </p:nvSpPr>
        <p:spPr>
          <a:xfrm>
            <a:off x="0" y="915567"/>
            <a:ext cx="9144000" cy="288032"/>
          </a:xfrm>
        </p:spPr>
        <p:txBody>
          <a:bodyPr>
            <a:noAutofit/>
          </a:bodyPr>
          <a:lstStyle/>
          <a:p>
            <a:r>
              <a:rPr lang="pt-BR" sz="2400" dirty="0">
                <a:latin typeface="Arial" panose="020B0604020202020204" pitchFamily="34" charset="0"/>
              </a:rPr>
              <a:t>Visão Geral(imagem</a:t>
            </a:r>
            <a:r>
              <a:rPr lang="pt-BR" sz="2400" dirty="0" smtClean="0">
                <a:latin typeface="Arial" panose="020B0604020202020204" pitchFamily="34" charset="0"/>
              </a:rPr>
              <a:t>):</a:t>
            </a:r>
            <a:endParaRPr lang="pt-BR" sz="2400" dirty="0">
              <a:latin typeface="Arial" panose="020B0604020202020204" pitchFamily="34" charset="0"/>
            </a:endParaRPr>
          </a:p>
        </p:txBody>
      </p:sp>
      <p:pic>
        <p:nvPicPr>
          <p:cNvPr id="5" name="Picture 2" descr="Imagem visão novo">
            <a:extLst>
              <a:ext uri="{FF2B5EF4-FFF2-40B4-BE49-F238E27FC236}">
                <a16:creationId xmlns:a16="http://schemas.microsoft.com/office/drawing/2014/main" xmlns="" id="{FF86EE15-4C83-4295-A24D-AAC2D1E414F8}"/>
              </a:ext>
            </a:extLst>
          </p:cNvPr>
          <p:cNvPicPr>
            <a:picLocks noChangeAspect="1" noChangeArrowheads="1"/>
          </p:cNvPicPr>
          <p:nvPr/>
        </p:nvPicPr>
        <p:blipFill>
          <a:blip r:embed="rId2"/>
          <a:srcRect b="20258"/>
          <a:stretch>
            <a:fillRect/>
          </a:stretch>
        </p:blipFill>
        <p:spPr bwMode="auto">
          <a:xfrm>
            <a:off x="1868557" y="1325976"/>
            <a:ext cx="5406887" cy="3694046"/>
          </a:xfrm>
          <a:prstGeom prst="rect">
            <a:avLst/>
          </a:prstGeom>
          <a:noFill/>
          <a:ln w="9525">
            <a:noFill/>
            <a:miter lim="800000"/>
            <a:headEnd/>
            <a:tailEnd/>
          </a:ln>
        </p:spPr>
      </p:pic>
    </p:spTree>
    <p:extLst>
      <p:ext uri="{BB962C8B-B14F-4D97-AF65-F5344CB8AC3E}">
        <p14:creationId xmlns:p14="http://schemas.microsoft.com/office/powerpoint/2010/main" val="267992088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a:bodyPr>
          <a:lstStyle/>
          <a:p>
            <a:pPr>
              <a:lnSpc>
                <a:spcPct val="100000"/>
              </a:lnSpc>
              <a:spcBef>
                <a:spcPts val="720"/>
              </a:spcBef>
            </a:pPr>
            <a:r>
              <a:rPr lang="pt-BR" spc="-1" dirty="0">
                <a:solidFill>
                  <a:srgbClr val="404040"/>
                </a:solidFill>
                <a:latin typeface="Arial"/>
                <a:ea typeface="Arial Unicode MS"/>
                <a:cs typeface="+mn-cs"/>
              </a:rPr>
              <a:t>Documentos de requisitos</a:t>
            </a:r>
          </a:p>
        </p:txBody>
      </p:sp>
      <p:sp>
        <p:nvSpPr>
          <p:cNvPr id="6" name="Espaço Reservado para Conteúdo 2">
            <a:extLst>
              <a:ext uri="{FF2B5EF4-FFF2-40B4-BE49-F238E27FC236}">
                <a16:creationId xmlns:a16="http://schemas.microsoft.com/office/drawing/2014/main" xmlns="" id="{242FDE24-FBA6-4B36-ABB7-1795E5EBEB5D}"/>
              </a:ext>
            </a:extLst>
          </p:cNvPr>
          <p:cNvSpPr txBox="1">
            <a:spLocks/>
          </p:cNvSpPr>
          <p:nvPr/>
        </p:nvSpPr>
        <p:spPr>
          <a:xfrm>
            <a:off x="314145" y="1203598"/>
            <a:ext cx="8514990" cy="3697175"/>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pt-BR" sz="1900" b="1" spc="-1" dirty="0">
                <a:latin typeface="Arial"/>
              </a:rPr>
              <a:t>RF #</a:t>
            </a:r>
            <a:r>
              <a:rPr lang="pt-BR" sz="1900" b="1" spc="-1" dirty="0" smtClean="0">
                <a:latin typeface="Arial"/>
              </a:rPr>
              <a:t>01: </a:t>
            </a:r>
            <a:r>
              <a:rPr lang="pt-BR" sz="1900" spc="-1" dirty="0">
                <a:latin typeface="Arial"/>
              </a:rPr>
              <a:t>Os códigos de </a:t>
            </a:r>
            <a:r>
              <a:rPr lang="pt-BR" sz="1900" spc="-1" dirty="0" smtClean="0">
                <a:latin typeface="Arial"/>
              </a:rPr>
              <a:t>funções utilizados no cadastro de funcionários, responsável pelo idoso e da gerência devem seguir a </a:t>
            </a:r>
            <a:r>
              <a:rPr lang="pt-BR" sz="1900" spc="-1" dirty="0">
                <a:latin typeface="Arial"/>
              </a:rPr>
              <a:t>seguinte padronização a fim de limitar o acesso dos usuários ao sistema, oferecendo privilégios. São eles:</a:t>
            </a:r>
          </a:p>
          <a:p>
            <a:pPr marL="385763" indent="-385763">
              <a:buFont typeface="+mj-lt"/>
              <a:buAutoNum type="arabicPeriod"/>
            </a:pPr>
            <a:r>
              <a:rPr lang="pt-BR" sz="2100" spc="-1" dirty="0">
                <a:latin typeface="Arial"/>
              </a:rPr>
              <a:t>Responsável pelo paciente.</a:t>
            </a:r>
          </a:p>
          <a:p>
            <a:pPr marL="385763" indent="-385763">
              <a:buFont typeface="+mj-lt"/>
              <a:buAutoNum type="arabicPeriod"/>
            </a:pPr>
            <a:r>
              <a:rPr lang="pt-BR" sz="2100" spc="-1" dirty="0">
                <a:latin typeface="Arial"/>
              </a:rPr>
              <a:t>Enfermeiros</a:t>
            </a:r>
          </a:p>
          <a:p>
            <a:pPr marL="385763" indent="-385763">
              <a:buFont typeface="+mj-lt"/>
              <a:buAutoNum type="arabicPeriod"/>
            </a:pPr>
            <a:r>
              <a:rPr lang="pt-BR" sz="2100" spc="-1" dirty="0">
                <a:latin typeface="Arial"/>
              </a:rPr>
              <a:t>Nutricionistas</a:t>
            </a:r>
          </a:p>
          <a:p>
            <a:pPr marL="385763" indent="-385763">
              <a:buFont typeface="+mj-lt"/>
              <a:buAutoNum type="arabicPeriod"/>
            </a:pPr>
            <a:r>
              <a:rPr lang="pt-BR" sz="2100" spc="-1" dirty="0">
                <a:latin typeface="Arial"/>
              </a:rPr>
              <a:t>Educadores Físicos</a:t>
            </a:r>
          </a:p>
          <a:p>
            <a:pPr marL="385763" indent="-385763">
              <a:buFont typeface="+mj-lt"/>
              <a:buAutoNum type="arabicPeriod"/>
            </a:pPr>
            <a:r>
              <a:rPr lang="pt-BR" sz="2100" spc="-1" dirty="0">
                <a:latin typeface="Arial"/>
              </a:rPr>
              <a:t>Setor de Limpeza</a:t>
            </a:r>
          </a:p>
          <a:p>
            <a:pPr marL="385763" indent="-385763">
              <a:buFont typeface="+mj-lt"/>
              <a:buAutoNum type="arabicPeriod"/>
            </a:pPr>
            <a:r>
              <a:rPr lang="pt-BR" sz="2100" spc="-1" dirty="0">
                <a:latin typeface="Arial"/>
              </a:rPr>
              <a:t>Médicos</a:t>
            </a:r>
          </a:p>
          <a:p>
            <a:pPr marL="385763" indent="-385763">
              <a:buFont typeface="+mj-lt"/>
              <a:buAutoNum type="arabicPeriod"/>
            </a:pPr>
            <a:r>
              <a:rPr lang="pt-BR" sz="2100" spc="-1" dirty="0">
                <a:latin typeface="Arial"/>
              </a:rPr>
              <a:t>Gestores</a:t>
            </a:r>
          </a:p>
          <a:p>
            <a:pPr marL="385763" indent="-385763">
              <a:buFont typeface="+mj-lt"/>
              <a:buAutoNum type="arabicPeriod"/>
            </a:pPr>
            <a:r>
              <a:rPr lang="pt-BR" sz="2100" spc="-1" dirty="0">
                <a:latin typeface="Arial"/>
              </a:rPr>
              <a:t>Doadores</a:t>
            </a:r>
          </a:p>
          <a:p>
            <a:pPr marL="385763" indent="-385763">
              <a:buFont typeface="+mj-lt"/>
              <a:buAutoNum type="arabicPeriod"/>
            </a:pPr>
            <a:r>
              <a:rPr lang="pt-BR" sz="2100" spc="-1" dirty="0">
                <a:latin typeface="Arial"/>
              </a:rPr>
              <a:t>Fisioterapeuta</a:t>
            </a:r>
          </a:p>
          <a:p>
            <a:endParaRPr lang="pt-BR" sz="1350" dirty="0">
              <a:latin typeface="Arial" panose="020B0604020202020204" pitchFamily="34" charset="0"/>
              <a:cs typeface="Arial" panose="020B0604020202020204" pitchFamily="34" charset="0"/>
            </a:endParaRPr>
          </a:p>
        </p:txBody>
      </p:sp>
      <p:sp>
        <p:nvSpPr>
          <p:cNvPr id="7" name="CustomShape 2"/>
          <p:cNvSpPr/>
          <p:nvPr/>
        </p:nvSpPr>
        <p:spPr>
          <a:xfrm>
            <a:off x="0" y="807930"/>
            <a:ext cx="9143280" cy="2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spcBef>
                <a:spcPts val="479"/>
              </a:spcBef>
            </a:pPr>
            <a:r>
              <a:rPr lang="pt-BR" sz="2400" b="0" strike="noStrike" spc="-1" dirty="0">
                <a:solidFill>
                  <a:srgbClr val="404040"/>
                </a:solidFill>
                <a:latin typeface="Arial"/>
                <a:ea typeface="Arial Unicode MS"/>
              </a:rPr>
              <a:t>Funcionais: </a:t>
            </a:r>
            <a:r>
              <a:rPr lang="pt-BR" sz="2400" b="0" strike="noStrike" spc="-1" dirty="0" smtClean="0">
                <a:solidFill>
                  <a:srgbClr val="404040"/>
                </a:solidFill>
                <a:latin typeface="Arial"/>
                <a:ea typeface="Arial Unicode MS"/>
              </a:rPr>
              <a:t> </a:t>
            </a:r>
            <a:endParaRPr lang="pt-BR" sz="2400" b="0" strike="noStrike" spc="-1" dirty="0">
              <a:latin typeface="Arial"/>
            </a:endParaRPr>
          </a:p>
        </p:txBody>
      </p:sp>
    </p:spTree>
    <p:extLst>
      <p:ext uri="{BB962C8B-B14F-4D97-AF65-F5344CB8AC3E}">
        <p14:creationId xmlns:p14="http://schemas.microsoft.com/office/powerpoint/2010/main" val="284091346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Conteúdo 2">
            <a:extLst>
              <a:ext uri="{FF2B5EF4-FFF2-40B4-BE49-F238E27FC236}">
                <a16:creationId xmlns:a16="http://schemas.microsoft.com/office/drawing/2014/main" xmlns="" id="{242FDE24-FBA6-4B36-ABB7-1795E5EBEB5D}"/>
              </a:ext>
            </a:extLst>
          </p:cNvPr>
          <p:cNvSpPr txBox="1">
            <a:spLocks/>
          </p:cNvSpPr>
          <p:nvPr/>
        </p:nvSpPr>
        <p:spPr>
          <a:xfrm>
            <a:off x="474538" y="1431421"/>
            <a:ext cx="7886700" cy="231864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pt-BR" sz="1800" b="1" spc="-1" dirty="0">
                <a:latin typeface="Arial"/>
              </a:rPr>
              <a:t>RF #</a:t>
            </a:r>
            <a:r>
              <a:rPr lang="pt-BR" sz="1800" b="1" spc="-1" dirty="0" smtClean="0">
                <a:latin typeface="Arial"/>
              </a:rPr>
              <a:t>02: </a:t>
            </a:r>
            <a:r>
              <a:rPr lang="pt-BR" sz="1800" spc="-1" dirty="0" smtClean="0">
                <a:latin typeface="Arial"/>
              </a:rPr>
              <a:t>Na </a:t>
            </a:r>
            <a:r>
              <a:rPr lang="pt-BR" sz="1800" spc="-1" dirty="0">
                <a:latin typeface="Arial"/>
              </a:rPr>
              <a:t>página de recepção dos gerentes de nível 2 (superiores), uma aba deverá apresentar todos os usuários em aguardo para autenticação e ativação de suas contas. Uma caixa de entrada deverá listar todos os usuários que solicitaram algum tipo de cadastro, para a partir daí aprovar ou não seu acesso ao sistema. Se aprovado, o código de função é atribuído a ele automaticamente de acordo com sua função escolhida, caso contrário se o acesso for negado os dados são simplesmente deletados do banco de dados. </a:t>
            </a:r>
          </a:p>
        </p:txBody>
      </p:sp>
    </p:spTree>
    <p:extLst>
      <p:ext uri="{BB962C8B-B14F-4D97-AF65-F5344CB8AC3E}">
        <p14:creationId xmlns:p14="http://schemas.microsoft.com/office/powerpoint/2010/main" val="280308978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Conteúdo 2">
            <a:extLst>
              <a:ext uri="{FF2B5EF4-FFF2-40B4-BE49-F238E27FC236}">
                <a16:creationId xmlns:a16="http://schemas.microsoft.com/office/drawing/2014/main" xmlns="" id="{242FDE24-FBA6-4B36-ABB7-1795E5EBEB5D}"/>
              </a:ext>
            </a:extLst>
          </p:cNvPr>
          <p:cNvSpPr txBox="1">
            <a:spLocks/>
          </p:cNvSpPr>
          <p:nvPr/>
        </p:nvSpPr>
        <p:spPr>
          <a:xfrm>
            <a:off x="628650" y="1203599"/>
            <a:ext cx="7886700" cy="342912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sz="1800" b="1" dirty="0">
                <a:latin typeface="Arial" panose="020B0604020202020204" pitchFamily="34" charset="0"/>
                <a:cs typeface="Arial" panose="020B0604020202020204" pitchFamily="34" charset="0"/>
              </a:rPr>
              <a:t>RF #</a:t>
            </a:r>
            <a:r>
              <a:rPr lang="pt-BR" sz="1800" b="1" dirty="0" smtClean="0">
                <a:latin typeface="Arial" panose="020B0604020202020204" pitchFamily="34" charset="0"/>
                <a:cs typeface="Arial" panose="020B0604020202020204" pitchFamily="34" charset="0"/>
              </a:rPr>
              <a:t>03: </a:t>
            </a:r>
            <a:r>
              <a:rPr lang="pt-BR" sz="1350" b="1" dirty="0" smtClean="0">
                <a:latin typeface="Arial" panose="020B0604020202020204" pitchFamily="34" charset="0"/>
                <a:cs typeface="Arial" panose="020B0604020202020204" pitchFamily="34" charset="0"/>
              </a:rPr>
              <a:t> </a:t>
            </a:r>
            <a:r>
              <a:rPr lang="pt-BR" sz="1800" spc="-1" dirty="0">
                <a:latin typeface="Arial"/>
              </a:rPr>
              <a:t>O sistema devera possuir um cadastro para um usuário doador solicitando os mesmos dados de um usuário normal exceto o RG de um parente que está na casa de permanência, assim o usuário poderá acessar o setor de doação e ver o que pode estar em falta na instituição.</a:t>
            </a:r>
          </a:p>
        </p:txBody>
      </p:sp>
    </p:spTree>
    <p:extLst>
      <p:ext uri="{BB962C8B-B14F-4D97-AF65-F5344CB8AC3E}">
        <p14:creationId xmlns:p14="http://schemas.microsoft.com/office/powerpoint/2010/main" val="28277796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Conteúdo 2">
            <a:extLst>
              <a:ext uri="{FF2B5EF4-FFF2-40B4-BE49-F238E27FC236}">
                <a16:creationId xmlns:a16="http://schemas.microsoft.com/office/drawing/2014/main" xmlns="" id="{242FDE24-FBA6-4B36-ABB7-1795E5EBEB5D}"/>
              </a:ext>
            </a:extLst>
          </p:cNvPr>
          <p:cNvSpPr txBox="1">
            <a:spLocks/>
          </p:cNvSpPr>
          <p:nvPr/>
        </p:nvSpPr>
        <p:spPr>
          <a:xfrm>
            <a:off x="628650" y="792633"/>
            <a:ext cx="7886700" cy="3429124"/>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pt-BR" sz="1900" b="1" dirty="0" smtClean="0">
                <a:latin typeface="Arial" panose="020B0604020202020204" pitchFamily="34" charset="0"/>
                <a:cs typeface="Arial" panose="020B0604020202020204" pitchFamily="34" charset="0"/>
              </a:rPr>
              <a:t>RF #04</a:t>
            </a:r>
            <a:r>
              <a:rPr lang="pt-BR" sz="1900" dirty="0" smtClean="0">
                <a:latin typeface="Arial" panose="020B0604020202020204" pitchFamily="34" charset="0"/>
                <a:cs typeface="Arial" panose="020B0604020202020204" pitchFamily="34" charset="0"/>
              </a:rPr>
              <a:t>:  </a:t>
            </a:r>
            <a:r>
              <a:rPr lang="pt-BR" sz="1900" spc="-1" dirty="0" smtClean="0">
                <a:latin typeface="Arial"/>
              </a:rPr>
              <a:t>A primeira página de acesso dos visitantes (a home do sistema), deverá apresentar a instituição. A página deverá possuir uma barra de navegação com as opções: Home, O projeto, Equipe de desenvolvimento, Sobre o IFSP e Entrar, onde</a:t>
            </a:r>
            <a:r>
              <a:rPr lang="pt-BR" sz="1800" spc="-1" dirty="0" smtClean="0">
                <a:latin typeface="Arial"/>
              </a:rPr>
              <a:t>:</a:t>
            </a:r>
          </a:p>
          <a:p>
            <a:pPr lvl="0"/>
            <a:r>
              <a:rPr lang="pt-BR" sz="1900" spc="-1" dirty="0" smtClean="0">
                <a:latin typeface="Arial"/>
              </a:rPr>
              <a:t>Home: página inicial, deve apresentar a instituição em si. Atrativo para os visitantes.</a:t>
            </a:r>
          </a:p>
          <a:p>
            <a:pPr lvl="0"/>
            <a:r>
              <a:rPr lang="pt-BR" sz="1900" spc="-1" dirty="0" smtClean="0">
                <a:latin typeface="Arial"/>
              </a:rPr>
              <a:t>O projeto: deverá descrever o projeto do sistema em si.</a:t>
            </a:r>
          </a:p>
          <a:p>
            <a:pPr lvl="0"/>
            <a:r>
              <a:rPr lang="pt-BR" sz="1900" spc="-1" dirty="0" smtClean="0">
                <a:latin typeface="Arial"/>
              </a:rPr>
              <a:t>Equipe de Desenvolvimento: deverá descrever sobre a turma de PDS.</a:t>
            </a:r>
          </a:p>
          <a:p>
            <a:pPr lvl="0"/>
            <a:r>
              <a:rPr lang="pt-BR" sz="1900" spc="-1" dirty="0" smtClean="0">
                <a:latin typeface="Arial"/>
              </a:rPr>
              <a:t>Sobre o IFSP: descreve sobra o Instituto Federal e sua colaboração com a instituição.</a:t>
            </a:r>
          </a:p>
          <a:p>
            <a:pPr lvl="0"/>
            <a:r>
              <a:rPr lang="pt-BR" sz="1900" spc="-1" dirty="0" smtClean="0">
                <a:latin typeface="Arial"/>
              </a:rPr>
              <a:t>Entrar: Redireciona o Usuário para a página de </a:t>
            </a:r>
            <a:r>
              <a:rPr lang="pt-BR" sz="1900" spc="-1" dirty="0" err="1" smtClean="0">
                <a:latin typeface="Arial"/>
              </a:rPr>
              <a:t>login</a:t>
            </a:r>
            <a:r>
              <a:rPr lang="pt-BR" sz="1900" spc="-1" dirty="0" smtClean="0">
                <a:latin typeface="Arial"/>
              </a:rPr>
              <a:t>.</a:t>
            </a:r>
          </a:p>
          <a:p>
            <a:pPr marL="0" indent="0">
              <a:buNone/>
            </a:pPr>
            <a:r>
              <a:rPr lang="pt-BR" sz="1900" spc="-1" dirty="0" smtClean="0">
                <a:latin typeface="Arial"/>
              </a:rPr>
              <a:t>Além disso, esta página deverá conter informações de contato da instituição, telefones, tal qual as redes sociais e o e-mail da mesma.</a:t>
            </a:r>
            <a:endParaRPr lang="pt-BR" sz="1900" spc="-1" dirty="0">
              <a:latin typeface="Arial"/>
            </a:endParaRPr>
          </a:p>
        </p:txBody>
      </p:sp>
    </p:spTree>
    <p:extLst>
      <p:ext uri="{BB962C8B-B14F-4D97-AF65-F5344CB8AC3E}">
        <p14:creationId xmlns:p14="http://schemas.microsoft.com/office/powerpoint/2010/main" val="34450218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Conteúdo 2">
            <a:extLst>
              <a:ext uri="{FF2B5EF4-FFF2-40B4-BE49-F238E27FC236}">
                <a16:creationId xmlns:a16="http://schemas.microsoft.com/office/drawing/2014/main" xmlns="" id="{242FDE24-FBA6-4B36-ABB7-1795E5EBEB5D}"/>
              </a:ext>
            </a:extLst>
          </p:cNvPr>
          <p:cNvSpPr txBox="1">
            <a:spLocks/>
          </p:cNvSpPr>
          <p:nvPr/>
        </p:nvSpPr>
        <p:spPr>
          <a:xfrm>
            <a:off x="680021" y="525505"/>
            <a:ext cx="7886700" cy="342912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sz="1600" b="1" spc="-1" dirty="0">
                <a:latin typeface="Arial"/>
              </a:rPr>
              <a:t>RF #</a:t>
            </a:r>
            <a:r>
              <a:rPr lang="pt-BR" sz="1600" b="1" spc="-1" dirty="0" smtClean="0">
                <a:latin typeface="Arial"/>
              </a:rPr>
              <a:t>05: </a:t>
            </a:r>
            <a:r>
              <a:rPr lang="pt-BR" sz="1600" spc="-1" dirty="0">
                <a:latin typeface="Arial"/>
              </a:rPr>
              <a:t>Ao realizar o login, o usuário é redirecionado para a página principal de acesso, esta página varia conforme o tipo de usuário (se for responsável, se for enfermeiro, médico etc..), pelo qual:</a:t>
            </a:r>
          </a:p>
          <a:p>
            <a:pPr lvl="0"/>
            <a:r>
              <a:rPr lang="pt-BR" sz="1600" spc="-1" dirty="0">
                <a:latin typeface="Arial"/>
              </a:rPr>
              <a:t>Responsáveis: dados necessitados e que abrangem o módulo 3.</a:t>
            </a:r>
          </a:p>
          <a:p>
            <a:pPr lvl="0"/>
            <a:r>
              <a:rPr lang="pt-BR" sz="1600" spc="-1" dirty="0">
                <a:latin typeface="Arial"/>
              </a:rPr>
              <a:t>Enfermeiros: dados necessitados e que abrangem os módulos 2, 4 e 5.</a:t>
            </a:r>
          </a:p>
          <a:p>
            <a:pPr lvl="0"/>
            <a:r>
              <a:rPr lang="pt-BR" sz="1600" spc="-1" dirty="0">
                <a:latin typeface="Arial"/>
              </a:rPr>
              <a:t>Gestores: dados necessitados e que abrangem os módulos 8 e 9.</a:t>
            </a:r>
          </a:p>
          <a:p>
            <a:pPr lvl="0"/>
            <a:r>
              <a:rPr lang="pt-BR" sz="1600" spc="-1" dirty="0">
                <a:latin typeface="Arial"/>
              </a:rPr>
              <a:t>Educadores Físicos e Fisioterapeutas: dados necessitados e que abrangem o módulo 7.</a:t>
            </a:r>
          </a:p>
          <a:p>
            <a:pPr lvl="0"/>
            <a:r>
              <a:rPr lang="pt-BR" sz="1600" spc="-1" dirty="0">
                <a:latin typeface="Arial"/>
              </a:rPr>
              <a:t>Médicos: dados necessitados e que abrangem o módulo 5.</a:t>
            </a:r>
          </a:p>
          <a:p>
            <a:pPr lvl="0"/>
            <a:r>
              <a:rPr lang="pt-BR" sz="1600" spc="-1" dirty="0">
                <a:latin typeface="Arial"/>
              </a:rPr>
              <a:t>Nutricionistas: dados necessitados e que abrangem o módulo 6.</a:t>
            </a:r>
          </a:p>
          <a:p>
            <a:pPr lvl="0"/>
            <a:r>
              <a:rPr lang="pt-BR" sz="1600" spc="-1" dirty="0">
                <a:latin typeface="Arial"/>
              </a:rPr>
              <a:t>Equipe de Limpeza: dados necessitados e que abrangem o módulo 8.</a:t>
            </a:r>
          </a:p>
          <a:p>
            <a:r>
              <a:rPr lang="pt-BR" sz="1600" spc="-1" dirty="0">
                <a:latin typeface="Arial"/>
              </a:rPr>
              <a:t>Doadores: mostrar apenas os produtos que estão em falta para que o usuário doador leve os matérias necessários a instituição.</a:t>
            </a:r>
          </a:p>
        </p:txBody>
      </p:sp>
    </p:spTree>
    <p:extLst>
      <p:ext uri="{BB962C8B-B14F-4D97-AF65-F5344CB8AC3E}">
        <p14:creationId xmlns:p14="http://schemas.microsoft.com/office/powerpoint/2010/main" val="48684083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a:bodyPr>
          <a:lstStyle/>
          <a:p>
            <a:r>
              <a:rPr lang="pt-BR" dirty="0">
                <a:latin typeface="Arial" panose="020B0604020202020204" pitchFamily="34" charset="0"/>
              </a:rPr>
              <a:t>Documentos de requisitos</a:t>
            </a:r>
          </a:p>
        </p:txBody>
      </p:sp>
      <p:sp>
        <p:nvSpPr>
          <p:cNvPr id="3" name="Espaço Reservado para Texto 2"/>
          <p:cNvSpPr>
            <a:spLocks noGrp="1"/>
          </p:cNvSpPr>
          <p:nvPr>
            <p:ph type="body" sz="quarter" idx="11"/>
          </p:nvPr>
        </p:nvSpPr>
        <p:spPr>
          <a:xfrm>
            <a:off x="0" y="915567"/>
            <a:ext cx="9144000" cy="288032"/>
          </a:xfrm>
        </p:spPr>
        <p:txBody>
          <a:bodyPr>
            <a:noAutofit/>
          </a:bodyPr>
          <a:lstStyle/>
          <a:p>
            <a:r>
              <a:rPr lang="pt-BR" sz="2400" dirty="0">
                <a:latin typeface="Arial" panose="020B0604020202020204" pitchFamily="34" charset="0"/>
              </a:rPr>
              <a:t>Não Funcionais: </a:t>
            </a:r>
          </a:p>
        </p:txBody>
      </p:sp>
      <p:sp>
        <p:nvSpPr>
          <p:cNvPr id="5" name="TextShape 3">
            <a:extLst>
              <a:ext uri="{FF2B5EF4-FFF2-40B4-BE49-F238E27FC236}">
                <a16:creationId xmlns:a16="http://schemas.microsoft.com/office/drawing/2014/main" xmlns="" id="{49F31DBA-2ABA-46BA-826E-2E79063C3347}"/>
              </a:ext>
            </a:extLst>
          </p:cNvPr>
          <p:cNvSpPr txBox="1"/>
          <p:nvPr/>
        </p:nvSpPr>
        <p:spPr>
          <a:xfrm>
            <a:off x="977832" y="1779218"/>
            <a:ext cx="7673009" cy="1780778"/>
          </a:xfrm>
          <a:prstGeom prst="rect">
            <a:avLst/>
          </a:prstGeom>
          <a:noFill/>
          <a:ln>
            <a:noFill/>
          </a:ln>
        </p:spPr>
        <p:txBody>
          <a:bodyPr lIns="67500" tIns="33750" rIns="67500" bIns="33750"/>
          <a:lstStyle/>
          <a:p>
            <a:r>
              <a:rPr lang="pt-BR" sz="1600" b="1" spc="-1" dirty="0">
                <a:solidFill>
                  <a:srgbClr val="000000"/>
                </a:solidFill>
                <a:latin typeface="Arial"/>
              </a:rPr>
              <a:t>RN #</a:t>
            </a:r>
            <a:r>
              <a:rPr lang="pt-BR" sz="1600" b="1" spc="-1" dirty="0" smtClean="0">
                <a:solidFill>
                  <a:srgbClr val="000000"/>
                </a:solidFill>
                <a:latin typeface="Arial"/>
              </a:rPr>
              <a:t>01: </a:t>
            </a:r>
            <a:r>
              <a:rPr lang="pt-BR" sz="1600" spc="-1" dirty="0" smtClean="0">
                <a:latin typeface="Arial"/>
              </a:rPr>
              <a:t>Os </a:t>
            </a:r>
            <a:r>
              <a:rPr lang="pt-BR" sz="1600" spc="-1" dirty="0">
                <a:latin typeface="Arial"/>
              </a:rPr>
              <a:t>requisitos físicos do sistema deverão ser:</a:t>
            </a:r>
          </a:p>
          <a:p>
            <a:pPr marL="162000" indent="-162000">
              <a:buClr>
                <a:srgbClr val="000000"/>
              </a:buClr>
              <a:buSzPct val="45000"/>
              <a:buFont typeface="Wingdings" charset="2"/>
              <a:buChar char=""/>
            </a:pPr>
            <a:r>
              <a:rPr lang="pt-BR" sz="1600" spc="-1" dirty="0">
                <a:latin typeface="Arial"/>
              </a:rPr>
              <a:t>Sistema Operacional: Windows 7 ou superior, com 64-bit.</a:t>
            </a:r>
          </a:p>
          <a:p>
            <a:pPr marL="162000" indent="-162000">
              <a:buClr>
                <a:srgbClr val="000000"/>
              </a:buClr>
              <a:buSzPct val="45000"/>
              <a:buFont typeface="Wingdings" charset="2"/>
              <a:buChar char=""/>
            </a:pPr>
            <a:r>
              <a:rPr lang="pt-BR" sz="1600" spc="-1" dirty="0">
                <a:latin typeface="Arial"/>
              </a:rPr>
              <a:t>Processador: Intel Core i3 6º Geração ou superior.</a:t>
            </a:r>
          </a:p>
          <a:p>
            <a:pPr marL="162000" indent="-162000">
              <a:buClr>
                <a:srgbClr val="000000"/>
              </a:buClr>
              <a:buSzPct val="45000"/>
              <a:buFont typeface="Wingdings" charset="2"/>
              <a:buChar char=""/>
            </a:pPr>
            <a:r>
              <a:rPr lang="pt-BR" sz="1600" spc="-1" dirty="0">
                <a:latin typeface="Arial"/>
              </a:rPr>
              <a:t>Memória RAM: 4GB</a:t>
            </a:r>
          </a:p>
          <a:p>
            <a:pPr marL="162000" indent="-162000">
              <a:buClr>
                <a:srgbClr val="000000"/>
              </a:buClr>
              <a:buSzPct val="45000"/>
              <a:buFont typeface="Wingdings" charset="2"/>
              <a:buChar char=""/>
            </a:pPr>
            <a:r>
              <a:rPr lang="pt-BR" sz="1600" spc="-1" dirty="0">
                <a:latin typeface="Arial"/>
              </a:rPr>
              <a:t>Memória de Disco (Desktop ou Servidor Interno/Externo): 512MB</a:t>
            </a:r>
          </a:p>
        </p:txBody>
      </p:sp>
      <p:sp>
        <p:nvSpPr>
          <p:cNvPr id="6" name="TextShape 3">
            <a:extLst>
              <a:ext uri="{FF2B5EF4-FFF2-40B4-BE49-F238E27FC236}">
                <a16:creationId xmlns:a16="http://schemas.microsoft.com/office/drawing/2014/main" xmlns="" id="{49F31DBA-2ABA-46BA-826E-2E79063C3347}"/>
              </a:ext>
            </a:extLst>
          </p:cNvPr>
          <p:cNvSpPr txBox="1"/>
          <p:nvPr/>
        </p:nvSpPr>
        <p:spPr>
          <a:xfrm>
            <a:off x="977832" y="3323034"/>
            <a:ext cx="7674796" cy="1820466"/>
          </a:xfrm>
          <a:prstGeom prst="rect">
            <a:avLst/>
          </a:prstGeom>
          <a:noFill/>
          <a:ln>
            <a:noFill/>
          </a:ln>
        </p:spPr>
        <p:txBody>
          <a:bodyPr lIns="67500" tIns="33750" rIns="67500" bIns="33750"/>
          <a:lstStyle/>
          <a:p>
            <a:r>
              <a:rPr lang="pt-BR" sz="1600" b="1" spc="-1" dirty="0">
                <a:solidFill>
                  <a:srgbClr val="000000"/>
                </a:solidFill>
                <a:latin typeface="Arial"/>
              </a:rPr>
              <a:t>RN #</a:t>
            </a:r>
            <a:r>
              <a:rPr lang="pt-BR" sz="1600" b="1" spc="-1" dirty="0" smtClean="0">
                <a:solidFill>
                  <a:srgbClr val="000000"/>
                </a:solidFill>
                <a:latin typeface="Arial"/>
              </a:rPr>
              <a:t>02 -</a:t>
            </a:r>
            <a:r>
              <a:rPr lang="pt-BR" sz="1600" b="1" spc="-1" dirty="0">
                <a:solidFill>
                  <a:srgbClr val="000000"/>
                </a:solidFill>
                <a:latin typeface="Arial"/>
              </a:rPr>
              <a:t> </a:t>
            </a:r>
            <a:r>
              <a:rPr lang="pt-BR" sz="1600" spc="-1" dirty="0" smtClean="0">
                <a:solidFill>
                  <a:srgbClr val="000000"/>
                </a:solidFill>
                <a:latin typeface="Arial"/>
              </a:rPr>
              <a:t>Este </a:t>
            </a:r>
            <a:r>
              <a:rPr lang="pt-BR" sz="1600" spc="-1" dirty="0">
                <a:solidFill>
                  <a:srgbClr val="000000"/>
                </a:solidFill>
                <a:latin typeface="Arial"/>
              </a:rPr>
              <a:t>sistema deverá ser capaz de propiciar uma interface agradável ao usuário, com opções simples, e autoexplicativas.</a:t>
            </a:r>
            <a:endParaRPr lang="pt-BR" sz="1600" spc="-1" dirty="0">
              <a:latin typeface="Arial"/>
            </a:endParaRPr>
          </a:p>
        </p:txBody>
      </p:sp>
    </p:spTree>
    <p:extLst>
      <p:ext uri="{BB962C8B-B14F-4D97-AF65-F5344CB8AC3E}">
        <p14:creationId xmlns:p14="http://schemas.microsoft.com/office/powerpoint/2010/main" val="269200745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Autofit/>
          </a:bodyPr>
          <a:lstStyle/>
          <a:p>
            <a:endParaRPr lang="pt-BR" dirty="0"/>
          </a:p>
          <a:p>
            <a:r>
              <a:rPr lang="pt-BR" dirty="0">
                <a:latin typeface="Arial" panose="020B0604020202020204" pitchFamily="34" charset="0"/>
              </a:rPr>
              <a:t>Priorização de requisitos</a:t>
            </a:r>
          </a:p>
          <a:p>
            <a:r>
              <a:rPr lang="pt-BR" dirty="0"/>
              <a:t>	</a:t>
            </a:r>
          </a:p>
        </p:txBody>
      </p:sp>
      <p:sp>
        <p:nvSpPr>
          <p:cNvPr id="3" name="Espaço Reservado para Texto 2"/>
          <p:cNvSpPr>
            <a:spLocks noGrp="1"/>
          </p:cNvSpPr>
          <p:nvPr>
            <p:ph type="body" sz="quarter" idx="11"/>
          </p:nvPr>
        </p:nvSpPr>
        <p:spPr>
          <a:xfrm>
            <a:off x="0" y="915567"/>
            <a:ext cx="9144000" cy="288032"/>
          </a:xfrm>
        </p:spPr>
        <p:txBody>
          <a:bodyPr>
            <a:noAutofit/>
          </a:bodyPr>
          <a:lstStyle/>
          <a:p>
            <a:r>
              <a:rPr lang="pt-BR" sz="2400" dirty="0">
                <a:latin typeface="Arial" panose="020B0604020202020204" pitchFamily="34" charset="0"/>
              </a:rPr>
              <a:t>Funcionais: </a:t>
            </a:r>
          </a:p>
        </p:txBody>
      </p:sp>
      <p:graphicFrame>
        <p:nvGraphicFramePr>
          <p:cNvPr id="5" name="Tabela 4"/>
          <p:cNvGraphicFramePr>
            <a:graphicFrameLocks noGrp="1"/>
          </p:cNvGraphicFramePr>
          <p:nvPr>
            <p:extLst>
              <p:ext uri="{D42A27DB-BD31-4B8C-83A1-F6EECF244321}">
                <p14:modId xmlns:p14="http://schemas.microsoft.com/office/powerpoint/2010/main" val="2116436378"/>
              </p:ext>
            </p:extLst>
          </p:nvPr>
        </p:nvGraphicFramePr>
        <p:xfrm>
          <a:off x="1691681" y="1625707"/>
          <a:ext cx="5760638" cy="2494280"/>
        </p:xfrm>
        <a:graphic>
          <a:graphicData uri="http://schemas.openxmlformats.org/drawingml/2006/table">
            <a:tbl>
              <a:tblPr firstRow="1" bandRow="1">
                <a:tableStyleId>{21E4AEA4-8DFA-4A89-87EB-49C32662AFE0}</a:tableStyleId>
              </a:tblPr>
              <a:tblGrid>
                <a:gridCol w="2880319">
                  <a:extLst>
                    <a:ext uri="{9D8B030D-6E8A-4147-A177-3AD203B41FA5}">
                      <a16:colId xmlns:a16="http://schemas.microsoft.com/office/drawing/2014/main" xmlns="" val="20000"/>
                    </a:ext>
                  </a:extLst>
                </a:gridCol>
                <a:gridCol w="2880319">
                  <a:extLst>
                    <a:ext uri="{9D8B030D-6E8A-4147-A177-3AD203B41FA5}">
                      <a16:colId xmlns:a16="http://schemas.microsoft.com/office/drawing/2014/main" xmlns="" val="20001"/>
                    </a:ext>
                  </a:extLst>
                </a:gridCol>
              </a:tblGrid>
              <a:tr h="64008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pt-BR" sz="1600" dirty="0"/>
                        <a:t>Identificador</a:t>
                      </a:r>
                      <a:r>
                        <a:rPr lang="pt-BR" sz="1600" baseline="0" dirty="0"/>
                        <a:t> de </a:t>
                      </a:r>
                    </a:p>
                    <a:p>
                      <a:pPr marL="0" marR="0" indent="0" algn="ctr" defTabSz="914400" rtl="0" eaLnBrk="1" fontAlgn="auto" latinLnBrk="1" hangingPunct="1">
                        <a:lnSpc>
                          <a:spcPct val="100000"/>
                        </a:lnSpc>
                        <a:spcBef>
                          <a:spcPts val="0"/>
                        </a:spcBef>
                        <a:spcAft>
                          <a:spcPts val="0"/>
                        </a:spcAft>
                        <a:buClrTx/>
                        <a:buSzTx/>
                        <a:buFontTx/>
                        <a:buNone/>
                        <a:tabLst/>
                        <a:defRPr/>
                      </a:pPr>
                      <a:r>
                        <a:rPr lang="pt-BR" sz="1600" baseline="0" dirty="0"/>
                        <a:t>Requisitos Funcionais</a:t>
                      </a:r>
                      <a:endParaRPr lang="pt-BR" sz="1600" dirty="0">
                        <a:latin typeface="Arial" panose="020B0604020202020204" pitchFamily="34" charset="0"/>
                        <a:cs typeface="Arial" panose="020B0604020202020204" pitchFamily="34" charset="0"/>
                      </a:endParaRPr>
                    </a:p>
                  </a:txBody>
                  <a:tcPr/>
                </a:tc>
                <a:tc>
                  <a:txBody>
                    <a:bodyPr/>
                    <a:lstStyle/>
                    <a:p>
                      <a:pPr algn="ctr"/>
                      <a:r>
                        <a:rPr lang="pt-BR" sz="1600" dirty="0"/>
                        <a:t>Priorização</a:t>
                      </a:r>
                      <a:r>
                        <a:rPr lang="pt-BR" sz="1600" baseline="0" dirty="0"/>
                        <a:t> Final</a:t>
                      </a:r>
                      <a:endParaRPr lang="pt-BR"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0"/>
                  </a:ext>
                </a:extLst>
              </a:tr>
              <a:tr h="370840">
                <a:tc>
                  <a:txBody>
                    <a:bodyPr/>
                    <a:lstStyle/>
                    <a:p>
                      <a:pPr algn="ctr"/>
                      <a:r>
                        <a:rPr lang="pt-BR" sz="1600" dirty="0"/>
                        <a:t>RF #01</a:t>
                      </a:r>
                      <a:endParaRPr lang="pt-BR" sz="1600" dirty="0">
                        <a:latin typeface="Arial" panose="020B0604020202020204" pitchFamily="34" charset="0"/>
                        <a:cs typeface="Arial" panose="020B0604020202020204" pitchFamily="34" charset="0"/>
                      </a:endParaRPr>
                    </a:p>
                  </a:txBody>
                  <a:tcPr/>
                </a:tc>
                <a:tc>
                  <a:txBody>
                    <a:bodyPr/>
                    <a:lstStyle/>
                    <a:p>
                      <a:pPr algn="ctr"/>
                      <a:r>
                        <a:rPr lang="en-US" sz="1600" kern="1200" dirty="0">
                          <a:effectLst/>
                        </a:rPr>
                        <a:t>Atrativo</a:t>
                      </a:r>
                      <a:endParaRPr lang="pt-BR"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1"/>
                  </a:ext>
                </a:extLst>
              </a:tr>
              <a:tr h="370840">
                <a:tc>
                  <a:txBody>
                    <a:bodyPr/>
                    <a:lstStyle/>
                    <a:p>
                      <a:pPr algn="ctr"/>
                      <a:r>
                        <a:rPr lang="pt-BR" sz="1600" dirty="0"/>
                        <a:t>RF #02</a:t>
                      </a:r>
                      <a:endParaRPr lang="pt-BR" sz="1600" dirty="0">
                        <a:latin typeface="Arial" panose="020B0604020202020204" pitchFamily="34" charset="0"/>
                        <a:cs typeface="Arial" panose="020B0604020202020204" pitchFamily="34" charset="0"/>
                      </a:endParaRPr>
                    </a:p>
                  </a:txBody>
                  <a:tcPr/>
                </a:tc>
                <a:tc>
                  <a:txBody>
                    <a:bodyPr/>
                    <a:lstStyle/>
                    <a:p>
                      <a:pPr algn="ctr"/>
                      <a:r>
                        <a:rPr lang="pt-BR" sz="1600" dirty="0"/>
                        <a:t>Deve ser feito</a:t>
                      </a:r>
                      <a:endParaRPr lang="pt-BR"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697580248"/>
                  </a:ext>
                </a:extLst>
              </a:tr>
              <a:tr h="370840">
                <a:tc>
                  <a:txBody>
                    <a:bodyPr/>
                    <a:lstStyle/>
                    <a:p>
                      <a:pPr algn="ctr"/>
                      <a:r>
                        <a:rPr lang="pt-BR" sz="1600" dirty="0"/>
                        <a:t>RF #03</a:t>
                      </a:r>
                      <a:endParaRPr lang="pt-BR" sz="1600" dirty="0">
                        <a:latin typeface="Arial" panose="020B0604020202020204" pitchFamily="34" charset="0"/>
                        <a:cs typeface="Arial" panose="020B0604020202020204" pitchFamily="34" charset="0"/>
                      </a:endParaRPr>
                    </a:p>
                  </a:txBody>
                  <a:tcPr/>
                </a:tc>
                <a:tc>
                  <a:txBody>
                    <a:bodyPr/>
                    <a:lstStyle/>
                    <a:p>
                      <a:pPr algn="ctr"/>
                      <a:r>
                        <a:rPr lang="pt-BR" sz="1600" dirty="0"/>
                        <a:t>Deve ser feito</a:t>
                      </a:r>
                      <a:endParaRPr lang="pt-BR"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2189749643"/>
                  </a:ext>
                </a:extLst>
              </a:tr>
              <a:tr h="370840">
                <a:tc>
                  <a:txBody>
                    <a:bodyPr/>
                    <a:lstStyle/>
                    <a:p>
                      <a:pPr algn="ctr"/>
                      <a:r>
                        <a:rPr lang="pt-BR" sz="1600" dirty="0"/>
                        <a:t>RF #04</a:t>
                      </a:r>
                      <a:endParaRPr lang="pt-BR" sz="1600" dirty="0">
                        <a:latin typeface="Arial" panose="020B0604020202020204" pitchFamily="34" charset="0"/>
                        <a:cs typeface="Arial" panose="020B0604020202020204" pitchFamily="34" charset="0"/>
                      </a:endParaRPr>
                    </a:p>
                  </a:txBody>
                  <a:tcPr/>
                </a:tc>
                <a:tc>
                  <a:txBody>
                    <a:bodyPr/>
                    <a:lstStyle/>
                    <a:p>
                      <a:pPr algn="ctr"/>
                      <a:r>
                        <a:rPr lang="pt-BR" sz="1600" dirty="0"/>
                        <a:t>Deve ser feito</a:t>
                      </a:r>
                      <a:endParaRPr lang="pt-BR"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3710500560"/>
                  </a:ext>
                </a:extLst>
              </a:tr>
              <a:tr h="370840">
                <a:tc>
                  <a:txBody>
                    <a:bodyPr/>
                    <a:lstStyle/>
                    <a:p>
                      <a:pPr algn="ctr"/>
                      <a:r>
                        <a:rPr lang="pt-BR" sz="1600" dirty="0"/>
                        <a:t>RF #05</a:t>
                      </a:r>
                      <a:endParaRPr lang="pt-BR" sz="1600" dirty="0">
                        <a:latin typeface="Arial" panose="020B0604020202020204" pitchFamily="34" charset="0"/>
                        <a:cs typeface="Arial" panose="020B0604020202020204" pitchFamily="34" charset="0"/>
                      </a:endParaRPr>
                    </a:p>
                  </a:txBody>
                  <a:tcPr/>
                </a:tc>
                <a:tc>
                  <a:txBody>
                    <a:bodyPr/>
                    <a:lstStyle/>
                    <a:p>
                      <a:pPr algn="ctr"/>
                      <a:r>
                        <a:rPr lang="pt-BR" sz="1600" dirty="0"/>
                        <a:t>Indiferente</a:t>
                      </a:r>
                      <a:endParaRPr lang="pt-BR"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2638902074"/>
                  </a:ext>
                </a:extLst>
              </a:tr>
            </a:tbl>
          </a:graphicData>
        </a:graphic>
      </p:graphicFrame>
    </p:spTree>
    <p:extLst>
      <p:ext uri="{BB962C8B-B14F-4D97-AF65-F5344CB8AC3E}">
        <p14:creationId xmlns:p14="http://schemas.microsoft.com/office/powerpoint/2010/main" val="276194807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a:bodyPr>
          <a:lstStyle/>
          <a:p>
            <a:r>
              <a:rPr lang="pt-BR" dirty="0">
                <a:latin typeface="Arial" panose="020B0604020202020204" pitchFamily="34" charset="0"/>
              </a:rPr>
              <a:t>Apresentação dos Integrantes	</a:t>
            </a:r>
          </a:p>
        </p:txBody>
      </p:sp>
      <p:sp>
        <p:nvSpPr>
          <p:cNvPr id="3" name="Espaço Reservado para Texto 2"/>
          <p:cNvSpPr>
            <a:spLocks noGrp="1"/>
          </p:cNvSpPr>
          <p:nvPr>
            <p:ph type="body" sz="quarter" idx="11"/>
          </p:nvPr>
        </p:nvSpPr>
        <p:spPr>
          <a:xfrm>
            <a:off x="769548" y="1213695"/>
            <a:ext cx="7604903" cy="1889101"/>
          </a:xfrm>
        </p:spPr>
        <p:txBody>
          <a:bodyPr>
            <a:noAutofit/>
          </a:bodyPr>
          <a:lstStyle/>
          <a:p>
            <a:pPr algn="l"/>
            <a:r>
              <a:rPr lang="pt-BR" sz="2400" b="1" dirty="0">
                <a:latin typeface="Arial" panose="020B0604020202020204" pitchFamily="34" charset="0"/>
              </a:rPr>
              <a:t>Nome:</a:t>
            </a:r>
            <a:r>
              <a:rPr lang="pt-BR" sz="2400" dirty="0">
                <a:latin typeface="Arial" panose="020B0604020202020204" pitchFamily="34" charset="0"/>
              </a:rPr>
              <a:t> </a:t>
            </a:r>
            <a:r>
              <a:rPr lang="pt-BR" sz="2400" dirty="0" err="1">
                <a:latin typeface="Arial" panose="020B0604020202020204" pitchFamily="34" charset="0"/>
              </a:rPr>
              <a:t>Kaique</a:t>
            </a:r>
            <a:r>
              <a:rPr lang="pt-BR" sz="2400" dirty="0">
                <a:latin typeface="Arial" panose="020B0604020202020204" pitchFamily="34" charset="0"/>
              </a:rPr>
              <a:t> Gomes Bruno</a:t>
            </a:r>
          </a:p>
          <a:p>
            <a:pPr algn="l"/>
            <a:r>
              <a:rPr lang="pt-BR" sz="2400" b="1" dirty="0">
                <a:latin typeface="Arial" panose="020B0604020202020204" pitchFamily="34" charset="0"/>
              </a:rPr>
              <a:t>Papel</a:t>
            </a:r>
            <a:r>
              <a:rPr lang="pt-BR" sz="2400" dirty="0">
                <a:latin typeface="Arial" panose="020B0604020202020204" pitchFamily="34" charset="0"/>
              </a:rPr>
              <a:t>: Desenvolvedor</a:t>
            </a:r>
          </a:p>
          <a:p>
            <a:pPr algn="l"/>
            <a:r>
              <a:rPr lang="pt-BR" sz="2400" b="1" dirty="0">
                <a:latin typeface="Arial" panose="020B0604020202020204" pitchFamily="34" charset="0"/>
              </a:rPr>
              <a:t>Atividades que executou</a:t>
            </a:r>
            <a:r>
              <a:rPr lang="pt-BR" sz="2400" dirty="0">
                <a:latin typeface="Arial" panose="020B0604020202020204" pitchFamily="34" charset="0"/>
              </a:rPr>
              <a:t>: Desenvolvimento do Logo e </a:t>
            </a:r>
            <a:r>
              <a:rPr lang="pt-BR" sz="2400" dirty="0" err="1">
                <a:latin typeface="Arial" panose="020B0604020202020204" pitchFamily="34" charset="0"/>
              </a:rPr>
              <a:t>Template</a:t>
            </a:r>
            <a:endParaRPr lang="pt-BR" sz="2400" dirty="0">
              <a:latin typeface="Arial" panose="020B0604020202020204" pitchFamily="34" charset="0"/>
            </a:endParaRPr>
          </a:p>
          <a:p>
            <a:pPr algn="l"/>
            <a:r>
              <a:rPr lang="pt-BR" sz="2400" b="1" dirty="0">
                <a:latin typeface="Arial" panose="020B0604020202020204" pitchFamily="34" charset="0"/>
              </a:rPr>
              <a:t>Dificuldades/Sugestões</a:t>
            </a:r>
            <a:r>
              <a:rPr lang="pt-BR" sz="2400" dirty="0">
                <a:latin typeface="Arial" panose="020B0604020202020204" pitchFamily="34" charset="0"/>
              </a:rPr>
              <a:t>: Dificuldade na comunicação e interação com o grupo</a:t>
            </a:r>
          </a:p>
        </p:txBody>
      </p:sp>
    </p:spTree>
    <p:extLst>
      <p:ext uri="{BB962C8B-B14F-4D97-AF65-F5344CB8AC3E}">
        <p14:creationId xmlns:p14="http://schemas.microsoft.com/office/powerpoint/2010/main" val="304015406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a:bodyPr>
          <a:lstStyle/>
          <a:p>
            <a:r>
              <a:rPr lang="pt-BR" dirty="0">
                <a:latin typeface="Arial" panose="020B0604020202020204" pitchFamily="34" charset="0"/>
              </a:rPr>
              <a:t>Apresentação dos Integrantes</a:t>
            </a:r>
          </a:p>
        </p:txBody>
      </p:sp>
      <p:sp>
        <p:nvSpPr>
          <p:cNvPr id="3" name="Espaço Reservado para Texto 2"/>
          <p:cNvSpPr>
            <a:spLocks noGrp="1"/>
          </p:cNvSpPr>
          <p:nvPr>
            <p:ph type="body" sz="quarter" idx="11"/>
          </p:nvPr>
        </p:nvSpPr>
        <p:spPr>
          <a:xfrm>
            <a:off x="719399" y="1270269"/>
            <a:ext cx="8065006" cy="2236928"/>
          </a:xfrm>
        </p:spPr>
        <p:txBody>
          <a:bodyPr>
            <a:noAutofit/>
          </a:bodyPr>
          <a:lstStyle/>
          <a:p>
            <a:pPr algn="just"/>
            <a:r>
              <a:rPr lang="pt-BR" sz="2400" b="1" dirty="0">
                <a:latin typeface="Arial" panose="020B0604020202020204" pitchFamily="34" charset="0"/>
              </a:rPr>
              <a:t>Nome:</a:t>
            </a:r>
            <a:r>
              <a:rPr lang="pt-BR" sz="2400" dirty="0">
                <a:latin typeface="Arial" panose="020B0604020202020204" pitchFamily="34" charset="0"/>
              </a:rPr>
              <a:t> Thiago Souza</a:t>
            </a:r>
          </a:p>
          <a:p>
            <a:pPr algn="just"/>
            <a:r>
              <a:rPr lang="pt-BR" sz="2400" b="1" dirty="0">
                <a:latin typeface="Arial" panose="020B0604020202020204" pitchFamily="34" charset="0"/>
              </a:rPr>
              <a:t>Papel</a:t>
            </a:r>
            <a:r>
              <a:rPr lang="pt-BR" sz="2400" dirty="0">
                <a:latin typeface="Arial" panose="020B0604020202020204" pitchFamily="34" charset="0"/>
              </a:rPr>
              <a:t>: Desenvolvedor</a:t>
            </a:r>
          </a:p>
          <a:p>
            <a:pPr algn="just"/>
            <a:r>
              <a:rPr lang="pt-BR" sz="2400" b="1" dirty="0">
                <a:latin typeface="Arial" panose="020B0604020202020204" pitchFamily="34" charset="0"/>
              </a:rPr>
              <a:t>Atividades que executou</a:t>
            </a:r>
            <a:r>
              <a:rPr lang="pt-BR" sz="2400" dirty="0">
                <a:latin typeface="Arial" panose="020B0604020202020204" pitchFamily="34" charset="0"/>
              </a:rPr>
              <a:t>: Desenvolvimento de logos e layout do website, definição de </a:t>
            </a:r>
            <a:r>
              <a:rPr lang="pt-BR" sz="2400" dirty="0" err="1">
                <a:latin typeface="Arial" panose="020B0604020202020204" pitchFamily="34" charset="0"/>
              </a:rPr>
              <a:t>macrorequisitos</a:t>
            </a:r>
            <a:r>
              <a:rPr lang="pt-BR" sz="2400" dirty="0">
                <a:latin typeface="Arial" panose="020B0604020202020204" pitchFamily="34" charset="0"/>
              </a:rPr>
              <a:t>.</a:t>
            </a:r>
          </a:p>
          <a:p>
            <a:pPr algn="just"/>
            <a:r>
              <a:rPr lang="pt-BR" sz="2400" b="1" dirty="0">
                <a:latin typeface="Arial" panose="020B0604020202020204" pitchFamily="34" charset="0"/>
              </a:rPr>
              <a:t>Dificuldades/Sugestões</a:t>
            </a:r>
            <a:r>
              <a:rPr lang="pt-BR" sz="2400" dirty="0">
                <a:latin typeface="Arial" panose="020B0604020202020204" pitchFamily="34" charset="0"/>
              </a:rPr>
              <a:t>: Dificuldade na organização e falta de tempo dedicado ao projeto.</a:t>
            </a:r>
          </a:p>
        </p:txBody>
      </p:sp>
    </p:spTree>
    <p:extLst>
      <p:ext uri="{BB962C8B-B14F-4D97-AF65-F5344CB8AC3E}">
        <p14:creationId xmlns:p14="http://schemas.microsoft.com/office/powerpoint/2010/main" val="19586787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374810" y="1275606"/>
            <a:ext cx="8136904" cy="2252924"/>
          </a:xfrm>
          <a:prstGeom prst="rect">
            <a:avLst/>
          </a:prstGeom>
          <a:noFill/>
        </p:spPr>
        <p:txBody>
          <a:bodyPr wrap="square" rtlCol="0">
            <a:spAutoFit/>
          </a:bodyPr>
          <a:lstStyle/>
          <a:p>
            <a:pPr algn="just">
              <a:spcBef>
                <a:spcPct val="20000"/>
              </a:spcBef>
            </a:pPr>
            <a:r>
              <a:rPr lang="pt-BR" b="1" dirty="0">
                <a:solidFill>
                  <a:schemeClr val="tx1">
                    <a:lumMod val="75000"/>
                    <a:lumOff val="25000"/>
                  </a:schemeClr>
                </a:solidFill>
                <a:cs typeface="Arial" pitchFamily="34" charset="0"/>
              </a:rPr>
              <a:t>Módulo 02: Prontuário dos idosos (Enfermeiros)</a:t>
            </a:r>
          </a:p>
          <a:p>
            <a:pPr marL="285750" indent="-285750" algn="just">
              <a:spcBef>
                <a:spcPct val="20000"/>
              </a:spcBef>
              <a:buFont typeface="Courier New" panose="02070309020205020404" pitchFamily="49" charset="0"/>
              <a:buChar char="o"/>
            </a:pPr>
            <a:r>
              <a:rPr lang="pt-BR" dirty="0">
                <a:solidFill>
                  <a:schemeClr val="tx1">
                    <a:lumMod val="75000"/>
                    <a:lumOff val="25000"/>
                  </a:schemeClr>
                </a:solidFill>
                <a:cs typeface="Arial" pitchFamily="34" charset="0"/>
              </a:rPr>
              <a:t>Gerenciamento dos dados dos idosos;</a:t>
            </a:r>
          </a:p>
          <a:p>
            <a:pPr marL="285750" indent="-285750" algn="just">
              <a:spcBef>
                <a:spcPct val="20000"/>
              </a:spcBef>
              <a:buFont typeface="Courier New" panose="02070309020205020404" pitchFamily="49" charset="0"/>
              <a:buChar char="o"/>
            </a:pPr>
            <a:r>
              <a:rPr lang="pt-BR" dirty="0">
                <a:solidFill>
                  <a:schemeClr val="tx1">
                    <a:lumMod val="75000"/>
                    <a:lumOff val="25000"/>
                  </a:schemeClr>
                </a:solidFill>
                <a:cs typeface="Arial" pitchFamily="34" charset="0"/>
              </a:rPr>
              <a:t>Criação de prontuário </a:t>
            </a:r>
          </a:p>
          <a:p>
            <a:pPr marL="285750" indent="-285750" algn="just">
              <a:spcBef>
                <a:spcPct val="20000"/>
              </a:spcBef>
              <a:buFont typeface="Courier New" panose="02070309020205020404" pitchFamily="49" charset="0"/>
              <a:buChar char="o"/>
            </a:pPr>
            <a:r>
              <a:rPr lang="pt-BR" dirty="0">
                <a:solidFill>
                  <a:schemeClr val="tx1">
                    <a:lumMod val="75000"/>
                    <a:lumOff val="25000"/>
                  </a:schemeClr>
                </a:solidFill>
                <a:cs typeface="Arial" pitchFamily="34" charset="0"/>
              </a:rPr>
              <a:t>Controle de acesso (privilegio) as funcionalidades do módulo (perfil de acesso= enfermeiros)  </a:t>
            </a:r>
          </a:p>
          <a:p>
            <a:pPr marL="285750" indent="-285750" algn="just">
              <a:spcBef>
                <a:spcPct val="20000"/>
              </a:spcBef>
              <a:buFont typeface="Courier New" panose="02070309020205020404" pitchFamily="49" charset="0"/>
              <a:buChar char="o"/>
            </a:pPr>
            <a:r>
              <a:rPr lang="pt-BR" dirty="0">
                <a:solidFill>
                  <a:schemeClr val="tx1">
                    <a:lumMod val="75000"/>
                    <a:lumOff val="25000"/>
                  </a:schemeClr>
                </a:solidFill>
                <a:cs typeface="Arial" pitchFamily="34" charset="0"/>
              </a:rPr>
              <a:t>Gerar fixas;</a:t>
            </a:r>
          </a:p>
          <a:p>
            <a:pPr algn="just"/>
            <a:endParaRPr lang="pt-BR" b="1" dirty="0">
              <a:solidFill>
                <a:schemeClr val="tx1">
                  <a:lumMod val="75000"/>
                  <a:lumOff val="25000"/>
                </a:schemeClr>
              </a:solidFill>
              <a:cs typeface="Arial" pitchFamily="34" charset="0"/>
            </a:endParaRPr>
          </a:p>
        </p:txBody>
      </p:sp>
      <p:sp>
        <p:nvSpPr>
          <p:cNvPr id="5" name="Espaço Reservado para Texto 1"/>
          <p:cNvSpPr>
            <a:spLocks noGrp="1"/>
          </p:cNvSpPr>
          <p:nvPr>
            <p:ph type="body" sz="quarter" idx="10"/>
          </p:nvPr>
        </p:nvSpPr>
        <p:spPr>
          <a:xfrm>
            <a:off x="757070" y="524615"/>
            <a:ext cx="7372383" cy="360040"/>
          </a:xfrm>
        </p:spPr>
        <p:txBody>
          <a:bodyPr>
            <a:noAutofit/>
          </a:bodyPr>
          <a:lstStyle/>
          <a:p>
            <a:r>
              <a:rPr lang="pt-BR" dirty="0"/>
              <a:t>Necessidades que </a:t>
            </a:r>
            <a:r>
              <a:rPr lang="pt-BR" dirty="0" smtClean="0"/>
              <a:t>o projeto </a:t>
            </a:r>
            <a:r>
              <a:rPr lang="pt-BR" dirty="0"/>
              <a:t>deve </a:t>
            </a:r>
            <a:r>
              <a:rPr lang="pt-BR" dirty="0" smtClean="0"/>
              <a:t>atender </a:t>
            </a:r>
            <a:endParaRPr lang="pt-BR" dirty="0"/>
          </a:p>
        </p:txBody>
      </p:sp>
    </p:spTree>
    <p:extLst>
      <p:ext uri="{BB962C8B-B14F-4D97-AF65-F5344CB8AC3E}">
        <p14:creationId xmlns:p14="http://schemas.microsoft.com/office/powerpoint/2010/main" val="114724162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a:bodyPr>
          <a:lstStyle/>
          <a:p>
            <a:r>
              <a:rPr lang="pt-BR" dirty="0">
                <a:latin typeface="Arial" panose="020B0604020202020204" pitchFamily="34" charset="0"/>
              </a:rPr>
              <a:t>Apresentação dos Integrantes</a:t>
            </a:r>
          </a:p>
        </p:txBody>
      </p:sp>
      <p:sp>
        <p:nvSpPr>
          <p:cNvPr id="3" name="Espaço Reservado para Texto 2"/>
          <p:cNvSpPr>
            <a:spLocks noGrp="1"/>
          </p:cNvSpPr>
          <p:nvPr>
            <p:ph type="body" sz="quarter" idx="11"/>
          </p:nvPr>
        </p:nvSpPr>
        <p:spPr>
          <a:xfrm>
            <a:off x="804689" y="1227761"/>
            <a:ext cx="7534621" cy="1860221"/>
          </a:xfrm>
        </p:spPr>
        <p:txBody>
          <a:bodyPr>
            <a:noAutofit/>
          </a:bodyPr>
          <a:lstStyle/>
          <a:p>
            <a:pPr algn="just"/>
            <a:r>
              <a:rPr lang="pt-BR" sz="2400" b="1" dirty="0">
                <a:latin typeface="Arial" panose="020B0604020202020204" pitchFamily="34" charset="0"/>
              </a:rPr>
              <a:t>Nome:</a:t>
            </a:r>
            <a:r>
              <a:rPr lang="pt-BR" sz="2400" dirty="0">
                <a:latin typeface="Arial" panose="020B0604020202020204" pitchFamily="34" charset="0"/>
              </a:rPr>
              <a:t> </a:t>
            </a:r>
            <a:r>
              <a:rPr lang="pt-BR" altLang="ko-KR" sz="2400" spc="-1" dirty="0">
                <a:solidFill>
                  <a:srgbClr val="404040"/>
                </a:solidFill>
                <a:latin typeface="Arial" panose="020B0604020202020204" pitchFamily="34" charset="0"/>
                <a:ea typeface="Arial Unicode MS"/>
              </a:rPr>
              <a:t>Aldo Gabriel Dourador </a:t>
            </a:r>
            <a:r>
              <a:rPr lang="pt-BR" altLang="ko-KR" sz="2400" spc="-1" dirty="0" err="1">
                <a:solidFill>
                  <a:srgbClr val="404040"/>
                </a:solidFill>
                <a:latin typeface="Arial" panose="020B0604020202020204" pitchFamily="34" charset="0"/>
                <a:ea typeface="Arial Unicode MS"/>
              </a:rPr>
              <a:t>Juliari</a:t>
            </a:r>
            <a:endParaRPr lang="pt-BR" altLang="ko-KR" sz="2400" spc="-1" dirty="0">
              <a:solidFill>
                <a:srgbClr val="404040"/>
              </a:solidFill>
              <a:latin typeface="Arial" panose="020B0604020202020204" pitchFamily="34" charset="0"/>
              <a:ea typeface="Arial Unicode MS"/>
            </a:endParaRPr>
          </a:p>
          <a:p>
            <a:pPr algn="just"/>
            <a:r>
              <a:rPr lang="pt-BR" sz="2400" b="1" dirty="0">
                <a:latin typeface="Arial" panose="020B0604020202020204" pitchFamily="34" charset="0"/>
              </a:rPr>
              <a:t>Papel</a:t>
            </a:r>
            <a:r>
              <a:rPr lang="pt-BR" sz="2400" dirty="0">
                <a:latin typeface="Arial" panose="020B0604020202020204" pitchFamily="34" charset="0"/>
              </a:rPr>
              <a:t>: Analista</a:t>
            </a:r>
          </a:p>
          <a:p>
            <a:pPr algn="just"/>
            <a:r>
              <a:rPr lang="pt-BR" sz="2400" b="1" dirty="0">
                <a:latin typeface="Arial" panose="020B0604020202020204" pitchFamily="34" charset="0"/>
              </a:rPr>
              <a:t>Atividades que executou</a:t>
            </a:r>
            <a:r>
              <a:rPr lang="pt-BR" sz="2400" dirty="0">
                <a:latin typeface="Arial" panose="020B0604020202020204" pitchFamily="34" charset="0"/>
              </a:rPr>
              <a:t>: </a:t>
            </a:r>
            <a:r>
              <a:rPr lang="pt-BR" altLang="ko-KR" sz="2400" spc="-1" dirty="0">
                <a:solidFill>
                  <a:srgbClr val="404040"/>
                </a:solidFill>
                <a:latin typeface="Arial" panose="020B0604020202020204" pitchFamily="34" charset="0"/>
                <a:ea typeface="Arial Unicode MS"/>
              </a:rPr>
              <a:t>Documento de visão e Levantamento de requisitos</a:t>
            </a:r>
          </a:p>
          <a:p>
            <a:pPr algn="just"/>
            <a:r>
              <a:rPr lang="pt-BR" sz="2400" b="1" dirty="0">
                <a:latin typeface="Arial" panose="020B0604020202020204" pitchFamily="34" charset="0"/>
              </a:rPr>
              <a:t>Dificuldades/Sugestões</a:t>
            </a:r>
            <a:r>
              <a:rPr lang="pt-BR" sz="2400" dirty="0">
                <a:latin typeface="Arial" panose="020B0604020202020204" pitchFamily="34" charset="0"/>
              </a:rPr>
              <a:t>: D</a:t>
            </a:r>
            <a:r>
              <a:rPr lang="pt-BR" altLang="ko-KR" sz="2400" spc="-1" dirty="0">
                <a:solidFill>
                  <a:srgbClr val="404040"/>
                </a:solidFill>
                <a:latin typeface="Arial" panose="020B0604020202020204" pitchFamily="34" charset="0"/>
                <a:ea typeface="Arial Unicode MS"/>
              </a:rPr>
              <a:t>ificuldade em se comunicar com pessoas que não </a:t>
            </a:r>
            <a:r>
              <a:rPr lang="pt-BR" altLang="ko-KR" sz="2400" spc="-1" dirty="0" err="1">
                <a:solidFill>
                  <a:srgbClr val="404040"/>
                </a:solidFill>
                <a:latin typeface="Arial" panose="020B0604020202020204" pitchFamily="34" charset="0"/>
                <a:ea typeface="Arial Unicode MS"/>
              </a:rPr>
              <a:t>conheçe</a:t>
            </a:r>
            <a:r>
              <a:rPr lang="pt-BR" altLang="ko-KR" sz="2400" spc="-1" dirty="0">
                <a:solidFill>
                  <a:srgbClr val="404040"/>
                </a:solidFill>
                <a:latin typeface="Arial" panose="020B0604020202020204" pitchFamily="34" charset="0"/>
                <a:ea typeface="Arial Unicode MS"/>
              </a:rPr>
              <a:t> bem, o que acaba o limitando.</a:t>
            </a:r>
            <a:endParaRPr lang="pt-BR" sz="2400" dirty="0">
              <a:latin typeface="Arial" panose="020B0604020202020204" pitchFamily="34" charset="0"/>
            </a:endParaRPr>
          </a:p>
        </p:txBody>
      </p:sp>
    </p:spTree>
    <p:extLst>
      <p:ext uri="{BB962C8B-B14F-4D97-AF65-F5344CB8AC3E}">
        <p14:creationId xmlns:p14="http://schemas.microsoft.com/office/powerpoint/2010/main" val="317745000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a:bodyPr>
          <a:lstStyle/>
          <a:p>
            <a:r>
              <a:rPr lang="pt-BR" dirty="0">
                <a:latin typeface="Arial" panose="020B0604020202020204" pitchFamily="34" charset="0"/>
              </a:rPr>
              <a:t>Apresentação dos Integrantes</a:t>
            </a:r>
          </a:p>
        </p:txBody>
      </p:sp>
      <p:sp>
        <p:nvSpPr>
          <p:cNvPr id="3" name="Espaço Reservado para Texto 2"/>
          <p:cNvSpPr>
            <a:spLocks noGrp="1"/>
          </p:cNvSpPr>
          <p:nvPr>
            <p:ph type="body" sz="quarter" idx="11"/>
          </p:nvPr>
        </p:nvSpPr>
        <p:spPr>
          <a:xfrm>
            <a:off x="690070" y="1232899"/>
            <a:ext cx="7393992" cy="2532527"/>
          </a:xfrm>
        </p:spPr>
        <p:txBody>
          <a:bodyPr>
            <a:noAutofit/>
          </a:bodyPr>
          <a:lstStyle/>
          <a:p>
            <a:pPr algn="just"/>
            <a:r>
              <a:rPr lang="pt-BR" sz="2400" b="1" dirty="0">
                <a:latin typeface="Arial" panose="020B0604020202020204" pitchFamily="34" charset="0"/>
              </a:rPr>
              <a:t>Nome:</a:t>
            </a:r>
            <a:r>
              <a:rPr lang="pt-BR" sz="2400" dirty="0">
                <a:latin typeface="Arial" panose="020B0604020202020204" pitchFamily="34" charset="0"/>
              </a:rPr>
              <a:t> Rafael Renaud</a:t>
            </a:r>
            <a:endParaRPr lang="pt-BR" altLang="ko-KR" sz="2400" spc="-1" dirty="0">
              <a:solidFill>
                <a:srgbClr val="404040"/>
              </a:solidFill>
              <a:latin typeface="Arial" panose="020B0604020202020204" pitchFamily="34" charset="0"/>
              <a:ea typeface="Arial Unicode MS"/>
            </a:endParaRPr>
          </a:p>
          <a:p>
            <a:pPr algn="just"/>
            <a:r>
              <a:rPr lang="pt-BR" sz="2400" b="1" dirty="0">
                <a:latin typeface="Arial" panose="020B0604020202020204" pitchFamily="34" charset="0"/>
              </a:rPr>
              <a:t>Papel</a:t>
            </a:r>
            <a:r>
              <a:rPr lang="pt-BR" sz="2400" dirty="0">
                <a:latin typeface="Arial" panose="020B0604020202020204" pitchFamily="34" charset="0"/>
              </a:rPr>
              <a:t>: Analista</a:t>
            </a:r>
          </a:p>
          <a:p>
            <a:pPr algn="just"/>
            <a:r>
              <a:rPr lang="pt-BR" sz="2400" b="1" dirty="0">
                <a:latin typeface="Arial" panose="020B0604020202020204" pitchFamily="34" charset="0"/>
              </a:rPr>
              <a:t>Atividades que executou</a:t>
            </a:r>
            <a:r>
              <a:rPr lang="pt-BR" sz="2400" dirty="0">
                <a:latin typeface="Arial" panose="020B0604020202020204" pitchFamily="34" charset="0"/>
              </a:rPr>
              <a:t>: Elaboração do Documento de Visão da Solicitação dos Principais Envolvidos</a:t>
            </a:r>
          </a:p>
          <a:p>
            <a:pPr algn="just"/>
            <a:r>
              <a:rPr lang="pt-BR" sz="2400" b="1" dirty="0">
                <a:latin typeface="Arial" panose="020B0604020202020204" pitchFamily="34" charset="0"/>
              </a:rPr>
              <a:t>Dificuldades/Sugestões</a:t>
            </a:r>
            <a:r>
              <a:rPr lang="pt-BR" sz="2400" dirty="0">
                <a:latin typeface="Arial" panose="020B0604020202020204" pitchFamily="34" charset="0"/>
              </a:rPr>
              <a:t>: Dificuldade em listar requisitos cujos atributos pertenciam a diferentes módulos que se interagiam e pensavam de formas distintas.</a:t>
            </a:r>
          </a:p>
        </p:txBody>
      </p:sp>
    </p:spTree>
    <p:extLst>
      <p:ext uri="{BB962C8B-B14F-4D97-AF65-F5344CB8AC3E}">
        <p14:creationId xmlns:p14="http://schemas.microsoft.com/office/powerpoint/2010/main" val="32527949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a:bodyPr>
          <a:lstStyle/>
          <a:p>
            <a:r>
              <a:rPr lang="pt-BR" dirty="0">
                <a:latin typeface="Arial" panose="020B0604020202020204" pitchFamily="34" charset="0"/>
              </a:rPr>
              <a:t>Apresentação dos Integrantes</a:t>
            </a:r>
          </a:p>
        </p:txBody>
      </p:sp>
      <p:sp>
        <p:nvSpPr>
          <p:cNvPr id="3" name="Espaço Reservado para Texto 2"/>
          <p:cNvSpPr>
            <a:spLocks noGrp="1"/>
          </p:cNvSpPr>
          <p:nvPr>
            <p:ph type="body" sz="quarter" idx="11"/>
          </p:nvPr>
        </p:nvSpPr>
        <p:spPr>
          <a:xfrm>
            <a:off x="581577" y="1448656"/>
            <a:ext cx="7822684" cy="2288226"/>
          </a:xfrm>
        </p:spPr>
        <p:txBody>
          <a:bodyPr>
            <a:noAutofit/>
          </a:bodyPr>
          <a:lstStyle/>
          <a:p>
            <a:pPr algn="just"/>
            <a:r>
              <a:rPr lang="pt-BR" sz="2400" b="1" dirty="0">
                <a:latin typeface="Arial" panose="020B0604020202020204" pitchFamily="34" charset="0"/>
              </a:rPr>
              <a:t>Nome:</a:t>
            </a:r>
            <a:r>
              <a:rPr lang="pt-BR" sz="2400" dirty="0">
                <a:latin typeface="Arial" panose="020B0604020202020204" pitchFamily="34" charset="0"/>
              </a:rPr>
              <a:t> Jennifer Ferreira</a:t>
            </a:r>
          </a:p>
          <a:p>
            <a:pPr algn="just"/>
            <a:r>
              <a:rPr lang="pt-BR" sz="2400" b="1" dirty="0" smtClean="0">
                <a:latin typeface="Arial" panose="020B0604020202020204" pitchFamily="34" charset="0"/>
              </a:rPr>
              <a:t>Papel</a:t>
            </a:r>
            <a:r>
              <a:rPr lang="pt-BR" sz="2400" dirty="0">
                <a:latin typeface="Arial" panose="020B0604020202020204" pitchFamily="34" charset="0"/>
              </a:rPr>
              <a:t>: DBA</a:t>
            </a:r>
          </a:p>
          <a:p>
            <a:pPr algn="just"/>
            <a:r>
              <a:rPr lang="pt-BR" sz="2400" b="1" dirty="0" smtClean="0">
                <a:latin typeface="Arial" panose="020B0604020202020204" pitchFamily="34" charset="0"/>
              </a:rPr>
              <a:t>Atividades </a:t>
            </a:r>
            <a:r>
              <a:rPr lang="pt-BR" sz="2400" b="1" dirty="0">
                <a:latin typeface="Arial" panose="020B0604020202020204" pitchFamily="34" charset="0"/>
              </a:rPr>
              <a:t>que executou</a:t>
            </a:r>
            <a:r>
              <a:rPr lang="pt-BR" sz="2400" dirty="0">
                <a:latin typeface="Arial" panose="020B0604020202020204" pitchFamily="34" charset="0"/>
              </a:rPr>
              <a:t>: Documento de visão, Levantamento de requisitos, Definição de </a:t>
            </a:r>
            <a:r>
              <a:rPr lang="pt-BR" sz="2400" dirty="0" err="1">
                <a:latin typeface="Arial" panose="020B0604020202020204" pitchFamily="34" charset="0"/>
              </a:rPr>
              <a:t>Macrorequisitos</a:t>
            </a:r>
            <a:r>
              <a:rPr lang="pt-BR" sz="2400" dirty="0">
                <a:latin typeface="Arial" panose="020B0604020202020204" pitchFamily="34" charset="0"/>
              </a:rPr>
              <a:t>, Imagem do documento de visão.</a:t>
            </a:r>
          </a:p>
          <a:p>
            <a:pPr algn="just"/>
            <a:r>
              <a:rPr lang="pt-BR" sz="2400" b="1" dirty="0" smtClean="0">
                <a:latin typeface="Arial" panose="020B0604020202020204" pitchFamily="34" charset="0"/>
              </a:rPr>
              <a:t>Dificuldades/Sugestões</a:t>
            </a:r>
            <a:r>
              <a:rPr lang="pt-BR" sz="2400" dirty="0">
                <a:latin typeface="Arial" panose="020B0604020202020204" pitchFamily="34" charset="0"/>
              </a:rPr>
              <a:t>: Dificuldades sobre identificar os requisitos funcionais e na criação da imagem do documento de visão.</a:t>
            </a:r>
          </a:p>
        </p:txBody>
      </p:sp>
    </p:spTree>
    <p:extLst>
      <p:ext uri="{BB962C8B-B14F-4D97-AF65-F5344CB8AC3E}">
        <p14:creationId xmlns:p14="http://schemas.microsoft.com/office/powerpoint/2010/main" val="121083860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a:bodyPr>
          <a:lstStyle/>
          <a:p>
            <a:r>
              <a:rPr lang="pt-BR" dirty="0">
                <a:latin typeface="Arial" panose="020B0604020202020204" pitchFamily="34" charset="0"/>
              </a:rPr>
              <a:t>Apresentação</a:t>
            </a:r>
            <a:r>
              <a:rPr lang="pt-BR" dirty="0" smtClean="0">
                <a:latin typeface="Arial" panose="020B0604020202020204" pitchFamily="34" charset="0"/>
              </a:rPr>
              <a:t> dos Integrantes</a:t>
            </a:r>
            <a:endParaRPr lang="pt-BR" dirty="0">
              <a:latin typeface="Arial" panose="020B0604020202020204" pitchFamily="34" charset="0"/>
            </a:endParaRPr>
          </a:p>
        </p:txBody>
      </p:sp>
      <p:sp>
        <p:nvSpPr>
          <p:cNvPr id="3" name="Espaço Reservado para Texto 2"/>
          <p:cNvSpPr>
            <a:spLocks noGrp="1"/>
          </p:cNvSpPr>
          <p:nvPr>
            <p:ph type="body" sz="quarter" idx="11"/>
          </p:nvPr>
        </p:nvSpPr>
        <p:spPr>
          <a:xfrm>
            <a:off x="472819" y="1226712"/>
            <a:ext cx="8198362" cy="2584657"/>
          </a:xfrm>
        </p:spPr>
        <p:txBody>
          <a:bodyPr>
            <a:noAutofit/>
          </a:bodyPr>
          <a:lstStyle/>
          <a:p>
            <a:pPr algn="l"/>
            <a:r>
              <a:rPr lang="pt-BR" sz="2400" b="1" dirty="0">
                <a:latin typeface="Arial" panose="020B0604020202020204" pitchFamily="34" charset="0"/>
              </a:rPr>
              <a:t>Nome:</a:t>
            </a:r>
            <a:r>
              <a:rPr lang="pt-BR" sz="2400" dirty="0">
                <a:latin typeface="Arial" panose="020B0604020202020204" pitchFamily="34" charset="0"/>
              </a:rPr>
              <a:t> </a:t>
            </a:r>
            <a:r>
              <a:rPr lang="pt-BR" sz="2400" dirty="0" err="1">
                <a:latin typeface="Arial" panose="020B0604020202020204" pitchFamily="34" charset="0"/>
              </a:rPr>
              <a:t>Steffany</a:t>
            </a:r>
            <a:r>
              <a:rPr lang="pt-BR" sz="2400" dirty="0">
                <a:latin typeface="Arial" panose="020B0604020202020204" pitchFamily="34" charset="0"/>
              </a:rPr>
              <a:t> Ramos de Souza</a:t>
            </a:r>
          </a:p>
          <a:p>
            <a:pPr algn="l"/>
            <a:r>
              <a:rPr lang="pt-BR" sz="2400" b="1" dirty="0">
                <a:latin typeface="Arial" panose="020B0604020202020204" pitchFamily="34" charset="0"/>
              </a:rPr>
              <a:t>Papel</a:t>
            </a:r>
            <a:r>
              <a:rPr lang="pt-BR" sz="2400" dirty="0">
                <a:latin typeface="Arial" panose="020B0604020202020204" pitchFamily="34" charset="0"/>
              </a:rPr>
              <a:t>: DBA</a:t>
            </a:r>
          </a:p>
          <a:p>
            <a:pPr algn="l"/>
            <a:r>
              <a:rPr lang="pt-BR" sz="2400" b="1" dirty="0">
                <a:latin typeface="Arial" panose="020B0604020202020204" pitchFamily="34" charset="0"/>
              </a:rPr>
              <a:t>Atividades que executou</a:t>
            </a:r>
            <a:r>
              <a:rPr lang="pt-BR" sz="2400" dirty="0">
                <a:latin typeface="Arial" panose="020B0604020202020204" pitchFamily="34" charset="0"/>
              </a:rPr>
              <a:t>: Desenvolvimento do documento de visão e levantamento de requisitos</a:t>
            </a:r>
          </a:p>
          <a:p>
            <a:pPr algn="l"/>
            <a:r>
              <a:rPr lang="pt-BR" sz="2400" b="1" dirty="0">
                <a:latin typeface="Arial" panose="020B0604020202020204" pitchFamily="34" charset="0"/>
              </a:rPr>
              <a:t>Dificuldades/Sugestões</a:t>
            </a:r>
            <a:r>
              <a:rPr lang="pt-BR" sz="2400" dirty="0">
                <a:latin typeface="Arial" panose="020B0604020202020204" pitchFamily="34" charset="0"/>
              </a:rPr>
              <a:t>: Aprender sobre o SVN e se expressar de forma clara na hora de preencher alguns campos dos documentos desenvolvidos no bimestre.</a:t>
            </a:r>
          </a:p>
        </p:txBody>
      </p:sp>
    </p:spTree>
    <p:extLst>
      <p:ext uri="{BB962C8B-B14F-4D97-AF65-F5344CB8AC3E}">
        <p14:creationId xmlns:p14="http://schemas.microsoft.com/office/powerpoint/2010/main" val="119806490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a:bodyPr>
          <a:lstStyle/>
          <a:p>
            <a:r>
              <a:rPr lang="pt-BR" sz="2700" dirty="0" smtClean="0">
                <a:latin typeface="Arial" panose="020B0604020202020204" pitchFamily="34" charset="0"/>
              </a:rPr>
              <a:t>Notas</a:t>
            </a:r>
            <a:r>
              <a:rPr lang="pt-BR" sz="2700" dirty="0">
                <a:latin typeface="Arial" panose="020B0604020202020204" pitchFamily="34" charset="0"/>
              </a:rPr>
              <a:t>	</a:t>
            </a:r>
          </a:p>
        </p:txBody>
      </p:sp>
      <p:graphicFrame>
        <p:nvGraphicFramePr>
          <p:cNvPr id="4" name="Tabela 3"/>
          <p:cNvGraphicFramePr>
            <a:graphicFrameLocks noGrp="1"/>
          </p:cNvGraphicFramePr>
          <p:nvPr>
            <p:extLst>
              <p:ext uri="{D42A27DB-BD31-4B8C-83A1-F6EECF244321}">
                <p14:modId xmlns:p14="http://schemas.microsoft.com/office/powerpoint/2010/main" val="4234730110"/>
              </p:ext>
            </p:extLst>
          </p:nvPr>
        </p:nvGraphicFramePr>
        <p:xfrm>
          <a:off x="1475656" y="1347615"/>
          <a:ext cx="6096000" cy="2595880"/>
        </p:xfrm>
        <a:graphic>
          <a:graphicData uri="http://schemas.openxmlformats.org/drawingml/2006/table">
            <a:tbl>
              <a:tblPr firstRow="1" bandRow="1">
                <a:tableStyleId>{17292A2E-F333-43FB-9621-5CBBE7FDCDCB}</a:tableStyleId>
              </a:tblPr>
              <a:tblGrid>
                <a:gridCol w="3048000">
                  <a:extLst>
                    <a:ext uri="{9D8B030D-6E8A-4147-A177-3AD203B41FA5}">
                      <a16:colId xmlns:a16="http://schemas.microsoft.com/office/drawing/2014/main" xmlns="" val="20000"/>
                    </a:ext>
                  </a:extLst>
                </a:gridCol>
                <a:gridCol w="3048000">
                  <a:extLst>
                    <a:ext uri="{9D8B030D-6E8A-4147-A177-3AD203B41FA5}">
                      <a16:colId xmlns:a16="http://schemas.microsoft.com/office/drawing/2014/main" xmlns="" val="20001"/>
                    </a:ext>
                  </a:extLst>
                </a:gridCol>
              </a:tblGrid>
              <a:tr h="370840">
                <a:tc>
                  <a:txBody>
                    <a:bodyPr/>
                    <a:lstStyle/>
                    <a:p>
                      <a:pPr algn="ctr"/>
                      <a:r>
                        <a:rPr lang="pt-BR" sz="1600" dirty="0"/>
                        <a:t>Nomes</a:t>
                      </a:r>
                      <a:endParaRPr lang="pt-BR" sz="1600" dirty="0">
                        <a:latin typeface="Arial" panose="020B0604020202020204" pitchFamily="34" charset="0"/>
                        <a:cs typeface="Arial" panose="020B0604020202020204" pitchFamily="34" charset="0"/>
                      </a:endParaRPr>
                    </a:p>
                  </a:txBody>
                  <a:tcPr/>
                </a:tc>
                <a:tc>
                  <a:txBody>
                    <a:bodyPr/>
                    <a:lstStyle/>
                    <a:p>
                      <a:pPr algn="ctr"/>
                      <a:r>
                        <a:rPr lang="pt-BR" sz="1600" dirty="0"/>
                        <a:t> </a:t>
                      </a:r>
                      <a:r>
                        <a:rPr lang="pt-BR" sz="1600" kern="1200" dirty="0"/>
                        <a:t>Notas</a:t>
                      </a:r>
                      <a:endParaRPr lang="pt-BR" sz="1600" b="1" kern="1200" dirty="0">
                        <a:solidFill>
                          <a:schemeClr val="lt1"/>
                        </a:solidFill>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xmlns="" val="10000"/>
                  </a:ext>
                </a:extLst>
              </a:tr>
              <a:tr h="370840">
                <a:tc>
                  <a:txBody>
                    <a:bodyPr/>
                    <a:lstStyle/>
                    <a:p>
                      <a:pPr algn="ctr"/>
                      <a:r>
                        <a:rPr lang="pt-BR" sz="1600" dirty="0"/>
                        <a:t>Thiago Souza</a:t>
                      </a:r>
                      <a:endParaRPr lang="pt-BR" sz="1600" dirty="0">
                        <a:latin typeface="Arial" panose="020B0604020202020204" pitchFamily="34" charset="0"/>
                        <a:cs typeface="Arial" panose="020B0604020202020204" pitchFamily="34" charset="0"/>
                      </a:endParaRPr>
                    </a:p>
                  </a:txBody>
                  <a:tcPr/>
                </a:tc>
                <a:tc>
                  <a:txBody>
                    <a:bodyPr/>
                    <a:lstStyle/>
                    <a:p>
                      <a:pPr algn="ctr"/>
                      <a:r>
                        <a:rPr lang="pt-BR" sz="1600" dirty="0"/>
                        <a:t>7,5</a:t>
                      </a:r>
                      <a:endParaRPr lang="pt-BR"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1"/>
                  </a:ext>
                </a:extLst>
              </a:tr>
              <a:tr h="370840">
                <a:tc>
                  <a:txBody>
                    <a:bodyPr/>
                    <a:lstStyle/>
                    <a:p>
                      <a:pPr algn="ctr"/>
                      <a:r>
                        <a:rPr lang="pt-BR" sz="1600" dirty="0"/>
                        <a:t>Rafael Renaud</a:t>
                      </a:r>
                      <a:endParaRPr lang="pt-BR" sz="1600" dirty="0">
                        <a:latin typeface="Arial" panose="020B0604020202020204" pitchFamily="34" charset="0"/>
                        <a:cs typeface="Arial" panose="020B0604020202020204" pitchFamily="34" charset="0"/>
                      </a:endParaRPr>
                    </a:p>
                  </a:txBody>
                  <a:tcPr/>
                </a:tc>
                <a:tc>
                  <a:txBody>
                    <a:bodyPr/>
                    <a:lstStyle/>
                    <a:p>
                      <a:pPr algn="ctr"/>
                      <a:r>
                        <a:rPr lang="pt-BR" sz="1600" dirty="0"/>
                        <a:t>10</a:t>
                      </a:r>
                      <a:endParaRPr lang="pt-BR"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2"/>
                  </a:ext>
                </a:extLst>
              </a:tr>
              <a:tr h="370840">
                <a:tc>
                  <a:txBody>
                    <a:bodyPr/>
                    <a:lstStyle/>
                    <a:p>
                      <a:pPr algn="ctr"/>
                      <a:r>
                        <a:rPr lang="pt-BR" sz="1600" dirty="0"/>
                        <a:t>Aldo Gabriel</a:t>
                      </a:r>
                      <a:endParaRPr lang="pt-BR" sz="1600" dirty="0">
                        <a:latin typeface="Arial" panose="020B0604020202020204" pitchFamily="34" charset="0"/>
                        <a:cs typeface="Arial" panose="020B0604020202020204" pitchFamily="34" charset="0"/>
                      </a:endParaRPr>
                    </a:p>
                  </a:txBody>
                  <a:tcPr/>
                </a:tc>
                <a:tc>
                  <a:txBody>
                    <a:bodyPr/>
                    <a:lstStyle/>
                    <a:p>
                      <a:pPr algn="ctr"/>
                      <a:r>
                        <a:rPr lang="pt-BR" sz="1600" dirty="0"/>
                        <a:t>8,5</a:t>
                      </a:r>
                      <a:endParaRPr lang="pt-BR"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3"/>
                  </a:ext>
                </a:extLst>
              </a:tr>
              <a:tr h="370840">
                <a:tc>
                  <a:txBody>
                    <a:bodyPr/>
                    <a:lstStyle/>
                    <a:p>
                      <a:pPr algn="ctr"/>
                      <a:r>
                        <a:rPr lang="pt-BR" sz="1600" dirty="0"/>
                        <a:t>Jennifer Ferreira</a:t>
                      </a:r>
                      <a:endParaRPr lang="pt-BR" sz="1600" dirty="0">
                        <a:latin typeface="Arial" panose="020B0604020202020204" pitchFamily="34" charset="0"/>
                        <a:cs typeface="Arial" panose="020B0604020202020204" pitchFamily="34" charset="0"/>
                      </a:endParaRPr>
                    </a:p>
                  </a:txBody>
                  <a:tcPr/>
                </a:tc>
                <a:tc>
                  <a:txBody>
                    <a:bodyPr/>
                    <a:lstStyle/>
                    <a:p>
                      <a:pPr algn="ctr"/>
                      <a:r>
                        <a:rPr lang="pt-BR" sz="1600" dirty="0"/>
                        <a:t>10</a:t>
                      </a:r>
                      <a:endParaRPr lang="pt-BR"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4"/>
                  </a:ext>
                </a:extLst>
              </a:tr>
              <a:tr h="370840">
                <a:tc>
                  <a:txBody>
                    <a:bodyPr/>
                    <a:lstStyle/>
                    <a:p>
                      <a:pPr algn="ctr"/>
                      <a:r>
                        <a:rPr lang="pt-BR" sz="1600" dirty="0" err="1"/>
                        <a:t>Steffany</a:t>
                      </a:r>
                      <a:r>
                        <a:rPr lang="pt-BR" sz="1600" dirty="0"/>
                        <a:t> Ramos</a:t>
                      </a:r>
                      <a:endParaRPr lang="pt-BR" sz="1600" dirty="0">
                        <a:latin typeface="Arial" panose="020B0604020202020204" pitchFamily="34" charset="0"/>
                        <a:cs typeface="Arial" panose="020B0604020202020204" pitchFamily="34" charset="0"/>
                      </a:endParaRPr>
                    </a:p>
                  </a:txBody>
                  <a:tcPr/>
                </a:tc>
                <a:tc>
                  <a:txBody>
                    <a:bodyPr/>
                    <a:lstStyle/>
                    <a:p>
                      <a:pPr algn="ctr"/>
                      <a:r>
                        <a:rPr lang="pt-BR" sz="1600" dirty="0"/>
                        <a:t>10</a:t>
                      </a:r>
                      <a:endParaRPr lang="pt-BR"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5"/>
                  </a:ext>
                </a:extLst>
              </a:tr>
              <a:tr h="370840">
                <a:tc>
                  <a:txBody>
                    <a:bodyPr/>
                    <a:lstStyle/>
                    <a:p>
                      <a:pPr algn="ctr"/>
                      <a:r>
                        <a:rPr lang="pt-BR" sz="1600" dirty="0" err="1"/>
                        <a:t>Kaique</a:t>
                      </a:r>
                      <a:r>
                        <a:rPr lang="pt-BR" sz="1600" dirty="0"/>
                        <a:t> Gomes</a:t>
                      </a:r>
                      <a:endParaRPr lang="pt-BR" sz="1600" dirty="0">
                        <a:latin typeface="Arial" panose="020B0604020202020204" pitchFamily="34" charset="0"/>
                        <a:cs typeface="Arial" panose="020B0604020202020204" pitchFamily="34" charset="0"/>
                      </a:endParaRPr>
                    </a:p>
                  </a:txBody>
                  <a:tcPr/>
                </a:tc>
                <a:tc>
                  <a:txBody>
                    <a:bodyPr/>
                    <a:lstStyle/>
                    <a:p>
                      <a:pPr algn="ctr"/>
                      <a:r>
                        <a:rPr lang="pt-BR" sz="1600" dirty="0"/>
                        <a:t>7</a:t>
                      </a:r>
                      <a:endParaRPr lang="pt-BR"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982008653"/>
                  </a:ext>
                </a:extLst>
              </a:tr>
            </a:tbl>
          </a:graphicData>
        </a:graphic>
      </p:graphicFrame>
      <p:graphicFrame>
        <p:nvGraphicFramePr>
          <p:cNvPr id="5" name="Tabela 4"/>
          <p:cNvGraphicFramePr>
            <a:graphicFrameLocks noGrp="1"/>
          </p:cNvGraphicFramePr>
          <p:nvPr>
            <p:extLst>
              <p:ext uri="{D42A27DB-BD31-4B8C-83A1-F6EECF244321}">
                <p14:modId xmlns:p14="http://schemas.microsoft.com/office/powerpoint/2010/main" val="912461409"/>
              </p:ext>
            </p:extLst>
          </p:nvPr>
        </p:nvGraphicFramePr>
        <p:xfrm>
          <a:off x="1475656" y="4078198"/>
          <a:ext cx="6096000" cy="365760"/>
        </p:xfrm>
        <a:graphic>
          <a:graphicData uri="http://schemas.openxmlformats.org/drawingml/2006/table">
            <a:tbl>
              <a:tblPr firstRow="1" bandRow="1">
                <a:tableStyleId>{00A15C55-8517-42AA-B614-E9B94910E393}</a:tableStyleId>
              </a:tblPr>
              <a:tblGrid>
                <a:gridCol w="3048000">
                  <a:extLst>
                    <a:ext uri="{9D8B030D-6E8A-4147-A177-3AD203B41FA5}">
                      <a16:colId xmlns:a16="http://schemas.microsoft.com/office/drawing/2014/main" xmlns="" val="20000"/>
                    </a:ext>
                  </a:extLst>
                </a:gridCol>
                <a:gridCol w="3048000">
                  <a:extLst>
                    <a:ext uri="{9D8B030D-6E8A-4147-A177-3AD203B41FA5}">
                      <a16:colId xmlns:a16="http://schemas.microsoft.com/office/drawing/2014/main" xmlns="" val="20001"/>
                    </a:ext>
                  </a:extLst>
                </a:gridCol>
              </a:tblGrid>
              <a:tr h="365760">
                <a:tc>
                  <a:txBody>
                    <a:bodyPr/>
                    <a:lstStyle/>
                    <a:p>
                      <a:r>
                        <a:rPr lang="pt-BR" sz="1600" dirty="0"/>
                        <a:t> Nota do grupo:</a:t>
                      </a:r>
                      <a:endParaRPr lang="pt-BR" sz="1600" dirty="0">
                        <a:solidFill>
                          <a:srgbClr val="F8B2A3"/>
                        </a:solidFill>
                        <a:latin typeface="Arial" panose="020B0604020202020204" pitchFamily="34" charset="0"/>
                        <a:cs typeface="Arial" panose="020B0604020202020204" pitchFamily="34" charset="0"/>
                      </a:endParaRPr>
                    </a:p>
                  </a:txBody>
                  <a:tcPr/>
                </a:tc>
                <a:tc>
                  <a:txBody>
                    <a:bodyPr/>
                    <a:lstStyle/>
                    <a:p>
                      <a:pPr algn="ctr"/>
                      <a:r>
                        <a:rPr lang="pt-BR" sz="1600" dirty="0"/>
                        <a:t> 8,3</a:t>
                      </a:r>
                      <a:endParaRPr lang="pt-BR" sz="16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val="253307562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5500"/>
          </a:bodyPr>
          <a:lstStyle/>
          <a:p>
            <a:r>
              <a:rPr lang="pt-BR" altLang="ko-KR" dirty="0" smtClean="0"/>
              <a:t>Módulo 2</a:t>
            </a:r>
            <a:endParaRPr lang="ko-KR" altLang="en-US" dirty="0"/>
          </a:p>
        </p:txBody>
      </p:sp>
      <p:sp>
        <p:nvSpPr>
          <p:cNvPr id="3" name="Text Placeholder 2"/>
          <p:cNvSpPr>
            <a:spLocks noGrp="1"/>
          </p:cNvSpPr>
          <p:nvPr>
            <p:ph type="body" sz="quarter" idx="11"/>
          </p:nvPr>
        </p:nvSpPr>
        <p:spPr/>
        <p:txBody>
          <a:bodyPr>
            <a:normAutofit fontScale="95500"/>
          </a:bodyPr>
          <a:lstStyle/>
          <a:p>
            <a:pPr lvl="0"/>
            <a:r>
              <a:rPr lang="pt-BR" altLang="ko-KR" dirty="0" smtClean="0"/>
              <a:t>Prontuário dos Idosos</a:t>
            </a:r>
            <a:endParaRPr lang="en-US" altLang="ko-KR" dirty="0"/>
          </a:p>
        </p:txBody>
      </p:sp>
      <p:sp>
        <p:nvSpPr>
          <p:cNvPr id="4" name="Elipse 3"/>
          <p:cNvSpPr/>
          <p:nvPr/>
        </p:nvSpPr>
        <p:spPr>
          <a:xfrm>
            <a:off x="133547" y="4259173"/>
            <a:ext cx="673884" cy="653767"/>
          </a:xfrm>
          <a:prstGeom prst="ellipse">
            <a:avLst/>
          </a:prstGeom>
          <a:solidFill>
            <a:srgbClr val="6DAE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ctangle 30">
            <a:extLst>
              <a:ext uri="{FF2B5EF4-FFF2-40B4-BE49-F238E27FC236}">
                <a16:creationId xmlns="" xmlns:a16="http://schemas.microsoft.com/office/drawing/2014/main" id="{3BFEE74E-183A-4C32-9BDF-AC2573B061E0}"/>
              </a:ext>
            </a:extLst>
          </p:cNvPr>
          <p:cNvSpPr/>
          <p:nvPr/>
        </p:nvSpPr>
        <p:spPr>
          <a:xfrm>
            <a:off x="277873" y="4391011"/>
            <a:ext cx="410698" cy="422495"/>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236436567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a:xfrm>
            <a:off x="-82193" y="88528"/>
            <a:ext cx="9144000" cy="576064"/>
          </a:xfrm>
        </p:spPr>
        <p:txBody>
          <a:bodyPr>
            <a:normAutofit fontScale="95500"/>
          </a:bodyPr>
          <a:lstStyle/>
          <a:p>
            <a:r>
              <a:rPr lang="pt-BR" dirty="0" smtClean="0"/>
              <a:t>Documento de Visão</a:t>
            </a:r>
            <a:endParaRPr lang="pt-BR" dirty="0"/>
          </a:p>
        </p:txBody>
      </p:sp>
      <p:sp>
        <p:nvSpPr>
          <p:cNvPr id="3" name="Espaço Reservado para Texto 2"/>
          <p:cNvSpPr>
            <a:spLocks noGrp="1"/>
          </p:cNvSpPr>
          <p:nvPr>
            <p:ph type="body" sz="quarter" idx="11"/>
          </p:nvPr>
        </p:nvSpPr>
        <p:spPr>
          <a:xfrm>
            <a:off x="457199" y="791109"/>
            <a:ext cx="8065215" cy="3824359"/>
          </a:xfrm>
        </p:spPr>
        <p:txBody>
          <a:bodyPr>
            <a:normAutofit fontScale="95500"/>
          </a:bodyPr>
          <a:lstStyle/>
          <a:p>
            <a:pPr lvl="0" algn="just">
              <a:spcBef>
                <a:spcPts val="0"/>
              </a:spcBef>
            </a:pPr>
            <a:r>
              <a:rPr lang="pt-BR" sz="1800" b="1" dirty="0">
                <a:latin typeface="+mj-lt"/>
              </a:rPr>
              <a:t>O </a:t>
            </a:r>
            <a:r>
              <a:rPr lang="pt-BR" sz="1800" b="1" dirty="0" smtClean="0">
                <a:latin typeface="+mj-lt"/>
              </a:rPr>
              <a:t>Problema</a:t>
            </a:r>
          </a:p>
          <a:p>
            <a:pPr lvl="0" algn="just">
              <a:spcBef>
                <a:spcPts val="0"/>
              </a:spcBef>
            </a:pPr>
            <a:r>
              <a:rPr lang="pt-BR" sz="1800" dirty="0" smtClean="0">
                <a:latin typeface="+mj-lt"/>
              </a:rPr>
              <a:t>A </a:t>
            </a:r>
            <a:r>
              <a:rPr lang="pt-BR" sz="1800" dirty="0">
                <a:latin typeface="+mj-lt"/>
              </a:rPr>
              <a:t>falta de um sistema que permita a criação de cadastros e prontuário de idosos, fornecimento de informações a outros módulos e gerenciamento dos dados dos mesmos.</a:t>
            </a:r>
          </a:p>
          <a:p>
            <a:pPr lvl="0" algn="just">
              <a:spcBef>
                <a:spcPts val="0"/>
              </a:spcBef>
            </a:pPr>
            <a:endParaRPr lang="pt-BR" sz="1800" b="1" dirty="0" smtClean="0">
              <a:latin typeface="Arial" panose="020B0604020202020204" pitchFamily="34" charset="0"/>
            </a:endParaRPr>
          </a:p>
          <a:p>
            <a:pPr lvl="0" algn="just">
              <a:spcBef>
                <a:spcPts val="0"/>
              </a:spcBef>
            </a:pPr>
            <a:r>
              <a:rPr lang="pt-BR" sz="1800" b="1" dirty="0" smtClean="0">
                <a:latin typeface="Arial" panose="020B0604020202020204" pitchFamily="34" charset="0"/>
              </a:rPr>
              <a:t>Quem afeta</a:t>
            </a:r>
            <a:endParaRPr lang="pt-BR" sz="1800" dirty="0" smtClean="0">
              <a:latin typeface="+mj-lt"/>
            </a:endParaRPr>
          </a:p>
          <a:p>
            <a:pPr marL="0" lvl="1" indent="0" algn="just">
              <a:buClr>
                <a:schemeClr val="dk1"/>
              </a:buClr>
              <a:buSzPts val="1400"/>
              <a:buNone/>
            </a:pPr>
            <a:r>
              <a:rPr lang="pt-BR" sz="1800" dirty="0">
                <a:solidFill>
                  <a:schemeClr val="tx1">
                    <a:lumMod val="75000"/>
                    <a:lumOff val="25000"/>
                  </a:schemeClr>
                </a:solidFill>
                <a:latin typeface="+mj-lt"/>
                <a:cs typeface="Arial" pitchFamily="34" charset="0"/>
              </a:rPr>
              <a:t>Os funcionários e idosos da casa de longa permanência.</a:t>
            </a:r>
          </a:p>
          <a:p>
            <a:pPr lvl="0" algn="just">
              <a:spcBef>
                <a:spcPts val="0"/>
              </a:spcBef>
            </a:pPr>
            <a:endParaRPr lang="pt-BR" sz="1800" b="1" dirty="0" smtClean="0">
              <a:latin typeface="Arial" panose="020B0604020202020204" pitchFamily="34" charset="0"/>
            </a:endParaRPr>
          </a:p>
          <a:p>
            <a:pPr lvl="0" algn="just">
              <a:spcBef>
                <a:spcPts val="0"/>
              </a:spcBef>
            </a:pPr>
            <a:r>
              <a:rPr lang="pt-BR" sz="1800" b="1" dirty="0" smtClean="0">
                <a:latin typeface="Arial" panose="020B0604020202020204" pitchFamily="34" charset="0"/>
              </a:rPr>
              <a:t>Qual </a:t>
            </a:r>
            <a:r>
              <a:rPr lang="pt-BR" sz="1800" b="1" dirty="0">
                <a:latin typeface="Arial" panose="020B0604020202020204" pitchFamily="34" charset="0"/>
              </a:rPr>
              <a:t>seu </a:t>
            </a:r>
            <a:r>
              <a:rPr lang="pt-BR" sz="1800" b="1" dirty="0" smtClean="0">
                <a:latin typeface="Arial" panose="020B0604020202020204" pitchFamily="34" charset="0"/>
              </a:rPr>
              <a:t>impacto</a:t>
            </a:r>
            <a:endParaRPr lang="pt-BR" sz="1800" dirty="0" smtClean="0">
              <a:latin typeface="+mj-lt"/>
            </a:endParaRPr>
          </a:p>
          <a:p>
            <a:pPr marL="0" lvl="1" indent="0" algn="just">
              <a:buClr>
                <a:schemeClr val="dk1"/>
              </a:buClr>
              <a:buSzPts val="1400"/>
              <a:buNone/>
            </a:pPr>
            <a:r>
              <a:rPr lang="pt-BR" sz="1800" dirty="0">
                <a:solidFill>
                  <a:schemeClr val="tx1">
                    <a:lumMod val="75000"/>
                    <a:lumOff val="25000"/>
                  </a:schemeClr>
                </a:solidFill>
                <a:latin typeface="+mj-lt"/>
                <a:cs typeface="Arial" pitchFamily="34" charset="0"/>
              </a:rPr>
              <a:t>Permitir aos futuros usuários que acessem os dados fornecidos pelo sistema, consultando assim a situação de cada idoso.</a:t>
            </a:r>
          </a:p>
          <a:p>
            <a:pPr algn="just">
              <a:spcBef>
                <a:spcPts val="0"/>
              </a:spcBef>
            </a:pPr>
            <a:endParaRPr lang="pt-BR" sz="1800" dirty="0" smtClean="0">
              <a:latin typeface="+mj-lt"/>
            </a:endParaRPr>
          </a:p>
          <a:p>
            <a:pPr lvl="0" algn="just">
              <a:spcBef>
                <a:spcPts val="0"/>
              </a:spcBef>
            </a:pPr>
            <a:r>
              <a:rPr lang="pt-BR" sz="1800" b="1" dirty="0">
                <a:latin typeface="Arial" panose="020B0604020202020204" pitchFamily="34" charset="0"/>
              </a:rPr>
              <a:t>Qual seria uma boa </a:t>
            </a:r>
            <a:r>
              <a:rPr lang="pt-BR" sz="1800" b="1" dirty="0" err="1" smtClean="0">
                <a:latin typeface="Arial" panose="020B0604020202020204" pitchFamily="34" charset="0"/>
              </a:rPr>
              <a:t>solução</a:t>
            </a:r>
            <a:r>
              <a:rPr lang="pt-BR" sz="1800" dirty="0" err="1" smtClean="0">
                <a:latin typeface="+mj-lt"/>
              </a:rPr>
              <a:t>Desenvolver</a:t>
            </a:r>
            <a:r>
              <a:rPr lang="pt-BR" sz="1800" dirty="0" smtClean="0">
                <a:latin typeface="+mj-lt"/>
              </a:rPr>
              <a:t> </a:t>
            </a:r>
            <a:r>
              <a:rPr lang="pt-BR" sz="1800" dirty="0">
                <a:latin typeface="+mj-lt"/>
              </a:rPr>
              <a:t>e implantar um módulo de prontuário de idosos, que atenda às necessidades de uma instituição de longa permanência, até o prazo de dezembro de 2019. </a:t>
            </a:r>
          </a:p>
        </p:txBody>
      </p:sp>
    </p:spTree>
    <p:extLst>
      <p:ext uri="{BB962C8B-B14F-4D97-AF65-F5344CB8AC3E}">
        <p14:creationId xmlns:p14="http://schemas.microsoft.com/office/powerpoint/2010/main" val="351780612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a 4"/>
          <p:cNvGraphicFramePr>
            <a:graphicFrameLocks noGrp="1"/>
          </p:cNvGraphicFramePr>
          <p:nvPr>
            <p:extLst>
              <p:ext uri="{D42A27DB-BD31-4B8C-83A1-F6EECF244321}">
                <p14:modId xmlns:p14="http://schemas.microsoft.com/office/powerpoint/2010/main" val="506718009"/>
              </p:ext>
            </p:extLst>
          </p:nvPr>
        </p:nvGraphicFramePr>
        <p:xfrm>
          <a:off x="58916" y="1267873"/>
          <a:ext cx="9085084" cy="2649659"/>
        </p:xfrm>
        <a:graphic>
          <a:graphicData uri="http://schemas.openxmlformats.org/drawingml/2006/table">
            <a:tbl>
              <a:tblPr firstRow="1" bandRow="1">
                <a:tableStyleId>{5C22544A-7EE6-4342-B048-85BDC9FD1C3A}</a:tableStyleId>
              </a:tblPr>
              <a:tblGrid>
                <a:gridCol w="3110894">
                  <a:extLst>
                    <a:ext uri="{9D8B030D-6E8A-4147-A177-3AD203B41FA5}">
                      <a16:colId xmlns="" xmlns:a16="http://schemas.microsoft.com/office/drawing/2014/main" val="20000"/>
                    </a:ext>
                  </a:extLst>
                </a:gridCol>
                <a:gridCol w="2945828">
                  <a:extLst>
                    <a:ext uri="{9D8B030D-6E8A-4147-A177-3AD203B41FA5}">
                      <a16:colId xmlns="" xmlns:a16="http://schemas.microsoft.com/office/drawing/2014/main" val="20001"/>
                    </a:ext>
                  </a:extLst>
                </a:gridCol>
                <a:gridCol w="3028362">
                  <a:extLst>
                    <a:ext uri="{9D8B030D-6E8A-4147-A177-3AD203B41FA5}">
                      <a16:colId xmlns="" xmlns:a16="http://schemas.microsoft.com/office/drawing/2014/main" val="20002"/>
                    </a:ext>
                  </a:extLst>
                </a:gridCol>
              </a:tblGrid>
              <a:tr h="518396">
                <a:tc>
                  <a:txBody>
                    <a:bodyPr/>
                    <a:lstStyle/>
                    <a:p>
                      <a:r>
                        <a:rPr lang="pt-BR" sz="1600" dirty="0"/>
                        <a:t>Nome</a:t>
                      </a:r>
                      <a:endParaRPr lang="pt-BR" sz="1600" dirty="0">
                        <a:latin typeface="Arial" panose="020B0604020202020204" pitchFamily="34" charset="0"/>
                        <a:cs typeface="Arial" panose="020B0604020202020204" pitchFamily="34" charset="0"/>
                      </a:endParaRPr>
                    </a:p>
                  </a:txBody>
                  <a:tcPr marL="121920" marR="121920" marT="60960" marB="60960"/>
                </a:tc>
                <a:tc>
                  <a:txBody>
                    <a:bodyPr/>
                    <a:lstStyle/>
                    <a:p>
                      <a:r>
                        <a:rPr lang="pt-BR" sz="1600" dirty="0"/>
                        <a:t>Descrição</a:t>
                      </a:r>
                      <a:endParaRPr lang="pt-BR" sz="1600" dirty="0">
                        <a:latin typeface="Arial" panose="020B0604020202020204" pitchFamily="34" charset="0"/>
                        <a:cs typeface="Arial" panose="020B0604020202020204" pitchFamily="34" charset="0"/>
                      </a:endParaRPr>
                    </a:p>
                  </a:txBody>
                  <a:tcPr marL="121920" marR="121920" marT="60960" marB="60960"/>
                </a:tc>
                <a:tc>
                  <a:txBody>
                    <a:bodyPr/>
                    <a:lstStyle/>
                    <a:p>
                      <a:r>
                        <a:rPr lang="pt-BR" sz="1600" dirty="0"/>
                        <a:t>Responsabilidades</a:t>
                      </a:r>
                      <a:endParaRPr lang="pt-BR" sz="1600" dirty="0">
                        <a:latin typeface="Arial" panose="020B0604020202020204" pitchFamily="34" charset="0"/>
                        <a:cs typeface="Arial" panose="020B0604020202020204" pitchFamily="34" charset="0"/>
                      </a:endParaRPr>
                    </a:p>
                  </a:txBody>
                  <a:tcPr marL="121920" marR="121920" marT="60960" marB="60960"/>
                </a:tc>
                <a:extLst>
                  <a:ext uri="{0D108BD9-81ED-4DB2-BD59-A6C34878D82A}">
                    <a16:rowId xmlns="" xmlns:a16="http://schemas.microsoft.com/office/drawing/2014/main" val="10000"/>
                  </a:ext>
                </a:extLst>
              </a:tr>
              <a:tr h="2131263">
                <a:tc>
                  <a:txBody>
                    <a:bodyPr/>
                    <a:lstStyle/>
                    <a:p>
                      <a:r>
                        <a:rPr lang="en-US" sz="1600" kern="1200" dirty="0">
                          <a:effectLst/>
                        </a:rPr>
                        <a:t>Módulo de Prontuario de </a:t>
                      </a:r>
                      <a:r>
                        <a:rPr lang="en-US" sz="1600" kern="1200" dirty="0" err="1">
                          <a:effectLst/>
                        </a:rPr>
                        <a:t>Idosos</a:t>
                      </a:r>
                      <a:r>
                        <a:rPr lang="en-US" sz="1600" kern="1200" dirty="0">
                          <a:effectLst/>
                        </a:rPr>
                        <a:t> (</a:t>
                      </a:r>
                      <a:r>
                        <a:rPr lang="en-US" sz="1600" kern="1200" dirty="0" err="1">
                          <a:effectLst/>
                        </a:rPr>
                        <a:t>Enfermeiros</a:t>
                      </a:r>
                      <a:r>
                        <a:rPr lang="en-US" sz="1600" kern="1200" dirty="0">
                          <a:effectLst/>
                        </a:rPr>
                        <a:t>)</a:t>
                      </a:r>
                      <a:endParaRPr lang="pt-BR" sz="1600" dirty="0">
                        <a:latin typeface="Arial" pitchFamily="34" charset="0"/>
                        <a:cs typeface="Arial" pitchFamily="34" charset="0"/>
                      </a:endParaRPr>
                    </a:p>
                  </a:txBody>
                  <a:tcPr/>
                </a:tc>
                <a:tc>
                  <a:txBody>
                    <a:bodyPr/>
                    <a:lstStyle/>
                    <a:p>
                      <a:r>
                        <a:rPr lang="pt-BR" sz="1600" kern="1200" dirty="0">
                          <a:effectLst/>
                        </a:rPr>
                        <a:t>Registro e gerenciamento dos idosos numa casa de longa permanência</a:t>
                      </a:r>
                      <a:endParaRPr lang="pt-BR" sz="1600" dirty="0">
                        <a:latin typeface="Arial" pitchFamily="34" charset="0"/>
                        <a:cs typeface="Arial" pitchFamily="34" charset="0"/>
                      </a:endParaRPr>
                    </a:p>
                  </a:txBody>
                  <a:tcPr/>
                </a:tc>
                <a:tc>
                  <a:txBody>
                    <a:bodyPr/>
                    <a:lstStyle/>
                    <a:p>
                      <a:r>
                        <a:rPr lang="pt-BR" sz="1600" dirty="0"/>
                        <a:t>Enfermeiros</a:t>
                      </a:r>
                      <a:r>
                        <a:rPr lang="pt-BR" sz="1600" baseline="0" dirty="0"/>
                        <a:t> ficarão responsáveis por manterem os dados atualizados, para o bom funcionamento do sistema.</a:t>
                      </a:r>
                      <a:endParaRPr lang="pt-BR" sz="1600" b="1" dirty="0">
                        <a:latin typeface="Arial" pitchFamily="34" charset="0"/>
                        <a:cs typeface="Arial" pitchFamily="34" charset="0"/>
                      </a:endParaRPr>
                    </a:p>
                  </a:txBody>
                  <a:tcPr/>
                </a:tc>
                <a:extLst>
                  <a:ext uri="{0D108BD9-81ED-4DB2-BD59-A6C34878D82A}">
                    <a16:rowId xmlns="" xmlns:a16="http://schemas.microsoft.com/office/drawing/2014/main" val="10001"/>
                  </a:ext>
                </a:extLst>
              </a:tr>
            </a:tbl>
          </a:graphicData>
        </a:graphic>
      </p:graphicFrame>
      <p:sp>
        <p:nvSpPr>
          <p:cNvPr id="8" name="Espaço Reservado para Texto 1"/>
          <p:cNvSpPr>
            <a:spLocks noGrp="1"/>
          </p:cNvSpPr>
          <p:nvPr>
            <p:ph type="body" sz="quarter" idx="10"/>
          </p:nvPr>
        </p:nvSpPr>
        <p:spPr>
          <a:xfrm>
            <a:off x="0" y="113203"/>
            <a:ext cx="9144000" cy="576064"/>
          </a:xfrm>
        </p:spPr>
        <p:txBody>
          <a:bodyPr>
            <a:normAutofit fontScale="95500"/>
          </a:bodyPr>
          <a:lstStyle/>
          <a:p>
            <a:r>
              <a:rPr lang="pt-BR" dirty="0" smtClean="0"/>
              <a:t>Documento de Visão</a:t>
            </a:r>
            <a:endParaRPr lang="pt-BR" dirty="0"/>
          </a:p>
        </p:txBody>
      </p:sp>
      <p:sp>
        <p:nvSpPr>
          <p:cNvPr id="9" name="Espaço Reservado para Texto 2"/>
          <p:cNvSpPr>
            <a:spLocks noGrp="1"/>
          </p:cNvSpPr>
          <p:nvPr>
            <p:ph type="body" sz="quarter" idx="11"/>
          </p:nvPr>
        </p:nvSpPr>
        <p:spPr>
          <a:xfrm>
            <a:off x="0" y="733212"/>
            <a:ext cx="9144000" cy="288032"/>
          </a:xfrm>
        </p:spPr>
        <p:txBody>
          <a:bodyPr>
            <a:normAutofit fontScale="88000" lnSpcReduction="10000"/>
          </a:bodyPr>
          <a:lstStyle/>
          <a:p>
            <a:r>
              <a:rPr lang="pt-BR" sz="2400" dirty="0" err="1" smtClean="0"/>
              <a:t>Stakeholder</a:t>
            </a:r>
            <a:r>
              <a:rPr lang="pt-BR" sz="2400" dirty="0" smtClean="0"/>
              <a:t>: </a:t>
            </a:r>
            <a:endParaRPr lang="pt-BR" sz="2400" dirty="0"/>
          </a:p>
        </p:txBody>
      </p:sp>
    </p:spTree>
    <p:extLst>
      <p:ext uri="{BB962C8B-B14F-4D97-AF65-F5344CB8AC3E}">
        <p14:creationId xmlns:p14="http://schemas.microsoft.com/office/powerpoint/2010/main" val="72974927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a 4"/>
          <p:cNvGraphicFramePr>
            <a:graphicFrameLocks noGrp="1"/>
          </p:cNvGraphicFramePr>
          <p:nvPr>
            <p:extLst/>
          </p:nvPr>
        </p:nvGraphicFramePr>
        <p:xfrm>
          <a:off x="58916" y="1267873"/>
          <a:ext cx="9085084" cy="2649659"/>
        </p:xfrm>
        <a:graphic>
          <a:graphicData uri="http://schemas.openxmlformats.org/drawingml/2006/table">
            <a:tbl>
              <a:tblPr firstRow="1" bandRow="1">
                <a:tableStyleId>{21E4AEA4-8DFA-4A89-87EB-49C32662AFE0}</a:tableStyleId>
              </a:tblPr>
              <a:tblGrid>
                <a:gridCol w="3110894">
                  <a:extLst>
                    <a:ext uri="{9D8B030D-6E8A-4147-A177-3AD203B41FA5}">
                      <a16:colId xmlns="" xmlns:a16="http://schemas.microsoft.com/office/drawing/2014/main" val="20000"/>
                    </a:ext>
                  </a:extLst>
                </a:gridCol>
                <a:gridCol w="2945828">
                  <a:extLst>
                    <a:ext uri="{9D8B030D-6E8A-4147-A177-3AD203B41FA5}">
                      <a16:colId xmlns="" xmlns:a16="http://schemas.microsoft.com/office/drawing/2014/main" val="20001"/>
                    </a:ext>
                  </a:extLst>
                </a:gridCol>
                <a:gridCol w="3028362">
                  <a:extLst>
                    <a:ext uri="{9D8B030D-6E8A-4147-A177-3AD203B41FA5}">
                      <a16:colId xmlns="" xmlns:a16="http://schemas.microsoft.com/office/drawing/2014/main" val="20002"/>
                    </a:ext>
                  </a:extLst>
                </a:gridCol>
              </a:tblGrid>
              <a:tr h="518396">
                <a:tc>
                  <a:txBody>
                    <a:bodyPr/>
                    <a:lstStyle/>
                    <a:p>
                      <a:r>
                        <a:rPr lang="pt-BR" sz="1600" dirty="0">
                          <a:latin typeface="Arial" panose="020B0604020202020204" pitchFamily="34" charset="0"/>
                          <a:cs typeface="Arial" panose="020B0604020202020204" pitchFamily="34" charset="0"/>
                        </a:rPr>
                        <a:t>Nome</a:t>
                      </a:r>
                    </a:p>
                  </a:txBody>
                  <a:tcPr marL="121920" marR="121920" marT="60960" marB="60960"/>
                </a:tc>
                <a:tc>
                  <a:txBody>
                    <a:bodyPr/>
                    <a:lstStyle/>
                    <a:p>
                      <a:r>
                        <a:rPr lang="pt-BR" sz="1600" dirty="0">
                          <a:latin typeface="Arial" panose="020B0604020202020204" pitchFamily="34" charset="0"/>
                          <a:cs typeface="Arial" panose="020B0604020202020204" pitchFamily="34" charset="0"/>
                        </a:rPr>
                        <a:t>Descrição</a:t>
                      </a:r>
                    </a:p>
                  </a:txBody>
                  <a:tcPr marL="121920" marR="121920" marT="60960" marB="60960"/>
                </a:tc>
                <a:tc>
                  <a:txBody>
                    <a:bodyPr/>
                    <a:lstStyle/>
                    <a:p>
                      <a:r>
                        <a:rPr lang="pt-BR" sz="1600" dirty="0">
                          <a:latin typeface="Arial" panose="020B0604020202020204" pitchFamily="34" charset="0"/>
                          <a:cs typeface="Arial" panose="020B0604020202020204" pitchFamily="34" charset="0"/>
                        </a:rPr>
                        <a:t>Responsabilidades</a:t>
                      </a:r>
                    </a:p>
                  </a:txBody>
                  <a:tcPr marL="121920" marR="121920" marT="60960" marB="60960"/>
                </a:tc>
                <a:extLst>
                  <a:ext uri="{0D108BD9-81ED-4DB2-BD59-A6C34878D82A}">
                    <a16:rowId xmlns="" xmlns:a16="http://schemas.microsoft.com/office/drawing/2014/main" val="10000"/>
                  </a:ext>
                </a:extLst>
              </a:tr>
              <a:tr h="213126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800" kern="1200" dirty="0" smtClean="0">
                          <a:effectLst/>
                          <a:latin typeface="Arial" pitchFamily="34" charset="0"/>
                          <a:cs typeface="Arial" pitchFamily="34" charset="0"/>
                        </a:rPr>
                        <a:t>Módulo </a:t>
                      </a:r>
                      <a:r>
                        <a:rPr lang="fr-FR" sz="1800" kern="1200" dirty="0">
                          <a:effectLst/>
                          <a:latin typeface="Arial" pitchFamily="34" charset="0"/>
                          <a:cs typeface="Arial" pitchFamily="34" charset="0"/>
                        </a:rPr>
                        <a:t>de Usuarios (Geral)</a:t>
                      </a:r>
                      <a:endParaRPr lang="pt-BR" sz="1800" kern="1200" dirty="0">
                        <a:effectLst/>
                        <a:latin typeface="Arial" pitchFamily="34" charset="0"/>
                        <a:cs typeface="Arial" pitchFamily="34" charset="0"/>
                      </a:endParaRPr>
                    </a:p>
                  </a:txBody>
                  <a:tcPr/>
                </a:tc>
                <a:tc>
                  <a:txBody>
                    <a:bodyPr/>
                    <a:lstStyle/>
                    <a:p>
                      <a:r>
                        <a:rPr lang="pt-BR" sz="1800" kern="1200" dirty="0">
                          <a:effectLst/>
                          <a:latin typeface="Arial" pitchFamily="34" charset="0"/>
                          <a:cs typeface="Arial" pitchFamily="34" charset="0"/>
                        </a:rPr>
                        <a:t>Permite o cadastro dos idoso e a navegação pelo usuário no site.</a:t>
                      </a:r>
                      <a:endParaRPr lang="pt-BR" sz="1800" dirty="0">
                        <a:latin typeface="Arial" pitchFamily="34" charset="0"/>
                        <a:cs typeface="Arial" pitchFamily="34" charset="0"/>
                      </a:endParaRPr>
                    </a:p>
                  </a:txBody>
                  <a:tcPr/>
                </a:tc>
                <a:tc>
                  <a:txBody>
                    <a:bodyPr/>
                    <a:lstStyle/>
                    <a:p>
                      <a:r>
                        <a:rPr lang="en-US" sz="1800" kern="1200" dirty="0" err="1">
                          <a:effectLst/>
                          <a:latin typeface="Arial" pitchFamily="34" charset="0"/>
                          <a:cs typeface="Arial" pitchFamily="34" charset="0"/>
                        </a:rPr>
                        <a:t>Atualização</a:t>
                      </a:r>
                      <a:r>
                        <a:rPr lang="en-US" sz="1800" kern="1200" dirty="0">
                          <a:effectLst/>
                          <a:latin typeface="Arial" pitchFamily="34" charset="0"/>
                          <a:cs typeface="Arial" pitchFamily="34" charset="0"/>
                        </a:rPr>
                        <a:t> dos </a:t>
                      </a:r>
                      <a:r>
                        <a:rPr lang="en-US" sz="1800" kern="1200" dirty="0" err="1">
                          <a:effectLst/>
                          <a:latin typeface="Arial" pitchFamily="34" charset="0"/>
                          <a:cs typeface="Arial" pitchFamily="34" charset="0"/>
                        </a:rPr>
                        <a:t>seus</a:t>
                      </a:r>
                      <a:r>
                        <a:rPr lang="en-US" sz="1800" kern="1200" dirty="0">
                          <a:effectLst/>
                          <a:latin typeface="Arial" pitchFamily="34" charset="0"/>
                          <a:cs typeface="Arial" pitchFamily="34" charset="0"/>
                        </a:rPr>
                        <a:t> </a:t>
                      </a:r>
                      <a:r>
                        <a:rPr lang="en-US" sz="1800" kern="1200" dirty="0" err="1">
                          <a:effectLst/>
                          <a:latin typeface="Arial" pitchFamily="34" charset="0"/>
                          <a:cs typeface="Arial" pitchFamily="34" charset="0"/>
                        </a:rPr>
                        <a:t>respectivos</a:t>
                      </a:r>
                      <a:r>
                        <a:rPr lang="en-US" sz="1800" kern="1200" dirty="0">
                          <a:effectLst/>
                          <a:latin typeface="Arial" pitchFamily="34" charset="0"/>
                          <a:cs typeface="Arial" pitchFamily="34" charset="0"/>
                        </a:rPr>
                        <a:t> dados no </a:t>
                      </a:r>
                      <a:r>
                        <a:rPr lang="en-US" sz="1800" kern="1200" dirty="0" err="1">
                          <a:effectLst/>
                          <a:latin typeface="Arial" pitchFamily="34" charset="0"/>
                          <a:cs typeface="Arial" pitchFamily="34" charset="0"/>
                        </a:rPr>
                        <a:t>sistema</a:t>
                      </a:r>
                      <a:r>
                        <a:rPr lang="en-US" sz="1800" kern="1200" dirty="0">
                          <a:effectLst/>
                          <a:latin typeface="Arial" pitchFamily="34" charset="0"/>
                          <a:cs typeface="Arial" pitchFamily="34" charset="0"/>
                        </a:rPr>
                        <a:t> online.</a:t>
                      </a:r>
                      <a:endParaRPr lang="pt-BR" sz="1800" b="1" dirty="0">
                        <a:latin typeface="Arial" pitchFamily="34" charset="0"/>
                        <a:cs typeface="Arial" pitchFamily="34" charset="0"/>
                      </a:endParaRPr>
                    </a:p>
                  </a:txBody>
                  <a:tcPr/>
                </a:tc>
                <a:extLst>
                  <a:ext uri="{0D108BD9-81ED-4DB2-BD59-A6C34878D82A}">
                    <a16:rowId xmlns="" xmlns:a16="http://schemas.microsoft.com/office/drawing/2014/main" val="10001"/>
                  </a:ext>
                </a:extLst>
              </a:tr>
            </a:tbl>
          </a:graphicData>
        </a:graphic>
      </p:graphicFrame>
      <p:sp>
        <p:nvSpPr>
          <p:cNvPr id="6" name="Espaço Reservado para Texto 1"/>
          <p:cNvSpPr>
            <a:spLocks noGrp="1"/>
          </p:cNvSpPr>
          <p:nvPr>
            <p:ph type="body" sz="quarter" idx="10"/>
          </p:nvPr>
        </p:nvSpPr>
        <p:spPr>
          <a:xfrm>
            <a:off x="0" y="123478"/>
            <a:ext cx="9144000" cy="576064"/>
          </a:xfrm>
        </p:spPr>
        <p:txBody>
          <a:bodyPr>
            <a:normAutofit fontScale="95500"/>
          </a:bodyPr>
          <a:lstStyle/>
          <a:p>
            <a:r>
              <a:rPr lang="pt-BR" dirty="0" smtClean="0"/>
              <a:t>Documento de Visão</a:t>
            </a:r>
            <a:endParaRPr lang="pt-BR" dirty="0"/>
          </a:p>
        </p:txBody>
      </p:sp>
      <p:sp>
        <p:nvSpPr>
          <p:cNvPr id="7" name="Espaço Reservado para Texto 2"/>
          <p:cNvSpPr>
            <a:spLocks noGrp="1"/>
          </p:cNvSpPr>
          <p:nvPr>
            <p:ph type="body" sz="quarter" idx="11"/>
          </p:nvPr>
        </p:nvSpPr>
        <p:spPr>
          <a:xfrm>
            <a:off x="0" y="733212"/>
            <a:ext cx="9144000" cy="288032"/>
          </a:xfrm>
        </p:spPr>
        <p:txBody>
          <a:bodyPr>
            <a:normAutofit fontScale="88000" lnSpcReduction="10000"/>
          </a:bodyPr>
          <a:lstStyle/>
          <a:p>
            <a:r>
              <a:rPr lang="pt-BR" sz="2400" dirty="0" err="1" smtClean="0"/>
              <a:t>Stakeholder</a:t>
            </a:r>
            <a:r>
              <a:rPr lang="pt-BR" sz="2400" dirty="0" smtClean="0"/>
              <a:t>: </a:t>
            </a:r>
            <a:endParaRPr lang="pt-BR" sz="2400" dirty="0"/>
          </a:p>
        </p:txBody>
      </p:sp>
    </p:spTree>
    <p:extLst>
      <p:ext uri="{BB962C8B-B14F-4D97-AF65-F5344CB8AC3E}">
        <p14:creationId xmlns:p14="http://schemas.microsoft.com/office/powerpoint/2010/main" val="249598877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a 4"/>
          <p:cNvGraphicFramePr>
            <a:graphicFrameLocks noGrp="1"/>
          </p:cNvGraphicFramePr>
          <p:nvPr>
            <p:extLst>
              <p:ext uri="{D42A27DB-BD31-4B8C-83A1-F6EECF244321}">
                <p14:modId xmlns:p14="http://schemas.microsoft.com/office/powerpoint/2010/main" val="1985095480"/>
              </p:ext>
            </p:extLst>
          </p:nvPr>
        </p:nvGraphicFramePr>
        <p:xfrm>
          <a:off x="58916" y="1267873"/>
          <a:ext cx="9085084" cy="2649659"/>
        </p:xfrm>
        <a:graphic>
          <a:graphicData uri="http://schemas.openxmlformats.org/drawingml/2006/table">
            <a:tbl>
              <a:tblPr firstRow="1" bandRow="1">
                <a:tableStyleId>{00A15C55-8517-42AA-B614-E9B94910E393}</a:tableStyleId>
              </a:tblPr>
              <a:tblGrid>
                <a:gridCol w="3110894">
                  <a:extLst>
                    <a:ext uri="{9D8B030D-6E8A-4147-A177-3AD203B41FA5}">
                      <a16:colId xmlns="" xmlns:a16="http://schemas.microsoft.com/office/drawing/2014/main" val="20000"/>
                    </a:ext>
                  </a:extLst>
                </a:gridCol>
                <a:gridCol w="2945828">
                  <a:extLst>
                    <a:ext uri="{9D8B030D-6E8A-4147-A177-3AD203B41FA5}">
                      <a16:colId xmlns="" xmlns:a16="http://schemas.microsoft.com/office/drawing/2014/main" val="20001"/>
                    </a:ext>
                  </a:extLst>
                </a:gridCol>
                <a:gridCol w="3028362">
                  <a:extLst>
                    <a:ext uri="{9D8B030D-6E8A-4147-A177-3AD203B41FA5}">
                      <a16:colId xmlns="" xmlns:a16="http://schemas.microsoft.com/office/drawing/2014/main" val="20002"/>
                    </a:ext>
                  </a:extLst>
                </a:gridCol>
              </a:tblGrid>
              <a:tr h="518396">
                <a:tc>
                  <a:txBody>
                    <a:bodyPr/>
                    <a:lstStyle/>
                    <a:p>
                      <a:r>
                        <a:rPr lang="pt-BR" sz="1600" dirty="0" smtClean="0"/>
                        <a:t>Nome</a:t>
                      </a:r>
                      <a:endParaRPr lang="pt-BR" sz="1600" dirty="0">
                        <a:latin typeface="+mj-lt"/>
                        <a:cs typeface="Arial" panose="020B0604020202020204" pitchFamily="34" charset="0"/>
                      </a:endParaRPr>
                    </a:p>
                  </a:txBody>
                  <a:tcPr marL="121920" marR="121920" marT="60960" marB="60960"/>
                </a:tc>
                <a:tc>
                  <a:txBody>
                    <a:bodyPr/>
                    <a:lstStyle/>
                    <a:p>
                      <a:r>
                        <a:rPr lang="pt-BR" sz="1600" dirty="0"/>
                        <a:t>Descrição</a:t>
                      </a:r>
                      <a:endParaRPr lang="pt-BR" sz="1600" dirty="0">
                        <a:latin typeface="Arial" panose="020B0604020202020204" pitchFamily="34" charset="0"/>
                        <a:cs typeface="Arial" panose="020B0604020202020204" pitchFamily="34" charset="0"/>
                      </a:endParaRPr>
                    </a:p>
                  </a:txBody>
                  <a:tcPr marL="121920" marR="121920" marT="60960" marB="60960"/>
                </a:tc>
                <a:tc>
                  <a:txBody>
                    <a:bodyPr/>
                    <a:lstStyle/>
                    <a:p>
                      <a:r>
                        <a:rPr lang="pt-BR" sz="1600" dirty="0"/>
                        <a:t>Responsabilidades</a:t>
                      </a:r>
                      <a:endParaRPr lang="pt-BR" sz="1600" dirty="0">
                        <a:latin typeface="Arial" panose="020B0604020202020204" pitchFamily="34" charset="0"/>
                        <a:cs typeface="Arial" panose="020B0604020202020204" pitchFamily="34" charset="0"/>
                      </a:endParaRPr>
                    </a:p>
                  </a:txBody>
                  <a:tcPr marL="121920" marR="121920" marT="60960" marB="60960"/>
                </a:tc>
                <a:extLst>
                  <a:ext uri="{0D108BD9-81ED-4DB2-BD59-A6C34878D82A}">
                    <a16:rowId xmlns="" xmlns:a16="http://schemas.microsoft.com/office/drawing/2014/main" val="10000"/>
                  </a:ext>
                </a:extLst>
              </a:tr>
              <a:tr h="2131263">
                <a:tc>
                  <a:txBody>
                    <a:bodyPr/>
                    <a:lstStyle/>
                    <a:p>
                      <a:r>
                        <a:rPr lang="en-US" sz="1600" kern="1200" dirty="0" err="1">
                          <a:effectLst/>
                        </a:rPr>
                        <a:t>Módulo</a:t>
                      </a:r>
                      <a:r>
                        <a:rPr lang="en-US" sz="1600" kern="1200" dirty="0">
                          <a:effectLst/>
                        </a:rPr>
                        <a:t> de </a:t>
                      </a:r>
                      <a:r>
                        <a:rPr lang="en-US" sz="1600" kern="1200" dirty="0" err="1">
                          <a:effectLst/>
                        </a:rPr>
                        <a:t>Acompanhamento</a:t>
                      </a:r>
                      <a:r>
                        <a:rPr lang="en-US" sz="1600" kern="1200" dirty="0">
                          <a:effectLst/>
                        </a:rPr>
                        <a:t> </a:t>
                      </a:r>
                      <a:r>
                        <a:rPr lang="en-US" sz="1600" kern="1200" dirty="0" err="1">
                          <a:effectLst/>
                        </a:rPr>
                        <a:t>Pelos</a:t>
                      </a:r>
                      <a:r>
                        <a:rPr lang="en-US" sz="1600" kern="1200" dirty="0">
                          <a:effectLst/>
                        </a:rPr>
                        <a:t> </a:t>
                      </a:r>
                      <a:r>
                        <a:rPr lang="en-US" sz="1600" kern="1200" dirty="0" err="1">
                          <a:effectLst/>
                        </a:rPr>
                        <a:t>Familiares</a:t>
                      </a:r>
                      <a:r>
                        <a:rPr lang="en-US" sz="1600" kern="1200" dirty="0">
                          <a:effectLst/>
                        </a:rPr>
                        <a:t> (</a:t>
                      </a:r>
                      <a:r>
                        <a:rPr lang="en-US" sz="1600" kern="1200" dirty="0" err="1">
                          <a:effectLst/>
                        </a:rPr>
                        <a:t>Responsáveis</a:t>
                      </a:r>
                      <a:r>
                        <a:rPr lang="en-US" sz="1600" kern="1200" dirty="0">
                          <a:effectLst/>
                        </a:rPr>
                        <a:t> </a:t>
                      </a:r>
                      <a:r>
                        <a:rPr lang="en-US" sz="1600" kern="1200" dirty="0" err="1">
                          <a:effectLst/>
                        </a:rPr>
                        <a:t>pelos</a:t>
                      </a:r>
                      <a:r>
                        <a:rPr lang="en-US" sz="1600" kern="1200" dirty="0">
                          <a:effectLst/>
                        </a:rPr>
                        <a:t> </a:t>
                      </a:r>
                      <a:r>
                        <a:rPr lang="en-US" sz="1600" kern="1200" dirty="0" err="1">
                          <a:effectLst/>
                        </a:rPr>
                        <a:t>idosos</a:t>
                      </a:r>
                      <a:r>
                        <a:rPr lang="en-US" sz="1600" kern="1200" dirty="0">
                          <a:effectLst/>
                        </a:rPr>
                        <a:t>)</a:t>
                      </a:r>
                      <a:endParaRPr lang="pt-BR" sz="1600" dirty="0">
                        <a:latin typeface="Arial" pitchFamily="34" charset="0"/>
                        <a:cs typeface="Arial" pitchFamily="34" charset="0"/>
                      </a:endParaRPr>
                    </a:p>
                  </a:txBody>
                  <a:tcPr/>
                </a:tc>
                <a:tc>
                  <a:txBody>
                    <a:bodyPr/>
                    <a:lstStyle/>
                    <a:p>
                      <a:r>
                        <a:rPr lang="pt-BR" sz="1600" kern="1200" dirty="0">
                          <a:effectLst/>
                        </a:rPr>
                        <a:t>Visualização completa de todos os dados dos idosos.</a:t>
                      </a:r>
                      <a:endParaRPr lang="pt-BR" sz="1600" dirty="0">
                        <a:latin typeface="Arial" pitchFamily="34" charset="0"/>
                        <a:cs typeface="Arial" pitchFamily="34" charset="0"/>
                      </a:endParaRPr>
                    </a:p>
                  </a:txBody>
                  <a:tcPr/>
                </a:tc>
                <a:tc>
                  <a:txBody>
                    <a:bodyPr/>
                    <a:lstStyle/>
                    <a:p>
                      <a:r>
                        <a:rPr lang="en-US" sz="1600" kern="1200" dirty="0" err="1">
                          <a:effectLst/>
                        </a:rPr>
                        <a:t>Acompanhamento</a:t>
                      </a:r>
                      <a:r>
                        <a:rPr lang="en-US" sz="1600" kern="1200" dirty="0">
                          <a:effectLst/>
                        </a:rPr>
                        <a:t> da </a:t>
                      </a:r>
                      <a:r>
                        <a:rPr lang="en-US" sz="1600" kern="1200" dirty="0" err="1">
                          <a:effectLst/>
                        </a:rPr>
                        <a:t>estadia</a:t>
                      </a:r>
                      <a:r>
                        <a:rPr lang="en-US" sz="1600" kern="1200" dirty="0">
                          <a:effectLst/>
                        </a:rPr>
                        <a:t> do </a:t>
                      </a:r>
                      <a:r>
                        <a:rPr lang="en-US" sz="1600" kern="1200" dirty="0" err="1">
                          <a:effectLst/>
                        </a:rPr>
                        <a:t>idoso</a:t>
                      </a:r>
                      <a:r>
                        <a:rPr lang="en-US" sz="1600" kern="1200" dirty="0">
                          <a:effectLst/>
                        </a:rPr>
                        <a:t> e de </a:t>
                      </a:r>
                      <a:r>
                        <a:rPr lang="en-US" sz="1600" kern="1200" dirty="0" err="1">
                          <a:effectLst/>
                        </a:rPr>
                        <a:t>suas</a:t>
                      </a:r>
                      <a:r>
                        <a:rPr lang="en-US" sz="1600" kern="1200" dirty="0">
                          <a:effectLst/>
                        </a:rPr>
                        <a:t> </a:t>
                      </a:r>
                      <a:r>
                        <a:rPr lang="en-US" sz="1600" kern="1200" dirty="0" err="1">
                          <a:effectLst/>
                        </a:rPr>
                        <a:t>necessiadades</a:t>
                      </a:r>
                      <a:r>
                        <a:rPr lang="en-US" sz="1600" kern="1200" dirty="0">
                          <a:effectLst/>
                        </a:rPr>
                        <a:t> </a:t>
                      </a:r>
                      <a:r>
                        <a:rPr lang="en-US" sz="1600" kern="1200" dirty="0" err="1">
                          <a:effectLst/>
                        </a:rPr>
                        <a:t>atraves</a:t>
                      </a:r>
                      <a:r>
                        <a:rPr lang="en-US" sz="1600" kern="1200" dirty="0">
                          <a:effectLst/>
                        </a:rPr>
                        <a:t> de um Sistema Web;</a:t>
                      </a:r>
                      <a:endParaRPr lang="pt-BR" sz="1600" b="0" dirty="0">
                        <a:latin typeface="Arial" pitchFamily="34" charset="0"/>
                        <a:cs typeface="Arial" pitchFamily="34" charset="0"/>
                      </a:endParaRPr>
                    </a:p>
                  </a:txBody>
                  <a:tcPr/>
                </a:tc>
                <a:extLst>
                  <a:ext uri="{0D108BD9-81ED-4DB2-BD59-A6C34878D82A}">
                    <a16:rowId xmlns="" xmlns:a16="http://schemas.microsoft.com/office/drawing/2014/main" val="10001"/>
                  </a:ext>
                </a:extLst>
              </a:tr>
            </a:tbl>
          </a:graphicData>
        </a:graphic>
      </p:graphicFrame>
      <p:sp>
        <p:nvSpPr>
          <p:cNvPr id="6" name="Espaço Reservado para Texto 1"/>
          <p:cNvSpPr>
            <a:spLocks noGrp="1"/>
          </p:cNvSpPr>
          <p:nvPr>
            <p:ph type="body" sz="quarter" idx="10"/>
          </p:nvPr>
        </p:nvSpPr>
        <p:spPr>
          <a:xfrm>
            <a:off x="0" y="123478"/>
            <a:ext cx="9144000" cy="576064"/>
          </a:xfrm>
        </p:spPr>
        <p:txBody>
          <a:bodyPr>
            <a:normAutofit fontScale="95500"/>
          </a:bodyPr>
          <a:lstStyle/>
          <a:p>
            <a:r>
              <a:rPr lang="pt-BR" dirty="0" smtClean="0"/>
              <a:t>Documento de Visão</a:t>
            </a:r>
            <a:endParaRPr lang="pt-BR" dirty="0"/>
          </a:p>
        </p:txBody>
      </p:sp>
      <p:sp>
        <p:nvSpPr>
          <p:cNvPr id="7" name="Espaço Reservado para Texto 2"/>
          <p:cNvSpPr>
            <a:spLocks noGrp="1"/>
          </p:cNvSpPr>
          <p:nvPr>
            <p:ph type="body" sz="quarter" idx="11"/>
          </p:nvPr>
        </p:nvSpPr>
        <p:spPr>
          <a:xfrm>
            <a:off x="0" y="733212"/>
            <a:ext cx="9144000" cy="288032"/>
          </a:xfrm>
        </p:spPr>
        <p:txBody>
          <a:bodyPr>
            <a:normAutofit fontScale="88000" lnSpcReduction="10000"/>
          </a:bodyPr>
          <a:lstStyle/>
          <a:p>
            <a:r>
              <a:rPr lang="pt-BR" sz="2400" dirty="0" err="1" smtClean="0"/>
              <a:t>Stakeholder</a:t>
            </a:r>
            <a:r>
              <a:rPr lang="pt-BR" sz="2400" dirty="0" smtClean="0"/>
              <a:t>: </a:t>
            </a:r>
            <a:endParaRPr lang="pt-BR" sz="2400" dirty="0"/>
          </a:p>
        </p:txBody>
      </p:sp>
    </p:spTree>
    <p:extLst>
      <p:ext uri="{BB962C8B-B14F-4D97-AF65-F5344CB8AC3E}">
        <p14:creationId xmlns:p14="http://schemas.microsoft.com/office/powerpoint/2010/main" val="31206272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282342" y="1327422"/>
            <a:ext cx="8712968" cy="2973122"/>
          </a:xfrm>
          <a:prstGeom prst="rect">
            <a:avLst/>
          </a:prstGeom>
          <a:noFill/>
        </p:spPr>
        <p:txBody>
          <a:bodyPr wrap="square" rtlCol="0">
            <a:spAutoFit/>
          </a:bodyPr>
          <a:lstStyle/>
          <a:p>
            <a:pPr lvl="0" algn="just">
              <a:spcBef>
                <a:spcPct val="20000"/>
              </a:spcBef>
            </a:pPr>
            <a:r>
              <a:rPr lang="pt-BR" b="1" dirty="0">
                <a:solidFill>
                  <a:schemeClr val="tx1">
                    <a:lumMod val="75000"/>
                    <a:lumOff val="25000"/>
                  </a:schemeClr>
                </a:solidFill>
                <a:cs typeface="Arial" pitchFamily="34" charset="0"/>
              </a:rPr>
              <a:t>Módulo 03: Acompanhamento Pelos Familiares (Responsáveis pelos idosos)</a:t>
            </a:r>
          </a:p>
          <a:p>
            <a:pPr marL="285750" lvl="0" indent="-285750" algn="just">
              <a:spcBef>
                <a:spcPct val="20000"/>
              </a:spcBef>
              <a:buFont typeface="Courier New" panose="02070309020205020404" pitchFamily="49" charset="0"/>
              <a:buChar char="o"/>
            </a:pPr>
            <a:r>
              <a:rPr lang="pt-BR" dirty="0">
                <a:solidFill>
                  <a:schemeClr val="tx1">
                    <a:lumMod val="75000"/>
                    <a:lumOff val="25000"/>
                  </a:schemeClr>
                </a:solidFill>
                <a:cs typeface="Arial" pitchFamily="34" charset="0"/>
              </a:rPr>
              <a:t>Visualização do status do idoso:</a:t>
            </a:r>
          </a:p>
          <a:p>
            <a:pPr marL="285750" lvl="0" indent="-285750" algn="just">
              <a:spcBef>
                <a:spcPct val="20000"/>
              </a:spcBef>
              <a:buFont typeface="Courier New" panose="02070309020205020404" pitchFamily="49" charset="0"/>
              <a:buChar char="o"/>
            </a:pPr>
            <a:r>
              <a:rPr lang="pt-BR" dirty="0">
                <a:solidFill>
                  <a:schemeClr val="tx1">
                    <a:lumMod val="75000"/>
                    <a:lumOff val="25000"/>
                  </a:schemeClr>
                </a:solidFill>
                <a:cs typeface="Arial" pitchFamily="34" charset="0"/>
              </a:rPr>
              <a:t>Status Geral </a:t>
            </a:r>
          </a:p>
          <a:p>
            <a:pPr marL="285750" lvl="0" indent="-285750" algn="just">
              <a:spcBef>
                <a:spcPct val="20000"/>
              </a:spcBef>
              <a:buFont typeface="Courier New" panose="02070309020205020404" pitchFamily="49" charset="0"/>
              <a:buChar char="o"/>
            </a:pPr>
            <a:r>
              <a:rPr lang="pt-BR" dirty="0">
                <a:solidFill>
                  <a:schemeClr val="tx1">
                    <a:lumMod val="75000"/>
                    <a:lumOff val="25000"/>
                  </a:schemeClr>
                </a:solidFill>
                <a:cs typeface="Arial" pitchFamily="34" charset="0"/>
              </a:rPr>
              <a:t>Histórico de Registro da Evolução Diária, das Patologias e Prescrições Médicas</a:t>
            </a:r>
          </a:p>
          <a:p>
            <a:pPr marL="285750" lvl="0" indent="-285750" algn="just">
              <a:spcBef>
                <a:spcPct val="20000"/>
              </a:spcBef>
              <a:buFont typeface="Courier New" panose="02070309020205020404" pitchFamily="49" charset="0"/>
              <a:buChar char="o"/>
            </a:pPr>
            <a:r>
              <a:rPr lang="pt-BR" dirty="0">
                <a:solidFill>
                  <a:schemeClr val="tx1">
                    <a:lumMod val="75000"/>
                    <a:lumOff val="25000"/>
                  </a:schemeClr>
                </a:solidFill>
                <a:cs typeface="Arial" pitchFamily="34" charset="0"/>
              </a:rPr>
              <a:t>Padrão alimentar do idoso, Participação do idoso nas atividades.</a:t>
            </a:r>
          </a:p>
          <a:p>
            <a:pPr marL="285750" lvl="0" indent="-285750" algn="just">
              <a:spcBef>
                <a:spcPct val="20000"/>
              </a:spcBef>
              <a:buFont typeface="Courier New" panose="02070309020205020404" pitchFamily="49" charset="0"/>
              <a:buChar char="o"/>
            </a:pPr>
            <a:r>
              <a:rPr lang="pt-BR" dirty="0">
                <a:solidFill>
                  <a:schemeClr val="tx1">
                    <a:lumMod val="75000"/>
                    <a:lumOff val="25000"/>
                  </a:schemeClr>
                </a:solidFill>
                <a:cs typeface="Arial" pitchFamily="34" charset="0"/>
              </a:rPr>
              <a:t>Histórico de Pagamento de estadia.</a:t>
            </a:r>
          </a:p>
          <a:p>
            <a:pPr marL="285750" lvl="0" indent="-285750" algn="just">
              <a:spcBef>
                <a:spcPct val="20000"/>
              </a:spcBef>
              <a:buFont typeface="Courier New" panose="02070309020205020404" pitchFamily="49" charset="0"/>
              <a:buChar char="o"/>
            </a:pPr>
            <a:r>
              <a:rPr lang="pt-BR" dirty="0">
                <a:solidFill>
                  <a:schemeClr val="tx1">
                    <a:lumMod val="75000"/>
                    <a:lumOff val="25000"/>
                  </a:schemeClr>
                </a:solidFill>
                <a:cs typeface="Arial" pitchFamily="34" charset="0"/>
              </a:rPr>
              <a:t>Controle de acesso (privilegio) as funcionalidades do módulo (perfil de acesso = responsáveis pelos idosos)</a:t>
            </a:r>
          </a:p>
          <a:p>
            <a:pPr marL="285750" indent="-285750" algn="just">
              <a:spcBef>
                <a:spcPct val="20000"/>
              </a:spcBef>
              <a:buFont typeface="Courier New" panose="02070309020205020404" pitchFamily="49" charset="0"/>
              <a:buChar char="o"/>
            </a:pPr>
            <a:endParaRPr lang="pt-BR" dirty="0">
              <a:solidFill>
                <a:schemeClr val="tx1">
                  <a:lumMod val="75000"/>
                  <a:lumOff val="25000"/>
                </a:schemeClr>
              </a:solidFill>
              <a:cs typeface="Arial" pitchFamily="34" charset="0"/>
            </a:endParaRPr>
          </a:p>
        </p:txBody>
      </p:sp>
      <p:sp>
        <p:nvSpPr>
          <p:cNvPr id="5" name="Espaço Reservado para Texto 1"/>
          <p:cNvSpPr>
            <a:spLocks noGrp="1"/>
          </p:cNvSpPr>
          <p:nvPr>
            <p:ph type="body" sz="quarter" idx="10"/>
          </p:nvPr>
        </p:nvSpPr>
        <p:spPr>
          <a:xfrm>
            <a:off x="849804" y="524615"/>
            <a:ext cx="7372383" cy="360040"/>
          </a:xfrm>
        </p:spPr>
        <p:txBody>
          <a:bodyPr>
            <a:noAutofit/>
          </a:bodyPr>
          <a:lstStyle/>
          <a:p>
            <a:r>
              <a:rPr lang="pt-BR" dirty="0"/>
              <a:t>Necessidades que </a:t>
            </a:r>
            <a:r>
              <a:rPr lang="pt-BR" dirty="0" smtClean="0"/>
              <a:t>o projeto </a:t>
            </a:r>
            <a:r>
              <a:rPr lang="pt-BR" dirty="0"/>
              <a:t>deve </a:t>
            </a:r>
            <a:r>
              <a:rPr lang="pt-BR" dirty="0" smtClean="0"/>
              <a:t>atender </a:t>
            </a:r>
            <a:endParaRPr lang="pt-BR" dirty="0"/>
          </a:p>
        </p:txBody>
      </p:sp>
    </p:spTree>
    <p:extLst>
      <p:ext uri="{BB962C8B-B14F-4D97-AF65-F5344CB8AC3E}">
        <p14:creationId xmlns:p14="http://schemas.microsoft.com/office/powerpoint/2010/main" val="364558891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a 4"/>
          <p:cNvGraphicFramePr>
            <a:graphicFrameLocks noGrp="1"/>
          </p:cNvGraphicFramePr>
          <p:nvPr>
            <p:extLst>
              <p:ext uri="{D42A27DB-BD31-4B8C-83A1-F6EECF244321}">
                <p14:modId xmlns:p14="http://schemas.microsoft.com/office/powerpoint/2010/main" val="2182445641"/>
              </p:ext>
            </p:extLst>
          </p:nvPr>
        </p:nvGraphicFramePr>
        <p:xfrm>
          <a:off x="58916" y="1267873"/>
          <a:ext cx="9085084" cy="2649659"/>
        </p:xfrm>
        <a:graphic>
          <a:graphicData uri="http://schemas.openxmlformats.org/drawingml/2006/table">
            <a:tbl>
              <a:tblPr firstRow="1" bandRow="1">
                <a:tableStyleId>{F5AB1C69-6EDB-4FF4-983F-18BD219EF322}</a:tableStyleId>
              </a:tblPr>
              <a:tblGrid>
                <a:gridCol w="3110894">
                  <a:extLst>
                    <a:ext uri="{9D8B030D-6E8A-4147-A177-3AD203B41FA5}">
                      <a16:colId xmlns="" xmlns:a16="http://schemas.microsoft.com/office/drawing/2014/main" val="20000"/>
                    </a:ext>
                  </a:extLst>
                </a:gridCol>
                <a:gridCol w="2945828">
                  <a:extLst>
                    <a:ext uri="{9D8B030D-6E8A-4147-A177-3AD203B41FA5}">
                      <a16:colId xmlns="" xmlns:a16="http://schemas.microsoft.com/office/drawing/2014/main" val="20001"/>
                    </a:ext>
                  </a:extLst>
                </a:gridCol>
                <a:gridCol w="3028362">
                  <a:extLst>
                    <a:ext uri="{9D8B030D-6E8A-4147-A177-3AD203B41FA5}">
                      <a16:colId xmlns="" xmlns:a16="http://schemas.microsoft.com/office/drawing/2014/main" val="20002"/>
                    </a:ext>
                  </a:extLst>
                </a:gridCol>
              </a:tblGrid>
              <a:tr h="518396">
                <a:tc>
                  <a:txBody>
                    <a:bodyPr/>
                    <a:lstStyle/>
                    <a:p>
                      <a:r>
                        <a:rPr lang="pt-BR" sz="1600" dirty="0"/>
                        <a:t>Nome</a:t>
                      </a:r>
                      <a:endParaRPr lang="pt-BR" sz="1600" dirty="0">
                        <a:latin typeface="Arial" panose="020B0604020202020204" pitchFamily="34" charset="0"/>
                        <a:cs typeface="Arial" panose="020B0604020202020204" pitchFamily="34" charset="0"/>
                      </a:endParaRPr>
                    </a:p>
                  </a:txBody>
                  <a:tcPr marL="121920" marR="121920" marT="60960" marB="60960"/>
                </a:tc>
                <a:tc>
                  <a:txBody>
                    <a:bodyPr/>
                    <a:lstStyle/>
                    <a:p>
                      <a:r>
                        <a:rPr lang="pt-BR" sz="1600" dirty="0"/>
                        <a:t>Descrição</a:t>
                      </a:r>
                      <a:endParaRPr lang="pt-BR" sz="1600" dirty="0">
                        <a:latin typeface="Arial" panose="020B0604020202020204" pitchFamily="34" charset="0"/>
                        <a:cs typeface="Arial" panose="020B0604020202020204" pitchFamily="34" charset="0"/>
                      </a:endParaRPr>
                    </a:p>
                  </a:txBody>
                  <a:tcPr marL="121920" marR="121920" marT="60960" marB="60960"/>
                </a:tc>
                <a:tc>
                  <a:txBody>
                    <a:bodyPr/>
                    <a:lstStyle/>
                    <a:p>
                      <a:r>
                        <a:rPr lang="pt-BR" sz="1600" dirty="0"/>
                        <a:t>Responsabilidades</a:t>
                      </a:r>
                      <a:endParaRPr lang="pt-BR" sz="1600" dirty="0">
                        <a:latin typeface="Arial" panose="020B0604020202020204" pitchFamily="34" charset="0"/>
                        <a:cs typeface="Arial" panose="020B0604020202020204" pitchFamily="34" charset="0"/>
                      </a:endParaRPr>
                    </a:p>
                  </a:txBody>
                  <a:tcPr marL="121920" marR="121920" marT="60960" marB="60960"/>
                </a:tc>
                <a:extLst>
                  <a:ext uri="{0D108BD9-81ED-4DB2-BD59-A6C34878D82A}">
                    <a16:rowId xmlns="" xmlns:a16="http://schemas.microsoft.com/office/drawing/2014/main" val="10000"/>
                  </a:ext>
                </a:extLst>
              </a:tr>
              <a:tr h="2131263">
                <a:tc>
                  <a:txBody>
                    <a:bodyPr/>
                    <a:lstStyle/>
                    <a:p>
                      <a:r>
                        <a:rPr lang="en-US" sz="1600" kern="1200" dirty="0" err="1">
                          <a:effectLst/>
                        </a:rPr>
                        <a:t>Módulo</a:t>
                      </a:r>
                      <a:r>
                        <a:rPr lang="en-US" sz="1600" kern="1200" dirty="0">
                          <a:effectLst/>
                        </a:rPr>
                        <a:t> de </a:t>
                      </a:r>
                      <a:r>
                        <a:rPr lang="en-US" sz="1600" kern="1200" dirty="0" err="1">
                          <a:effectLst/>
                        </a:rPr>
                        <a:t>Cuidados</a:t>
                      </a:r>
                      <a:r>
                        <a:rPr lang="en-US" sz="1600" kern="1200" dirty="0">
                          <a:effectLst/>
                        </a:rPr>
                        <a:t> Diários dos </a:t>
                      </a:r>
                      <a:r>
                        <a:rPr lang="en-US" sz="1600" kern="1200" dirty="0" err="1">
                          <a:effectLst/>
                        </a:rPr>
                        <a:t>Idosos</a:t>
                      </a:r>
                      <a:r>
                        <a:rPr lang="en-US" sz="1600" kern="1200" dirty="0">
                          <a:effectLst/>
                        </a:rPr>
                        <a:t> (</a:t>
                      </a:r>
                      <a:r>
                        <a:rPr lang="en-US" sz="1600" kern="1200" dirty="0" err="1">
                          <a:effectLst/>
                        </a:rPr>
                        <a:t>Enfermeiro</a:t>
                      </a:r>
                      <a:r>
                        <a:rPr lang="en-US" sz="1600" kern="1200" dirty="0">
                          <a:effectLst/>
                        </a:rPr>
                        <a:t>)</a:t>
                      </a:r>
                      <a:endParaRPr lang="pt-BR" sz="1600" dirty="0">
                        <a:latin typeface="Arial" pitchFamily="34" charset="0"/>
                        <a:cs typeface="Arial" pitchFamily="34" charset="0"/>
                      </a:endParaRPr>
                    </a:p>
                  </a:txBody>
                  <a:tcPr/>
                </a:tc>
                <a:tc>
                  <a:txBody>
                    <a:bodyPr/>
                    <a:lstStyle/>
                    <a:p>
                      <a:r>
                        <a:rPr lang="pt-BR" sz="1600" kern="1200" dirty="0">
                          <a:effectLst/>
                        </a:rPr>
                        <a:t>Gerenciamento de sinais vitais, de eliminações dos idosos, cuidados diários, padrão do sono, higiene. Registro de evolução diária do idoso.</a:t>
                      </a:r>
                      <a:endParaRPr lang="pt-BR" sz="1600" dirty="0">
                        <a:latin typeface="Arial" pitchFamily="34" charset="0"/>
                        <a:cs typeface="Arial" pitchFamily="34" charset="0"/>
                      </a:endParaRPr>
                    </a:p>
                  </a:txBody>
                  <a:tcPr/>
                </a:tc>
                <a:tc>
                  <a:txBody>
                    <a:bodyPr/>
                    <a:lstStyle/>
                    <a:p>
                      <a:r>
                        <a:rPr lang="pt-BR" sz="1600" kern="1200" dirty="0">
                          <a:effectLst/>
                        </a:rPr>
                        <a:t>Fica responsável pela avaliação diária do idoso e a atualização da ficha do paciente.</a:t>
                      </a:r>
                      <a:endParaRPr lang="pt-BR" sz="1600" b="0" dirty="0">
                        <a:latin typeface="Arial" pitchFamily="34" charset="0"/>
                        <a:cs typeface="Arial" pitchFamily="34" charset="0"/>
                      </a:endParaRPr>
                    </a:p>
                  </a:txBody>
                  <a:tcPr/>
                </a:tc>
                <a:extLst>
                  <a:ext uri="{0D108BD9-81ED-4DB2-BD59-A6C34878D82A}">
                    <a16:rowId xmlns="" xmlns:a16="http://schemas.microsoft.com/office/drawing/2014/main" val="10001"/>
                  </a:ext>
                </a:extLst>
              </a:tr>
            </a:tbl>
          </a:graphicData>
        </a:graphic>
      </p:graphicFrame>
      <p:sp>
        <p:nvSpPr>
          <p:cNvPr id="6" name="Espaço Reservado para Texto 1"/>
          <p:cNvSpPr>
            <a:spLocks noGrp="1"/>
          </p:cNvSpPr>
          <p:nvPr>
            <p:ph type="body" sz="quarter" idx="10"/>
          </p:nvPr>
        </p:nvSpPr>
        <p:spPr>
          <a:xfrm>
            <a:off x="0" y="123478"/>
            <a:ext cx="9144000" cy="576064"/>
          </a:xfrm>
        </p:spPr>
        <p:txBody>
          <a:bodyPr>
            <a:normAutofit fontScale="95500"/>
          </a:bodyPr>
          <a:lstStyle/>
          <a:p>
            <a:r>
              <a:rPr lang="pt-BR" dirty="0" smtClean="0"/>
              <a:t>Documento de Visão</a:t>
            </a:r>
            <a:endParaRPr lang="pt-BR" dirty="0"/>
          </a:p>
        </p:txBody>
      </p:sp>
      <p:sp>
        <p:nvSpPr>
          <p:cNvPr id="7" name="Espaço Reservado para Texto 2"/>
          <p:cNvSpPr>
            <a:spLocks noGrp="1"/>
          </p:cNvSpPr>
          <p:nvPr>
            <p:ph type="body" sz="quarter" idx="11"/>
          </p:nvPr>
        </p:nvSpPr>
        <p:spPr>
          <a:xfrm>
            <a:off x="0" y="733212"/>
            <a:ext cx="9144000" cy="288032"/>
          </a:xfrm>
        </p:spPr>
        <p:txBody>
          <a:bodyPr>
            <a:normAutofit fontScale="88000" lnSpcReduction="10000"/>
          </a:bodyPr>
          <a:lstStyle/>
          <a:p>
            <a:r>
              <a:rPr lang="pt-BR" sz="2400" dirty="0" err="1" smtClean="0"/>
              <a:t>Stakeholder</a:t>
            </a:r>
            <a:r>
              <a:rPr lang="pt-BR" sz="2400" dirty="0" smtClean="0"/>
              <a:t>: </a:t>
            </a:r>
            <a:endParaRPr lang="pt-BR" sz="2400" dirty="0"/>
          </a:p>
        </p:txBody>
      </p:sp>
    </p:spTree>
    <p:extLst>
      <p:ext uri="{BB962C8B-B14F-4D97-AF65-F5344CB8AC3E}">
        <p14:creationId xmlns:p14="http://schemas.microsoft.com/office/powerpoint/2010/main" val="44590671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a 4"/>
          <p:cNvGraphicFramePr>
            <a:graphicFrameLocks noGrp="1"/>
          </p:cNvGraphicFramePr>
          <p:nvPr>
            <p:extLst>
              <p:ext uri="{D42A27DB-BD31-4B8C-83A1-F6EECF244321}">
                <p14:modId xmlns:p14="http://schemas.microsoft.com/office/powerpoint/2010/main" val="2760678459"/>
              </p:ext>
            </p:extLst>
          </p:nvPr>
        </p:nvGraphicFramePr>
        <p:xfrm>
          <a:off x="58916" y="1267873"/>
          <a:ext cx="9085084" cy="2649659"/>
        </p:xfrm>
        <a:graphic>
          <a:graphicData uri="http://schemas.openxmlformats.org/drawingml/2006/table">
            <a:tbl>
              <a:tblPr firstRow="1" bandRow="1">
                <a:tableStyleId>{5C22544A-7EE6-4342-B048-85BDC9FD1C3A}</a:tableStyleId>
              </a:tblPr>
              <a:tblGrid>
                <a:gridCol w="3110894">
                  <a:extLst>
                    <a:ext uri="{9D8B030D-6E8A-4147-A177-3AD203B41FA5}">
                      <a16:colId xmlns="" xmlns:a16="http://schemas.microsoft.com/office/drawing/2014/main" val="20000"/>
                    </a:ext>
                  </a:extLst>
                </a:gridCol>
                <a:gridCol w="2945828">
                  <a:extLst>
                    <a:ext uri="{9D8B030D-6E8A-4147-A177-3AD203B41FA5}">
                      <a16:colId xmlns="" xmlns:a16="http://schemas.microsoft.com/office/drawing/2014/main" val="20001"/>
                    </a:ext>
                  </a:extLst>
                </a:gridCol>
                <a:gridCol w="3028362">
                  <a:extLst>
                    <a:ext uri="{9D8B030D-6E8A-4147-A177-3AD203B41FA5}">
                      <a16:colId xmlns="" xmlns:a16="http://schemas.microsoft.com/office/drawing/2014/main" val="20002"/>
                    </a:ext>
                  </a:extLst>
                </a:gridCol>
              </a:tblGrid>
              <a:tr h="518396">
                <a:tc>
                  <a:txBody>
                    <a:bodyPr/>
                    <a:lstStyle/>
                    <a:p>
                      <a:r>
                        <a:rPr lang="pt-BR" sz="1600" dirty="0"/>
                        <a:t>Nome</a:t>
                      </a:r>
                      <a:endParaRPr lang="pt-BR" sz="1600" dirty="0">
                        <a:latin typeface="Arial" panose="020B0604020202020204" pitchFamily="34" charset="0"/>
                        <a:cs typeface="Arial" panose="020B0604020202020204" pitchFamily="34" charset="0"/>
                      </a:endParaRPr>
                    </a:p>
                  </a:txBody>
                  <a:tcPr marL="121920" marR="121920" marT="60960" marB="60960"/>
                </a:tc>
                <a:tc>
                  <a:txBody>
                    <a:bodyPr/>
                    <a:lstStyle/>
                    <a:p>
                      <a:r>
                        <a:rPr lang="pt-BR" sz="1600" dirty="0"/>
                        <a:t>Descrição</a:t>
                      </a:r>
                      <a:endParaRPr lang="pt-BR" sz="1600" dirty="0">
                        <a:latin typeface="Arial" panose="020B0604020202020204" pitchFamily="34" charset="0"/>
                        <a:cs typeface="Arial" panose="020B0604020202020204" pitchFamily="34" charset="0"/>
                      </a:endParaRPr>
                    </a:p>
                  </a:txBody>
                  <a:tcPr marL="121920" marR="121920" marT="60960" marB="60960"/>
                </a:tc>
                <a:tc>
                  <a:txBody>
                    <a:bodyPr/>
                    <a:lstStyle/>
                    <a:p>
                      <a:r>
                        <a:rPr lang="pt-BR" sz="1600" dirty="0"/>
                        <a:t>Responsabilidades</a:t>
                      </a:r>
                      <a:endParaRPr lang="pt-BR" sz="1600" dirty="0">
                        <a:latin typeface="Arial" panose="020B0604020202020204" pitchFamily="34" charset="0"/>
                        <a:cs typeface="Arial" panose="020B0604020202020204" pitchFamily="34" charset="0"/>
                      </a:endParaRPr>
                    </a:p>
                  </a:txBody>
                  <a:tcPr marL="121920" marR="121920" marT="60960" marB="60960"/>
                </a:tc>
                <a:extLst>
                  <a:ext uri="{0D108BD9-81ED-4DB2-BD59-A6C34878D82A}">
                    <a16:rowId xmlns="" xmlns:a16="http://schemas.microsoft.com/office/drawing/2014/main" val="10000"/>
                  </a:ext>
                </a:extLst>
              </a:tr>
              <a:tr h="2131263">
                <a:tc>
                  <a:txBody>
                    <a:bodyPr/>
                    <a:lstStyle/>
                    <a:p>
                      <a:r>
                        <a:rPr lang="en-US" sz="1600" kern="1200" dirty="0" err="1">
                          <a:effectLst/>
                        </a:rPr>
                        <a:t>Módulo</a:t>
                      </a:r>
                      <a:r>
                        <a:rPr lang="en-US" sz="1600" kern="1200" dirty="0">
                          <a:effectLst/>
                        </a:rPr>
                        <a:t> de </a:t>
                      </a:r>
                      <a:r>
                        <a:rPr lang="en-US" sz="1600" kern="1200" dirty="0" err="1">
                          <a:effectLst/>
                        </a:rPr>
                        <a:t>Nutrição</a:t>
                      </a:r>
                      <a:r>
                        <a:rPr lang="en-US" sz="1600" kern="1200" dirty="0">
                          <a:effectLst/>
                        </a:rPr>
                        <a:t> (</a:t>
                      </a:r>
                      <a:r>
                        <a:rPr lang="en-US" sz="1600" kern="1200" dirty="0" err="1">
                          <a:effectLst/>
                        </a:rPr>
                        <a:t>Nutricionista</a:t>
                      </a:r>
                      <a:r>
                        <a:rPr lang="en-US" sz="1600" kern="1200" dirty="0">
                          <a:effectLst/>
                        </a:rPr>
                        <a:t>)</a:t>
                      </a:r>
                      <a:endParaRPr lang="pt-BR" sz="1600" dirty="0">
                        <a:latin typeface="Arial" pitchFamily="34" charset="0"/>
                        <a:cs typeface="Arial" pitchFamily="34" charset="0"/>
                      </a:endParaRPr>
                    </a:p>
                  </a:txBody>
                  <a:tcPr/>
                </a:tc>
                <a:tc>
                  <a:txBody>
                    <a:bodyPr/>
                    <a:lstStyle/>
                    <a:p>
                      <a:r>
                        <a:rPr lang="pt-BR" sz="1600" dirty="0"/>
                        <a:t>Criação de um plano</a:t>
                      </a:r>
                      <a:r>
                        <a:rPr lang="pt-BR" sz="1600" baseline="0" dirty="0"/>
                        <a:t> alimentar semanal respeitando se quadro clinico, controle de amostras de alimentos, registro das consultas periódicas nutricionais.</a:t>
                      </a:r>
                      <a:endParaRPr lang="pt-BR" sz="1600" dirty="0">
                        <a:latin typeface="Arial" pitchFamily="34" charset="0"/>
                        <a:cs typeface="Arial" pitchFamily="34" charset="0"/>
                      </a:endParaRPr>
                    </a:p>
                  </a:txBody>
                  <a:tcPr/>
                </a:tc>
                <a:tc>
                  <a:txBody>
                    <a:bodyPr/>
                    <a:lstStyle/>
                    <a:p>
                      <a:r>
                        <a:rPr lang="en-US" sz="1600" kern="1200" dirty="0" err="1">
                          <a:effectLst/>
                        </a:rPr>
                        <a:t>Criação</a:t>
                      </a:r>
                      <a:r>
                        <a:rPr lang="en-US" sz="1600" kern="1200" dirty="0">
                          <a:effectLst/>
                        </a:rPr>
                        <a:t> de </a:t>
                      </a:r>
                      <a:r>
                        <a:rPr lang="en-US" sz="1600" kern="1200" dirty="0" err="1">
                          <a:effectLst/>
                        </a:rPr>
                        <a:t>uma</a:t>
                      </a:r>
                      <a:r>
                        <a:rPr lang="en-US" sz="1600" kern="1200" dirty="0">
                          <a:effectLst/>
                        </a:rPr>
                        <a:t> </a:t>
                      </a:r>
                      <a:r>
                        <a:rPr lang="en-US" sz="1600" kern="1200" dirty="0" err="1">
                          <a:effectLst/>
                        </a:rPr>
                        <a:t>dieta</a:t>
                      </a:r>
                      <a:r>
                        <a:rPr lang="en-US" sz="1600" kern="1200" dirty="0">
                          <a:effectLst/>
                        </a:rPr>
                        <a:t> </a:t>
                      </a:r>
                      <a:r>
                        <a:rPr lang="en-US" sz="1600" kern="1200" dirty="0" err="1">
                          <a:effectLst/>
                        </a:rPr>
                        <a:t>tendo</a:t>
                      </a:r>
                      <a:r>
                        <a:rPr lang="en-US" sz="1600" kern="1200" dirty="0">
                          <a:effectLst/>
                        </a:rPr>
                        <a:t> </a:t>
                      </a:r>
                      <a:r>
                        <a:rPr lang="en-US" sz="1600" kern="1200" dirty="0" err="1">
                          <a:effectLst/>
                        </a:rPr>
                        <a:t>em</a:t>
                      </a:r>
                      <a:r>
                        <a:rPr lang="en-US" sz="1600" kern="1200" dirty="0">
                          <a:effectLst/>
                        </a:rPr>
                        <a:t> vista as </a:t>
                      </a:r>
                      <a:r>
                        <a:rPr lang="en-US" sz="1600" kern="1200" dirty="0" err="1">
                          <a:effectLst/>
                        </a:rPr>
                        <a:t>necessidades</a:t>
                      </a:r>
                      <a:r>
                        <a:rPr lang="en-US" sz="1600" kern="1200" dirty="0">
                          <a:effectLst/>
                        </a:rPr>
                        <a:t> </a:t>
                      </a:r>
                      <a:r>
                        <a:rPr lang="en-US" sz="1600" kern="1200" dirty="0" err="1">
                          <a:effectLst/>
                        </a:rPr>
                        <a:t>nutricionais</a:t>
                      </a:r>
                      <a:r>
                        <a:rPr lang="en-US" sz="1600" kern="1200" dirty="0">
                          <a:effectLst/>
                        </a:rPr>
                        <a:t> de </a:t>
                      </a:r>
                      <a:r>
                        <a:rPr lang="en-US" sz="1600" kern="1200" dirty="0" err="1">
                          <a:effectLst/>
                        </a:rPr>
                        <a:t>cada</a:t>
                      </a:r>
                      <a:r>
                        <a:rPr lang="en-US" sz="1600" kern="1200" dirty="0">
                          <a:effectLst/>
                        </a:rPr>
                        <a:t> </a:t>
                      </a:r>
                      <a:r>
                        <a:rPr lang="en-US" sz="1600" kern="1200" dirty="0" err="1">
                          <a:effectLst/>
                        </a:rPr>
                        <a:t>paciente</a:t>
                      </a:r>
                      <a:r>
                        <a:rPr lang="en-US" sz="1600" kern="1200" dirty="0">
                          <a:effectLst/>
                        </a:rPr>
                        <a:t> e </a:t>
                      </a:r>
                      <a:r>
                        <a:rPr lang="en-US" sz="1600" kern="1200" dirty="0" err="1">
                          <a:effectLst/>
                        </a:rPr>
                        <a:t>suas</a:t>
                      </a:r>
                      <a:r>
                        <a:rPr lang="en-US" sz="1600" kern="1200" dirty="0">
                          <a:effectLst/>
                        </a:rPr>
                        <a:t> </a:t>
                      </a:r>
                      <a:r>
                        <a:rPr lang="en-US" sz="1600" kern="1200" dirty="0" err="1">
                          <a:effectLst/>
                        </a:rPr>
                        <a:t>patologias</a:t>
                      </a:r>
                      <a:r>
                        <a:rPr lang="en-US" sz="1600" kern="1200" dirty="0">
                          <a:effectLst/>
                        </a:rPr>
                        <a:t>.</a:t>
                      </a:r>
                      <a:endParaRPr lang="pt-BR" sz="1600" b="1" dirty="0">
                        <a:latin typeface="Arial" pitchFamily="34" charset="0"/>
                        <a:cs typeface="Arial" pitchFamily="34" charset="0"/>
                      </a:endParaRPr>
                    </a:p>
                  </a:txBody>
                  <a:tcPr/>
                </a:tc>
                <a:extLst>
                  <a:ext uri="{0D108BD9-81ED-4DB2-BD59-A6C34878D82A}">
                    <a16:rowId xmlns="" xmlns:a16="http://schemas.microsoft.com/office/drawing/2014/main" val="10001"/>
                  </a:ext>
                </a:extLst>
              </a:tr>
            </a:tbl>
          </a:graphicData>
        </a:graphic>
      </p:graphicFrame>
      <p:sp>
        <p:nvSpPr>
          <p:cNvPr id="6" name="Espaço Reservado para Texto 1"/>
          <p:cNvSpPr>
            <a:spLocks noGrp="1"/>
          </p:cNvSpPr>
          <p:nvPr>
            <p:ph type="body" sz="quarter" idx="10"/>
          </p:nvPr>
        </p:nvSpPr>
        <p:spPr>
          <a:xfrm>
            <a:off x="0" y="123478"/>
            <a:ext cx="9144000" cy="576064"/>
          </a:xfrm>
        </p:spPr>
        <p:txBody>
          <a:bodyPr>
            <a:normAutofit fontScale="95500"/>
          </a:bodyPr>
          <a:lstStyle/>
          <a:p>
            <a:r>
              <a:rPr lang="pt-BR" dirty="0" smtClean="0"/>
              <a:t>Documento de Visão</a:t>
            </a:r>
            <a:endParaRPr lang="pt-BR" dirty="0"/>
          </a:p>
        </p:txBody>
      </p:sp>
      <p:sp>
        <p:nvSpPr>
          <p:cNvPr id="7" name="Espaço Reservado para Texto 2"/>
          <p:cNvSpPr>
            <a:spLocks noGrp="1"/>
          </p:cNvSpPr>
          <p:nvPr>
            <p:ph type="body" sz="quarter" idx="11"/>
          </p:nvPr>
        </p:nvSpPr>
        <p:spPr>
          <a:xfrm>
            <a:off x="0" y="733212"/>
            <a:ext cx="9144000" cy="288032"/>
          </a:xfrm>
        </p:spPr>
        <p:txBody>
          <a:bodyPr>
            <a:normAutofit fontScale="88000" lnSpcReduction="10000"/>
          </a:bodyPr>
          <a:lstStyle/>
          <a:p>
            <a:r>
              <a:rPr lang="pt-BR" sz="2400" dirty="0" err="1" smtClean="0"/>
              <a:t>Stakeholder</a:t>
            </a:r>
            <a:r>
              <a:rPr lang="pt-BR" sz="2400" dirty="0" smtClean="0"/>
              <a:t>: </a:t>
            </a:r>
            <a:endParaRPr lang="pt-BR" sz="2400" dirty="0"/>
          </a:p>
        </p:txBody>
      </p:sp>
    </p:spTree>
    <p:extLst>
      <p:ext uri="{BB962C8B-B14F-4D97-AF65-F5344CB8AC3E}">
        <p14:creationId xmlns:p14="http://schemas.microsoft.com/office/powerpoint/2010/main" val="373112509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a 4"/>
          <p:cNvGraphicFramePr>
            <a:graphicFrameLocks noGrp="1"/>
          </p:cNvGraphicFramePr>
          <p:nvPr>
            <p:extLst/>
          </p:nvPr>
        </p:nvGraphicFramePr>
        <p:xfrm>
          <a:off x="58916" y="1267873"/>
          <a:ext cx="9085084" cy="2649659"/>
        </p:xfrm>
        <a:graphic>
          <a:graphicData uri="http://schemas.openxmlformats.org/drawingml/2006/table">
            <a:tbl>
              <a:tblPr firstRow="1" bandRow="1">
                <a:tableStyleId>{21E4AEA4-8DFA-4A89-87EB-49C32662AFE0}</a:tableStyleId>
              </a:tblPr>
              <a:tblGrid>
                <a:gridCol w="3110894">
                  <a:extLst>
                    <a:ext uri="{9D8B030D-6E8A-4147-A177-3AD203B41FA5}">
                      <a16:colId xmlns="" xmlns:a16="http://schemas.microsoft.com/office/drawing/2014/main" val="20000"/>
                    </a:ext>
                  </a:extLst>
                </a:gridCol>
                <a:gridCol w="2945828">
                  <a:extLst>
                    <a:ext uri="{9D8B030D-6E8A-4147-A177-3AD203B41FA5}">
                      <a16:colId xmlns="" xmlns:a16="http://schemas.microsoft.com/office/drawing/2014/main" val="20001"/>
                    </a:ext>
                  </a:extLst>
                </a:gridCol>
                <a:gridCol w="3028362">
                  <a:extLst>
                    <a:ext uri="{9D8B030D-6E8A-4147-A177-3AD203B41FA5}">
                      <a16:colId xmlns="" xmlns:a16="http://schemas.microsoft.com/office/drawing/2014/main" val="20002"/>
                    </a:ext>
                  </a:extLst>
                </a:gridCol>
              </a:tblGrid>
              <a:tr h="518396">
                <a:tc>
                  <a:txBody>
                    <a:bodyPr/>
                    <a:lstStyle/>
                    <a:p>
                      <a:r>
                        <a:rPr lang="pt-BR" sz="1600" dirty="0">
                          <a:latin typeface="Arial" panose="020B0604020202020204" pitchFamily="34" charset="0"/>
                          <a:cs typeface="Arial" panose="020B0604020202020204" pitchFamily="34" charset="0"/>
                        </a:rPr>
                        <a:t>Nome</a:t>
                      </a:r>
                    </a:p>
                  </a:txBody>
                  <a:tcPr marL="121920" marR="121920" marT="60960" marB="60960"/>
                </a:tc>
                <a:tc>
                  <a:txBody>
                    <a:bodyPr/>
                    <a:lstStyle/>
                    <a:p>
                      <a:r>
                        <a:rPr lang="pt-BR" sz="1600" dirty="0">
                          <a:latin typeface="Arial" panose="020B0604020202020204" pitchFamily="34" charset="0"/>
                          <a:cs typeface="Arial" panose="020B0604020202020204" pitchFamily="34" charset="0"/>
                        </a:rPr>
                        <a:t>Descrição</a:t>
                      </a:r>
                    </a:p>
                  </a:txBody>
                  <a:tcPr marL="121920" marR="121920" marT="60960" marB="60960"/>
                </a:tc>
                <a:tc>
                  <a:txBody>
                    <a:bodyPr/>
                    <a:lstStyle/>
                    <a:p>
                      <a:r>
                        <a:rPr lang="pt-BR" sz="1600" dirty="0">
                          <a:latin typeface="Arial" panose="020B0604020202020204" pitchFamily="34" charset="0"/>
                          <a:cs typeface="Arial" panose="020B0604020202020204" pitchFamily="34" charset="0"/>
                        </a:rPr>
                        <a:t>Responsabilidades</a:t>
                      </a:r>
                    </a:p>
                  </a:txBody>
                  <a:tcPr marL="121920" marR="121920" marT="60960" marB="60960"/>
                </a:tc>
                <a:extLst>
                  <a:ext uri="{0D108BD9-81ED-4DB2-BD59-A6C34878D82A}">
                    <a16:rowId xmlns="" xmlns:a16="http://schemas.microsoft.com/office/drawing/2014/main" val="10000"/>
                  </a:ext>
                </a:extLst>
              </a:tr>
              <a:tr h="213126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err="1">
                          <a:effectLst/>
                          <a:latin typeface="Arial" pitchFamily="34" charset="0"/>
                          <a:cs typeface="Arial" pitchFamily="34" charset="0"/>
                        </a:rPr>
                        <a:t>Módulo</a:t>
                      </a:r>
                      <a:r>
                        <a:rPr lang="en-US" sz="1600" kern="1200" dirty="0">
                          <a:effectLst/>
                          <a:latin typeface="Arial" pitchFamily="34" charset="0"/>
                          <a:cs typeface="Arial" pitchFamily="34" charset="0"/>
                        </a:rPr>
                        <a:t> de </a:t>
                      </a:r>
                      <a:r>
                        <a:rPr lang="en-US" sz="1600" kern="1200" dirty="0" err="1">
                          <a:effectLst/>
                          <a:latin typeface="Arial" pitchFamily="34" charset="0"/>
                          <a:cs typeface="Arial" pitchFamily="34" charset="0"/>
                        </a:rPr>
                        <a:t>Prescrições</a:t>
                      </a:r>
                      <a:r>
                        <a:rPr lang="en-US" sz="1600" kern="1200" dirty="0">
                          <a:effectLst/>
                          <a:latin typeface="Arial" pitchFamily="34" charset="0"/>
                          <a:cs typeface="Arial" pitchFamily="34" charset="0"/>
                        </a:rPr>
                        <a:t> </a:t>
                      </a:r>
                      <a:r>
                        <a:rPr lang="en-US" sz="1600" kern="1200" dirty="0" err="1">
                          <a:effectLst/>
                          <a:latin typeface="Arial" pitchFamily="34" charset="0"/>
                          <a:cs typeface="Arial" pitchFamily="34" charset="0"/>
                        </a:rPr>
                        <a:t>Médicas</a:t>
                      </a:r>
                      <a:r>
                        <a:rPr lang="en-US" sz="1600" kern="1200" dirty="0">
                          <a:effectLst/>
                          <a:latin typeface="Arial" pitchFamily="34" charset="0"/>
                          <a:cs typeface="Arial" pitchFamily="34" charset="0"/>
                        </a:rPr>
                        <a:t> / </a:t>
                      </a:r>
                      <a:r>
                        <a:rPr lang="en-US" sz="1600" kern="1200" dirty="0" err="1">
                          <a:effectLst/>
                          <a:latin typeface="Arial" pitchFamily="34" charset="0"/>
                          <a:cs typeface="Arial" pitchFamily="34" charset="0"/>
                        </a:rPr>
                        <a:t>Controle</a:t>
                      </a:r>
                      <a:r>
                        <a:rPr lang="en-US" sz="1600" kern="1200" dirty="0">
                          <a:effectLst/>
                          <a:latin typeface="Arial" pitchFamily="34" charset="0"/>
                          <a:cs typeface="Arial" pitchFamily="34" charset="0"/>
                        </a:rPr>
                        <a:t> de </a:t>
                      </a:r>
                      <a:r>
                        <a:rPr lang="en-US" sz="1600" kern="1200" dirty="0" err="1">
                          <a:effectLst/>
                          <a:latin typeface="Arial" pitchFamily="34" charset="0"/>
                          <a:cs typeface="Arial" pitchFamily="34" charset="0"/>
                        </a:rPr>
                        <a:t>Incidentes</a:t>
                      </a:r>
                      <a:r>
                        <a:rPr lang="en-US" sz="1600" kern="1200" dirty="0">
                          <a:effectLst/>
                          <a:latin typeface="Arial" pitchFamily="34" charset="0"/>
                          <a:cs typeface="Arial" pitchFamily="34" charset="0"/>
                        </a:rPr>
                        <a:t> (</a:t>
                      </a:r>
                      <a:r>
                        <a:rPr lang="en-US" sz="1600" kern="1200" dirty="0" err="1">
                          <a:effectLst/>
                          <a:latin typeface="Arial" pitchFamily="34" charset="0"/>
                          <a:cs typeface="Arial" pitchFamily="34" charset="0"/>
                        </a:rPr>
                        <a:t>Enfermeiro</a:t>
                      </a:r>
                      <a:r>
                        <a:rPr lang="en-US" sz="1600" kern="1200" dirty="0">
                          <a:effectLst/>
                          <a:latin typeface="Arial" pitchFamily="34" charset="0"/>
                          <a:cs typeface="Arial" pitchFamily="34" charset="0"/>
                        </a:rPr>
                        <a:t> / </a:t>
                      </a:r>
                      <a:r>
                        <a:rPr lang="en-US" sz="1600" kern="1200" dirty="0" err="1">
                          <a:effectLst/>
                          <a:latin typeface="Arial" pitchFamily="34" charset="0"/>
                          <a:cs typeface="Arial" pitchFamily="34" charset="0"/>
                        </a:rPr>
                        <a:t>Médico</a:t>
                      </a:r>
                      <a:r>
                        <a:rPr lang="en-US" sz="1600" kern="1200" dirty="0">
                          <a:effectLst/>
                          <a:latin typeface="Arial" pitchFamily="34" charset="0"/>
                          <a:cs typeface="Arial" pitchFamily="34" charset="0"/>
                        </a:rPr>
                        <a:t>)</a:t>
                      </a:r>
                      <a:endParaRPr lang="pt-BR" sz="1600" dirty="0">
                        <a:latin typeface="Arial" pitchFamily="34" charset="0"/>
                        <a:cs typeface="Arial" pitchFamily="34" charset="0"/>
                      </a:endParaRPr>
                    </a:p>
                  </a:txBody>
                  <a:tcPr/>
                </a:tc>
                <a:tc>
                  <a:txBody>
                    <a:bodyPr/>
                    <a:lstStyle/>
                    <a:p>
                      <a:r>
                        <a:rPr lang="pt-BR" sz="1600" kern="1200" dirty="0">
                          <a:effectLst/>
                          <a:latin typeface="Arial" pitchFamily="34" charset="0"/>
                          <a:cs typeface="Arial" pitchFamily="34" charset="0"/>
                        </a:rPr>
                        <a:t>Gerenciamento completo do quadro medico do idoso, tendo controle total de alteração de médicos e enfermeiros.</a:t>
                      </a:r>
                      <a:endParaRPr lang="pt-BR" sz="1600" dirty="0">
                        <a:latin typeface="Arial" pitchFamily="34" charset="0"/>
                        <a:cs typeface="Arial" pitchFamily="34" charset="0"/>
                      </a:endParaRPr>
                    </a:p>
                  </a:txBody>
                  <a:tcPr/>
                </a:tc>
                <a:tc>
                  <a:txBody>
                    <a:bodyPr/>
                    <a:lstStyle/>
                    <a:p>
                      <a:r>
                        <a:rPr lang="fr-FR" sz="1600" kern="1200" dirty="0">
                          <a:effectLst/>
                          <a:latin typeface="Arial" pitchFamily="34" charset="0"/>
                          <a:cs typeface="Arial" pitchFamily="34" charset="0"/>
                        </a:rPr>
                        <a:t>Enfermeiro :Repassagem da ficha do paciente ao medico(atualizada)</a:t>
                      </a:r>
                      <a:endParaRPr lang="pt-BR" sz="1600" kern="1200" dirty="0">
                        <a:effectLst/>
                        <a:latin typeface="Arial" pitchFamily="34" charset="0"/>
                        <a:cs typeface="Arial" pitchFamily="34" charset="0"/>
                      </a:endParaRPr>
                    </a:p>
                    <a:p>
                      <a:r>
                        <a:rPr lang="fr-FR" sz="1600" kern="1200" dirty="0">
                          <a:effectLst/>
                          <a:latin typeface="Arial" pitchFamily="34" charset="0"/>
                          <a:cs typeface="Arial" pitchFamily="34" charset="0"/>
                        </a:rPr>
                        <a:t>Medico :Analise da ficha e consulta periodica para novas atualizações.</a:t>
                      </a:r>
                      <a:endParaRPr lang="pt-BR" sz="1600" b="0" dirty="0">
                        <a:latin typeface="Arial" pitchFamily="34" charset="0"/>
                        <a:cs typeface="Arial" pitchFamily="34" charset="0"/>
                      </a:endParaRPr>
                    </a:p>
                  </a:txBody>
                  <a:tcPr/>
                </a:tc>
                <a:extLst>
                  <a:ext uri="{0D108BD9-81ED-4DB2-BD59-A6C34878D82A}">
                    <a16:rowId xmlns="" xmlns:a16="http://schemas.microsoft.com/office/drawing/2014/main" val="10001"/>
                  </a:ext>
                </a:extLst>
              </a:tr>
            </a:tbl>
          </a:graphicData>
        </a:graphic>
      </p:graphicFrame>
      <p:sp>
        <p:nvSpPr>
          <p:cNvPr id="6" name="Espaço Reservado para Texto 1"/>
          <p:cNvSpPr>
            <a:spLocks noGrp="1"/>
          </p:cNvSpPr>
          <p:nvPr>
            <p:ph type="body" sz="quarter" idx="10"/>
          </p:nvPr>
        </p:nvSpPr>
        <p:spPr>
          <a:xfrm>
            <a:off x="0" y="123478"/>
            <a:ext cx="9144000" cy="576064"/>
          </a:xfrm>
        </p:spPr>
        <p:txBody>
          <a:bodyPr>
            <a:normAutofit fontScale="95500"/>
          </a:bodyPr>
          <a:lstStyle/>
          <a:p>
            <a:r>
              <a:rPr lang="pt-BR" dirty="0" smtClean="0"/>
              <a:t>Documento de Visão</a:t>
            </a:r>
            <a:endParaRPr lang="pt-BR" dirty="0"/>
          </a:p>
        </p:txBody>
      </p:sp>
      <p:sp>
        <p:nvSpPr>
          <p:cNvPr id="7" name="Espaço Reservado para Texto 2"/>
          <p:cNvSpPr>
            <a:spLocks noGrp="1"/>
          </p:cNvSpPr>
          <p:nvPr>
            <p:ph type="body" sz="quarter" idx="11"/>
          </p:nvPr>
        </p:nvSpPr>
        <p:spPr>
          <a:xfrm>
            <a:off x="0" y="733212"/>
            <a:ext cx="9144000" cy="288032"/>
          </a:xfrm>
        </p:spPr>
        <p:txBody>
          <a:bodyPr>
            <a:normAutofit fontScale="88000" lnSpcReduction="10000"/>
          </a:bodyPr>
          <a:lstStyle/>
          <a:p>
            <a:r>
              <a:rPr lang="pt-BR" sz="2400" dirty="0" err="1" smtClean="0"/>
              <a:t>Stakeholder</a:t>
            </a:r>
            <a:r>
              <a:rPr lang="pt-BR" sz="2400" dirty="0" smtClean="0"/>
              <a:t>: </a:t>
            </a:r>
            <a:endParaRPr lang="pt-BR" sz="2400" dirty="0"/>
          </a:p>
        </p:txBody>
      </p:sp>
    </p:spTree>
    <p:extLst>
      <p:ext uri="{BB962C8B-B14F-4D97-AF65-F5344CB8AC3E}">
        <p14:creationId xmlns:p14="http://schemas.microsoft.com/office/powerpoint/2010/main" val="331297639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a 4"/>
          <p:cNvGraphicFramePr>
            <a:graphicFrameLocks noGrp="1"/>
          </p:cNvGraphicFramePr>
          <p:nvPr>
            <p:extLst>
              <p:ext uri="{D42A27DB-BD31-4B8C-83A1-F6EECF244321}">
                <p14:modId xmlns:p14="http://schemas.microsoft.com/office/powerpoint/2010/main" val="4109915429"/>
              </p:ext>
            </p:extLst>
          </p:nvPr>
        </p:nvGraphicFramePr>
        <p:xfrm>
          <a:off x="58916" y="1267873"/>
          <a:ext cx="9085084" cy="2649659"/>
        </p:xfrm>
        <a:graphic>
          <a:graphicData uri="http://schemas.openxmlformats.org/drawingml/2006/table">
            <a:tbl>
              <a:tblPr firstRow="1" bandRow="1">
                <a:tableStyleId>{00A15C55-8517-42AA-B614-E9B94910E393}</a:tableStyleId>
              </a:tblPr>
              <a:tblGrid>
                <a:gridCol w="3110894">
                  <a:extLst>
                    <a:ext uri="{9D8B030D-6E8A-4147-A177-3AD203B41FA5}">
                      <a16:colId xmlns="" xmlns:a16="http://schemas.microsoft.com/office/drawing/2014/main" val="20000"/>
                    </a:ext>
                  </a:extLst>
                </a:gridCol>
                <a:gridCol w="2945828">
                  <a:extLst>
                    <a:ext uri="{9D8B030D-6E8A-4147-A177-3AD203B41FA5}">
                      <a16:colId xmlns="" xmlns:a16="http://schemas.microsoft.com/office/drawing/2014/main" val="20001"/>
                    </a:ext>
                  </a:extLst>
                </a:gridCol>
                <a:gridCol w="3028362">
                  <a:extLst>
                    <a:ext uri="{9D8B030D-6E8A-4147-A177-3AD203B41FA5}">
                      <a16:colId xmlns="" xmlns:a16="http://schemas.microsoft.com/office/drawing/2014/main" val="20002"/>
                    </a:ext>
                  </a:extLst>
                </a:gridCol>
              </a:tblGrid>
              <a:tr h="518396">
                <a:tc>
                  <a:txBody>
                    <a:bodyPr/>
                    <a:lstStyle/>
                    <a:p>
                      <a:r>
                        <a:rPr lang="pt-BR" sz="1600" dirty="0"/>
                        <a:t>Nome</a:t>
                      </a:r>
                      <a:endParaRPr lang="pt-BR" sz="1600" dirty="0">
                        <a:latin typeface="Arial" panose="020B0604020202020204" pitchFamily="34" charset="0"/>
                        <a:cs typeface="Arial" panose="020B0604020202020204" pitchFamily="34" charset="0"/>
                      </a:endParaRPr>
                    </a:p>
                  </a:txBody>
                  <a:tcPr marL="121920" marR="121920" marT="60960" marB="60960"/>
                </a:tc>
                <a:tc>
                  <a:txBody>
                    <a:bodyPr/>
                    <a:lstStyle/>
                    <a:p>
                      <a:r>
                        <a:rPr lang="pt-BR" sz="1600" dirty="0"/>
                        <a:t>Descrição</a:t>
                      </a:r>
                      <a:endParaRPr lang="pt-BR" sz="1600" dirty="0">
                        <a:latin typeface="Arial" panose="020B0604020202020204" pitchFamily="34" charset="0"/>
                        <a:cs typeface="Arial" panose="020B0604020202020204" pitchFamily="34" charset="0"/>
                      </a:endParaRPr>
                    </a:p>
                  </a:txBody>
                  <a:tcPr marL="121920" marR="121920" marT="60960" marB="60960"/>
                </a:tc>
                <a:tc>
                  <a:txBody>
                    <a:bodyPr/>
                    <a:lstStyle/>
                    <a:p>
                      <a:r>
                        <a:rPr lang="pt-BR" sz="1600" dirty="0"/>
                        <a:t>Responsabilidades</a:t>
                      </a:r>
                      <a:endParaRPr lang="pt-BR" sz="1600" dirty="0">
                        <a:latin typeface="Arial" panose="020B0604020202020204" pitchFamily="34" charset="0"/>
                        <a:cs typeface="Arial" panose="020B0604020202020204" pitchFamily="34" charset="0"/>
                      </a:endParaRPr>
                    </a:p>
                  </a:txBody>
                  <a:tcPr marL="121920" marR="121920" marT="60960" marB="60960"/>
                </a:tc>
                <a:extLst>
                  <a:ext uri="{0D108BD9-81ED-4DB2-BD59-A6C34878D82A}">
                    <a16:rowId xmlns="" xmlns:a16="http://schemas.microsoft.com/office/drawing/2014/main" val="10000"/>
                  </a:ext>
                </a:extLst>
              </a:tr>
              <a:tr h="2131263">
                <a:tc>
                  <a:txBody>
                    <a:bodyPr/>
                    <a:lstStyle/>
                    <a:p>
                      <a:r>
                        <a:rPr lang="en-US" sz="1600" kern="1200" dirty="0" err="1">
                          <a:effectLst/>
                        </a:rPr>
                        <a:t>Módulo</a:t>
                      </a:r>
                      <a:r>
                        <a:rPr lang="en-US" sz="1600" kern="1200" dirty="0">
                          <a:effectLst/>
                        </a:rPr>
                        <a:t> de </a:t>
                      </a:r>
                      <a:r>
                        <a:rPr lang="en-US" sz="1600" kern="1200" dirty="0" err="1">
                          <a:effectLst/>
                        </a:rPr>
                        <a:t>Controle</a:t>
                      </a:r>
                      <a:r>
                        <a:rPr lang="en-US" sz="1600" kern="1200" dirty="0">
                          <a:effectLst/>
                        </a:rPr>
                        <a:t> </a:t>
                      </a:r>
                      <a:r>
                        <a:rPr lang="en-US" sz="1600" kern="1200" dirty="0" err="1">
                          <a:effectLst/>
                        </a:rPr>
                        <a:t>Administrativo</a:t>
                      </a:r>
                      <a:r>
                        <a:rPr lang="en-US" sz="1600" kern="1200" dirty="0">
                          <a:effectLst/>
                        </a:rPr>
                        <a:t> (</a:t>
                      </a:r>
                      <a:r>
                        <a:rPr lang="en-US" sz="1600" kern="1200" dirty="0" err="1">
                          <a:effectLst/>
                        </a:rPr>
                        <a:t>Gestores</a:t>
                      </a:r>
                      <a:r>
                        <a:rPr lang="en-US" sz="1600" kern="1200" dirty="0">
                          <a:effectLst/>
                        </a:rPr>
                        <a:t> / </a:t>
                      </a:r>
                      <a:r>
                        <a:rPr lang="en-US" sz="1600" kern="1200" dirty="0" err="1">
                          <a:effectLst/>
                        </a:rPr>
                        <a:t>Equipe</a:t>
                      </a:r>
                      <a:r>
                        <a:rPr lang="en-US" sz="1600" kern="1200" dirty="0">
                          <a:effectLst/>
                        </a:rPr>
                        <a:t> de </a:t>
                      </a:r>
                      <a:r>
                        <a:rPr lang="en-US" sz="1600" kern="1200" dirty="0" err="1">
                          <a:effectLst/>
                        </a:rPr>
                        <a:t>Limpeza</a:t>
                      </a:r>
                      <a:r>
                        <a:rPr lang="en-US" sz="1600" kern="1200" dirty="0">
                          <a:effectLst/>
                        </a:rPr>
                        <a:t>)</a:t>
                      </a:r>
                      <a:endParaRPr lang="pt-BR" sz="1600" dirty="0">
                        <a:latin typeface="Arial" pitchFamily="34" charset="0"/>
                        <a:cs typeface="Arial" pitchFamily="34" charset="0"/>
                      </a:endParaRPr>
                    </a:p>
                  </a:txBody>
                  <a:tcPr/>
                </a:tc>
                <a:tc>
                  <a:txBody>
                    <a:bodyPr/>
                    <a:lstStyle/>
                    <a:p>
                      <a:r>
                        <a:rPr lang="pt-BR" sz="1600" kern="1200" dirty="0">
                          <a:effectLst/>
                        </a:rPr>
                        <a:t>Gerenciar as atividades administrativas da casa de longa </a:t>
                      </a:r>
                      <a:r>
                        <a:rPr lang="pt-BR" sz="1600" kern="1200" dirty="0" err="1">
                          <a:effectLst/>
                        </a:rPr>
                        <a:t>permanencia</a:t>
                      </a:r>
                      <a:r>
                        <a:rPr lang="pt-BR" sz="1600" kern="1200" dirty="0">
                          <a:effectLst/>
                        </a:rPr>
                        <a:t>.</a:t>
                      </a:r>
                      <a:endParaRPr lang="pt-BR" sz="1600" dirty="0">
                        <a:latin typeface="Arial" pitchFamily="34" charset="0"/>
                        <a:cs typeface="Arial" pitchFamily="34" charset="0"/>
                      </a:endParaRPr>
                    </a:p>
                  </a:txBody>
                  <a:tcPr/>
                </a:tc>
                <a:tc>
                  <a:txBody>
                    <a:bodyPr/>
                    <a:lstStyle/>
                    <a:p>
                      <a:r>
                        <a:rPr lang="en-US" sz="1600" kern="1200" dirty="0">
                          <a:effectLst/>
                        </a:rPr>
                        <a:t>O gestor </a:t>
                      </a:r>
                      <a:r>
                        <a:rPr lang="en-US" sz="1600" kern="1200" dirty="0" err="1">
                          <a:effectLst/>
                        </a:rPr>
                        <a:t>tera</a:t>
                      </a:r>
                      <a:r>
                        <a:rPr lang="en-US" sz="1600" kern="1200" dirty="0">
                          <a:effectLst/>
                        </a:rPr>
                        <a:t> de </a:t>
                      </a:r>
                      <a:r>
                        <a:rPr lang="en-US" sz="1600" kern="1200" dirty="0" err="1">
                          <a:effectLst/>
                        </a:rPr>
                        <a:t>aplicar</a:t>
                      </a:r>
                      <a:r>
                        <a:rPr lang="en-US" sz="1600" kern="1200" dirty="0">
                          <a:effectLst/>
                        </a:rPr>
                        <a:t> o </a:t>
                      </a:r>
                      <a:r>
                        <a:rPr lang="en-US" sz="1600" kern="1200" dirty="0" err="1">
                          <a:effectLst/>
                        </a:rPr>
                        <a:t>plano</a:t>
                      </a:r>
                      <a:r>
                        <a:rPr lang="en-US" sz="1600" kern="1200" dirty="0">
                          <a:effectLst/>
                        </a:rPr>
                        <a:t> de </a:t>
                      </a:r>
                      <a:r>
                        <a:rPr lang="en-US" sz="1600" kern="1200" dirty="0" err="1">
                          <a:effectLst/>
                        </a:rPr>
                        <a:t>limpeza</a:t>
                      </a:r>
                      <a:r>
                        <a:rPr lang="en-US" sz="1600" kern="1200" dirty="0">
                          <a:effectLst/>
                        </a:rPr>
                        <a:t> e a </a:t>
                      </a:r>
                      <a:r>
                        <a:rPr lang="en-US" sz="1600" kern="1200" dirty="0" err="1">
                          <a:effectLst/>
                        </a:rPr>
                        <a:t>equipe</a:t>
                      </a:r>
                      <a:r>
                        <a:rPr lang="en-US" sz="1600" kern="1200" dirty="0">
                          <a:effectLst/>
                        </a:rPr>
                        <a:t> de </a:t>
                      </a:r>
                      <a:r>
                        <a:rPr lang="en-US" sz="1600" kern="1200" dirty="0" err="1">
                          <a:effectLst/>
                        </a:rPr>
                        <a:t>limpeza</a:t>
                      </a:r>
                      <a:r>
                        <a:rPr lang="en-US" sz="1600" kern="1200" dirty="0">
                          <a:effectLst/>
                        </a:rPr>
                        <a:t> </a:t>
                      </a:r>
                      <a:r>
                        <a:rPr lang="en-US" sz="1600" kern="1200" dirty="0" err="1">
                          <a:effectLst/>
                        </a:rPr>
                        <a:t>devera</a:t>
                      </a:r>
                      <a:r>
                        <a:rPr lang="en-US" sz="1600" kern="1200" dirty="0">
                          <a:effectLst/>
                        </a:rPr>
                        <a:t> </a:t>
                      </a:r>
                      <a:r>
                        <a:rPr lang="en-US" sz="1600" kern="1200" dirty="0" err="1">
                          <a:effectLst/>
                        </a:rPr>
                        <a:t>atualizar</a:t>
                      </a:r>
                      <a:r>
                        <a:rPr lang="en-US" sz="1600" kern="1200" dirty="0">
                          <a:effectLst/>
                        </a:rPr>
                        <a:t> </a:t>
                      </a:r>
                      <a:r>
                        <a:rPr lang="en-US" sz="1600" kern="1200" dirty="0" err="1">
                          <a:effectLst/>
                        </a:rPr>
                        <a:t>quais</a:t>
                      </a:r>
                      <a:r>
                        <a:rPr lang="en-US" sz="1600" kern="1200" dirty="0">
                          <a:effectLst/>
                        </a:rPr>
                        <a:t> </a:t>
                      </a:r>
                      <a:r>
                        <a:rPr lang="en-US" sz="1600" kern="1200" dirty="0" err="1">
                          <a:effectLst/>
                        </a:rPr>
                        <a:t>tarefas</a:t>
                      </a:r>
                      <a:r>
                        <a:rPr lang="en-US" sz="1600" kern="1200" dirty="0">
                          <a:effectLst/>
                        </a:rPr>
                        <a:t> ja </a:t>
                      </a:r>
                      <a:r>
                        <a:rPr lang="en-US" sz="1600" kern="1200" dirty="0" err="1">
                          <a:effectLst/>
                        </a:rPr>
                        <a:t>foram</a:t>
                      </a:r>
                      <a:r>
                        <a:rPr lang="en-US" sz="1600" kern="1200" dirty="0">
                          <a:effectLst/>
                        </a:rPr>
                        <a:t> </a:t>
                      </a:r>
                      <a:r>
                        <a:rPr lang="en-US" sz="1600" kern="1200" dirty="0" err="1">
                          <a:effectLst/>
                        </a:rPr>
                        <a:t>realizada</a:t>
                      </a:r>
                      <a:r>
                        <a:rPr lang="en-US" sz="1600" kern="1200" dirty="0">
                          <a:effectLst/>
                        </a:rPr>
                        <a:t> </a:t>
                      </a:r>
                      <a:r>
                        <a:rPr lang="en-US" sz="1600" kern="1200" dirty="0" err="1">
                          <a:effectLst/>
                        </a:rPr>
                        <a:t>ou</a:t>
                      </a:r>
                      <a:r>
                        <a:rPr lang="en-US" sz="1600" kern="1200" dirty="0">
                          <a:effectLst/>
                        </a:rPr>
                        <a:t> </a:t>
                      </a:r>
                      <a:r>
                        <a:rPr lang="en-US" sz="1600" kern="1200" dirty="0" err="1">
                          <a:effectLst/>
                        </a:rPr>
                        <a:t>não</a:t>
                      </a:r>
                      <a:r>
                        <a:rPr lang="en-US" sz="1600" kern="1200" dirty="0">
                          <a:effectLst/>
                        </a:rPr>
                        <a:t> no </a:t>
                      </a:r>
                      <a:r>
                        <a:rPr lang="en-US" sz="1600" kern="1200" dirty="0" err="1">
                          <a:effectLst/>
                        </a:rPr>
                        <a:t>sistema</a:t>
                      </a:r>
                      <a:r>
                        <a:rPr lang="en-US" sz="1600" kern="1200" dirty="0">
                          <a:effectLst/>
                        </a:rPr>
                        <a:t>.</a:t>
                      </a:r>
                      <a:endParaRPr lang="pt-BR" sz="1600" b="0" dirty="0">
                        <a:latin typeface="Arial" pitchFamily="34" charset="0"/>
                        <a:cs typeface="Arial" pitchFamily="34" charset="0"/>
                      </a:endParaRPr>
                    </a:p>
                  </a:txBody>
                  <a:tcPr/>
                </a:tc>
                <a:extLst>
                  <a:ext uri="{0D108BD9-81ED-4DB2-BD59-A6C34878D82A}">
                    <a16:rowId xmlns="" xmlns:a16="http://schemas.microsoft.com/office/drawing/2014/main" val="10001"/>
                  </a:ext>
                </a:extLst>
              </a:tr>
            </a:tbl>
          </a:graphicData>
        </a:graphic>
      </p:graphicFrame>
      <p:sp>
        <p:nvSpPr>
          <p:cNvPr id="6" name="Espaço Reservado para Texto 1"/>
          <p:cNvSpPr>
            <a:spLocks noGrp="1"/>
          </p:cNvSpPr>
          <p:nvPr>
            <p:ph type="body" sz="quarter" idx="10"/>
          </p:nvPr>
        </p:nvSpPr>
        <p:spPr>
          <a:xfrm>
            <a:off x="0" y="123478"/>
            <a:ext cx="9144000" cy="576064"/>
          </a:xfrm>
        </p:spPr>
        <p:txBody>
          <a:bodyPr>
            <a:normAutofit fontScale="95500"/>
          </a:bodyPr>
          <a:lstStyle/>
          <a:p>
            <a:r>
              <a:rPr lang="pt-BR" dirty="0" smtClean="0"/>
              <a:t>Documento de Visão</a:t>
            </a:r>
            <a:endParaRPr lang="pt-BR" dirty="0"/>
          </a:p>
        </p:txBody>
      </p:sp>
      <p:sp>
        <p:nvSpPr>
          <p:cNvPr id="7" name="Espaço Reservado para Texto 2"/>
          <p:cNvSpPr>
            <a:spLocks noGrp="1"/>
          </p:cNvSpPr>
          <p:nvPr>
            <p:ph type="body" sz="quarter" idx="11"/>
          </p:nvPr>
        </p:nvSpPr>
        <p:spPr>
          <a:xfrm>
            <a:off x="0" y="699542"/>
            <a:ext cx="9144000" cy="288032"/>
          </a:xfrm>
        </p:spPr>
        <p:txBody>
          <a:bodyPr>
            <a:normAutofit fontScale="88000" lnSpcReduction="10000"/>
          </a:bodyPr>
          <a:lstStyle/>
          <a:p>
            <a:r>
              <a:rPr lang="pt-BR" sz="2400" dirty="0" err="1" smtClean="0"/>
              <a:t>Stakeholder</a:t>
            </a:r>
            <a:r>
              <a:rPr lang="pt-BR" sz="2400" dirty="0" smtClean="0"/>
              <a:t>: </a:t>
            </a:r>
            <a:endParaRPr lang="pt-BR" sz="2400" dirty="0"/>
          </a:p>
        </p:txBody>
      </p:sp>
    </p:spTree>
    <p:extLst>
      <p:ext uri="{BB962C8B-B14F-4D97-AF65-F5344CB8AC3E}">
        <p14:creationId xmlns:p14="http://schemas.microsoft.com/office/powerpoint/2010/main" val="265810733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a 4"/>
          <p:cNvGraphicFramePr>
            <a:graphicFrameLocks noGrp="1"/>
          </p:cNvGraphicFramePr>
          <p:nvPr>
            <p:extLst>
              <p:ext uri="{D42A27DB-BD31-4B8C-83A1-F6EECF244321}">
                <p14:modId xmlns:p14="http://schemas.microsoft.com/office/powerpoint/2010/main" val="2642078349"/>
              </p:ext>
            </p:extLst>
          </p:nvPr>
        </p:nvGraphicFramePr>
        <p:xfrm>
          <a:off x="58916" y="1267873"/>
          <a:ext cx="9085084" cy="2649659"/>
        </p:xfrm>
        <a:graphic>
          <a:graphicData uri="http://schemas.openxmlformats.org/drawingml/2006/table">
            <a:tbl>
              <a:tblPr firstRow="1" bandRow="1">
                <a:tableStyleId>{F5AB1C69-6EDB-4FF4-983F-18BD219EF322}</a:tableStyleId>
              </a:tblPr>
              <a:tblGrid>
                <a:gridCol w="3110894">
                  <a:extLst>
                    <a:ext uri="{9D8B030D-6E8A-4147-A177-3AD203B41FA5}">
                      <a16:colId xmlns="" xmlns:a16="http://schemas.microsoft.com/office/drawing/2014/main" val="20000"/>
                    </a:ext>
                  </a:extLst>
                </a:gridCol>
                <a:gridCol w="2945828">
                  <a:extLst>
                    <a:ext uri="{9D8B030D-6E8A-4147-A177-3AD203B41FA5}">
                      <a16:colId xmlns="" xmlns:a16="http://schemas.microsoft.com/office/drawing/2014/main" val="20001"/>
                    </a:ext>
                  </a:extLst>
                </a:gridCol>
                <a:gridCol w="3028362">
                  <a:extLst>
                    <a:ext uri="{9D8B030D-6E8A-4147-A177-3AD203B41FA5}">
                      <a16:colId xmlns="" xmlns:a16="http://schemas.microsoft.com/office/drawing/2014/main" val="20002"/>
                    </a:ext>
                  </a:extLst>
                </a:gridCol>
              </a:tblGrid>
              <a:tr h="518396">
                <a:tc>
                  <a:txBody>
                    <a:bodyPr/>
                    <a:lstStyle/>
                    <a:p>
                      <a:r>
                        <a:rPr lang="pt-BR" sz="1600" dirty="0"/>
                        <a:t>Nome</a:t>
                      </a:r>
                      <a:endParaRPr lang="pt-BR" sz="1600" dirty="0">
                        <a:latin typeface="+mj-lt"/>
                        <a:cs typeface="Arial" panose="020B0604020202020204" pitchFamily="34" charset="0"/>
                      </a:endParaRPr>
                    </a:p>
                  </a:txBody>
                  <a:tcPr marL="121920" marR="121920" marT="60960" marB="60960"/>
                </a:tc>
                <a:tc>
                  <a:txBody>
                    <a:bodyPr/>
                    <a:lstStyle/>
                    <a:p>
                      <a:r>
                        <a:rPr lang="pt-BR" sz="1600" dirty="0"/>
                        <a:t>Descrição</a:t>
                      </a:r>
                      <a:endParaRPr lang="pt-BR" sz="1600" dirty="0">
                        <a:latin typeface="+mj-lt"/>
                        <a:cs typeface="Arial" panose="020B0604020202020204" pitchFamily="34" charset="0"/>
                      </a:endParaRPr>
                    </a:p>
                  </a:txBody>
                  <a:tcPr marL="121920" marR="121920" marT="60960" marB="60960"/>
                </a:tc>
                <a:tc>
                  <a:txBody>
                    <a:bodyPr/>
                    <a:lstStyle/>
                    <a:p>
                      <a:r>
                        <a:rPr lang="pt-BR" sz="1600" dirty="0"/>
                        <a:t>Responsabilidades</a:t>
                      </a:r>
                      <a:endParaRPr lang="pt-BR" sz="1600" dirty="0">
                        <a:latin typeface="+mj-lt"/>
                        <a:cs typeface="Arial" panose="020B0604020202020204" pitchFamily="34" charset="0"/>
                      </a:endParaRPr>
                    </a:p>
                  </a:txBody>
                  <a:tcPr marL="121920" marR="121920" marT="60960" marB="60960"/>
                </a:tc>
                <a:extLst>
                  <a:ext uri="{0D108BD9-81ED-4DB2-BD59-A6C34878D82A}">
                    <a16:rowId xmlns="" xmlns:a16="http://schemas.microsoft.com/office/drawing/2014/main" val="10000"/>
                  </a:ext>
                </a:extLst>
              </a:tr>
              <a:tr h="213126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err="1">
                          <a:effectLst/>
                        </a:rPr>
                        <a:t>Módulo</a:t>
                      </a:r>
                      <a:r>
                        <a:rPr lang="en-US" sz="1600" kern="1200" dirty="0">
                          <a:effectLst/>
                        </a:rPr>
                        <a:t> de </a:t>
                      </a:r>
                      <a:r>
                        <a:rPr lang="en-US" sz="1600" kern="1200" dirty="0" err="1">
                          <a:effectLst/>
                        </a:rPr>
                        <a:t>Relatórios</a:t>
                      </a:r>
                      <a:r>
                        <a:rPr lang="en-US" sz="1600" kern="1200" dirty="0">
                          <a:effectLst/>
                        </a:rPr>
                        <a:t> </a:t>
                      </a:r>
                      <a:r>
                        <a:rPr lang="en-US" sz="1600" kern="1200" dirty="0" err="1">
                          <a:effectLst/>
                        </a:rPr>
                        <a:t>Especializados</a:t>
                      </a:r>
                      <a:r>
                        <a:rPr lang="en-US" sz="1600" kern="1200" dirty="0">
                          <a:effectLst/>
                        </a:rPr>
                        <a:t> (</a:t>
                      </a:r>
                      <a:r>
                        <a:rPr lang="en-US" sz="1600" kern="1200" dirty="0" err="1">
                          <a:effectLst/>
                        </a:rPr>
                        <a:t>Gestores</a:t>
                      </a:r>
                      <a:r>
                        <a:rPr lang="en-US" sz="1600" kern="1200" dirty="0">
                          <a:effectLst/>
                        </a:rPr>
                        <a:t>)</a:t>
                      </a:r>
                      <a:endParaRPr lang="pt-BR" sz="1600" dirty="0">
                        <a:latin typeface="Arial" pitchFamily="34" charset="0"/>
                        <a:cs typeface="Arial" pitchFamily="34" charset="0"/>
                      </a:endParaRPr>
                    </a:p>
                  </a:txBody>
                  <a:tcPr/>
                </a:tc>
                <a:tc>
                  <a:txBody>
                    <a:bodyPr/>
                    <a:lstStyle/>
                    <a:p>
                      <a:r>
                        <a:rPr lang="pt-BR" sz="1600" kern="1200" dirty="0">
                          <a:effectLst/>
                        </a:rPr>
                        <a:t>Fica responsável pela parte burocrática da casa de longa permanência de idosos.</a:t>
                      </a:r>
                      <a:endParaRPr lang="pt-BR" sz="1600" dirty="0">
                        <a:latin typeface="Arial" pitchFamily="34" charset="0"/>
                        <a:cs typeface="Arial" pitchFamily="34" charset="0"/>
                      </a:endParaRPr>
                    </a:p>
                  </a:txBody>
                  <a:tcPr/>
                </a:tc>
                <a:tc>
                  <a:txBody>
                    <a:bodyPr/>
                    <a:lstStyle/>
                    <a:p>
                      <a:r>
                        <a:rPr lang="en-US" sz="1600" kern="1200" dirty="0" err="1">
                          <a:effectLst/>
                        </a:rPr>
                        <a:t>Gerar</a:t>
                      </a:r>
                      <a:r>
                        <a:rPr lang="en-US" sz="1600" kern="1200" dirty="0">
                          <a:effectLst/>
                        </a:rPr>
                        <a:t> </a:t>
                      </a:r>
                      <a:r>
                        <a:rPr lang="en-US" sz="1600" kern="1200" dirty="0" err="1">
                          <a:effectLst/>
                        </a:rPr>
                        <a:t>releatorios</a:t>
                      </a:r>
                      <a:r>
                        <a:rPr lang="en-US" sz="1600" kern="1200" dirty="0">
                          <a:effectLst/>
                        </a:rPr>
                        <a:t> </a:t>
                      </a:r>
                      <a:r>
                        <a:rPr lang="en-US" sz="1600" kern="1200" dirty="0" err="1">
                          <a:effectLst/>
                        </a:rPr>
                        <a:t>detalhados</a:t>
                      </a:r>
                      <a:r>
                        <a:rPr lang="en-US" sz="1600" kern="1200" dirty="0">
                          <a:effectLst/>
                        </a:rPr>
                        <a:t> dos </a:t>
                      </a:r>
                      <a:r>
                        <a:rPr lang="en-US" sz="1600" kern="1200" dirty="0" err="1">
                          <a:effectLst/>
                        </a:rPr>
                        <a:t>idosos</a:t>
                      </a:r>
                      <a:r>
                        <a:rPr lang="en-US" sz="1600" kern="1200" dirty="0">
                          <a:effectLst/>
                        </a:rPr>
                        <a:t> para o </a:t>
                      </a:r>
                      <a:r>
                        <a:rPr lang="en-US" sz="1600" kern="1200" dirty="0" err="1">
                          <a:effectLst/>
                        </a:rPr>
                        <a:t>repasse</a:t>
                      </a:r>
                      <a:r>
                        <a:rPr lang="en-US" sz="1600" kern="1200" dirty="0">
                          <a:effectLst/>
                        </a:rPr>
                        <a:t> a </a:t>
                      </a:r>
                      <a:r>
                        <a:rPr lang="en-US" sz="1600" kern="1200" dirty="0" err="1">
                          <a:effectLst/>
                        </a:rPr>
                        <a:t>outras</a:t>
                      </a:r>
                      <a:r>
                        <a:rPr lang="en-US" sz="1600" kern="1200" dirty="0">
                          <a:effectLst/>
                        </a:rPr>
                        <a:t> areas.</a:t>
                      </a:r>
                      <a:endParaRPr lang="pt-BR" sz="1600" b="0" dirty="0">
                        <a:latin typeface="Arial" pitchFamily="34" charset="0"/>
                        <a:cs typeface="Arial" pitchFamily="34" charset="0"/>
                      </a:endParaRPr>
                    </a:p>
                  </a:txBody>
                  <a:tcPr/>
                </a:tc>
                <a:extLst>
                  <a:ext uri="{0D108BD9-81ED-4DB2-BD59-A6C34878D82A}">
                    <a16:rowId xmlns="" xmlns:a16="http://schemas.microsoft.com/office/drawing/2014/main" val="10001"/>
                  </a:ext>
                </a:extLst>
              </a:tr>
            </a:tbl>
          </a:graphicData>
        </a:graphic>
      </p:graphicFrame>
      <p:sp>
        <p:nvSpPr>
          <p:cNvPr id="6" name="Espaço Reservado para Texto 1"/>
          <p:cNvSpPr>
            <a:spLocks noGrp="1"/>
          </p:cNvSpPr>
          <p:nvPr>
            <p:ph type="body" sz="quarter" idx="10"/>
          </p:nvPr>
        </p:nvSpPr>
        <p:spPr>
          <a:xfrm>
            <a:off x="0" y="123478"/>
            <a:ext cx="9144000" cy="576064"/>
          </a:xfrm>
        </p:spPr>
        <p:txBody>
          <a:bodyPr>
            <a:normAutofit fontScale="95500"/>
          </a:bodyPr>
          <a:lstStyle/>
          <a:p>
            <a:r>
              <a:rPr lang="pt-BR" dirty="0" smtClean="0"/>
              <a:t>Documento de Visão</a:t>
            </a:r>
            <a:endParaRPr lang="pt-BR" dirty="0"/>
          </a:p>
        </p:txBody>
      </p:sp>
      <p:sp>
        <p:nvSpPr>
          <p:cNvPr id="7" name="Espaço Reservado para Texto 2"/>
          <p:cNvSpPr>
            <a:spLocks noGrp="1"/>
          </p:cNvSpPr>
          <p:nvPr>
            <p:ph type="body" sz="quarter" idx="11"/>
          </p:nvPr>
        </p:nvSpPr>
        <p:spPr>
          <a:xfrm>
            <a:off x="0" y="733212"/>
            <a:ext cx="9144000" cy="288032"/>
          </a:xfrm>
        </p:spPr>
        <p:txBody>
          <a:bodyPr>
            <a:normAutofit fontScale="88000" lnSpcReduction="10000"/>
          </a:bodyPr>
          <a:lstStyle/>
          <a:p>
            <a:r>
              <a:rPr lang="pt-BR" sz="2400" dirty="0" err="1" smtClean="0"/>
              <a:t>Stakeholder</a:t>
            </a:r>
            <a:r>
              <a:rPr lang="pt-BR" sz="2400" dirty="0" smtClean="0"/>
              <a:t>: </a:t>
            </a:r>
            <a:endParaRPr lang="pt-BR" sz="2400" dirty="0"/>
          </a:p>
        </p:txBody>
      </p:sp>
    </p:spTree>
    <p:extLst>
      <p:ext uri="{BB962C8B-B14F-4D97-AF65-F5344CB8AC3E}">
        <p14:creationId xmlns:p14="http://schemas.microsoft.com/office/powerpoint/2010/main" val="78028547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a 4"/>
          <p:cNvGraphicFramePr>
            <a:graphicFrameLocks noGrp="1"/>
          </p:cNvGraphicFramePr>
          <p:nvPr>
            <p:extLst>
              <p:ext uri="{D42A27DB-BD31-4B8C-83A1-F6EECF244321}">
                <p14:modId xmlns:p14="http://schemas.microsoft.com/office/powerpoint/2010/main" val="815331601"/>
              </p:ext>
            </p:extLst>
          </p:nvPr>
        </p:nvGraphicFramePr>
        <p:xfrm>
          <a:off x="58916" y="1267873"/>
          <a:ext cx="9085084" cy="2649659"/>
        </p:xfrm>
        <a:graphic>
          <a:graphicData uri="http://schemas.openxmlformats.org/drawingml/2006/table">
            <a:tbl>
              <a:tblPr firstRow="1" bandRow="1">
                <a:tableStyleId>{5C22544A-7EE6-4342-B048-85BDC9FD1C3A}</a:tableStyleId>
              </a:tblPr>
              <a:tblGrid>
                <a:gridCol w="3110894">
                  <a:extLst>
                    <a:ext uri="{9D8B030D-6E8A-4147-A177-3AD203B41FA5}">
                      <a16:colId xmlns="" xmlns:a16="http://schemas.microsoft.com/office/drawing/2014/main" val="20000"/>
                    </a:ext>
                  </a:extLst>
                </a:gridCol>
                <a:gridCol w="2945828">
                  <a:extLst>
                    <a:ext uri="{9D8B030D-6E8A-4147-A177-3AD203B41FA5}">
                      <a16:colId xmlns="" xmlns:a16="http://schemas.microsoft.com/office/drawing/2014/main" val="20001"/>
                    </a:ext>
                  </a:extLst>
                </a:gridCol>
                <a:gridCol w="3028362">
                  <a:extLst>
                    <a:ext uri="{9D8B030D-6E8A-4147-A177-3AD203B41FA5}">
                      <a16:colId xmlns="" xmlns:a16="http://schemas.microsoft.com/office/drawing/2014/main" val="20002"/>
                    </a:ext>
                  </a:extLst>
                </a:gridCol>
              </a:tblGrid>
              <a:tr h="518396">
                <a:tc>
                  <a:txBody>
                    <a:bodyPr/>
                    <a:lstStyle/>
                    <a:p>
                      <a:r>
                        <a:rPr lang="pt-BR" sz="1600" dirty="0"/>
                        <a:t>Nome</a:t>
                      </a:r>
                      <a:endParaRPr lang="pt-BR" sz="1600" dirty="0">
                        <a:latin typeface="+mj-lt"/>
                        <a:cs typeface="Arial" panose="020B0604020202020204" pitchFamily="34" charset="0"/>
                      </a:endParaRPr>
                    </a:p>
                  </a:txBody>
                  <a:tcPr marL="121920" marR="121920" marT="60960" marB="60960"/>
                </a:tc>
                <a:tc>
                  <a:txBody>
                    <a:bodyPr/>
                    <a:lstStyle/>
                    <a:p>
                      <a:r>
                        <a:rPr lang="pt-BR" sz="1600" dirty="0"/>
                        <a:t>Descrição</a:t>
                      </a:r>
                      <a:endParaRPr lang="pt-BR" sz="1600" dirty="0">
                        <a:latin typeface="+mj-lt"/>
                        <a:cs typeface="Arial" panose="020B0604020202020204" pitchFamily="34" charset="0"/>
                      </a:endParaRPr>
                    </a:p>
                  </a:txBody>
                  <a:tcPr marL="121920" marR="121920" marT="60960" marB="60960"/>
                </a:tc>
                <a:tc>
                  <a:txBody>
                    <a:bodyPr/>
                    <a:lstStyle/>
                    <a:p>
                      <a:r>
                        <a:rPr lang="pt-BR" sz="1600" dirty="0"/>
                        <a:t>Responsabilidades</a:t>
                      </a:r>
                      <a:endParaRPr lang="pt-BR" sz="1600" dirty="0">
                        <a:latin typeface="+mj-lt"/>
                        <a:cs typeface="Arial" panose="020B0604020202020204" pitchFamily="34" charset="0"/>
                      </a:endParaRPr>
                    </a:p>
                  </a:txBody>
                  <a:tcPr marL="121920" marR="121920" marT="60960" marB="60960"/>
                </a:tc>
                <a:extLst>
                  <a:ext uri="{0D108BD9-81ED-4DB2-BD59-A6C34878D82A}">
                    <a16:rowId xmlns="" xmlns:a16="http://schemas.microsoft.com/office/drawing/2014/main" val="10000"/>
                  </a:ext>
                </a:extLst>
              </a:tr>
              <a:tr h="2131263">
                <a:tc>
                  <a:txBody>
                    <a:bodyPr/>
                    <a:lstStyle/>
                    <a:p>
                      <a:r>
                        <a:rPr lang="en-US" sz="1600" kern="1200" dirty="0" err="1">
                          <a:effectLst/>
                        </a:rPr>
                        <a:t>Administrador</a:t>
                      </a:r>
                      <a:r>
                        <a:rPr lang="en-US" sz="1600" kern="1200" dirty="0">
                          <a:effectLst/>
                        </a:rPr>
                        <a:t> (Gestor)</a:t>
                      </a:r>
                      <a:endParaRPr lang="pt-BR" sz="1600" dirty="0">
                        <a:latin typeface="Arial" pitchFamily="34" charset="0"/>
                        <a:cs typeface="Arial" pitchFamily="34" charset="0"/>
                      </a:endParaRPr>
                    </a:p>
                  </a:txBody>
                  <a:tcPr/>
                </a:tc>
                <a:tc>
                  <a:txBody>
                    <a:bodyPr/>
                    <a:lstStyle/>
                    <a:p>
                      <a:r>
                        <a:rPr lang="pt-BR" sz="1600" kern="1200" dirty="0">
                          <a:effectLst/>
                        </a:rPr>
                        <a:t>Fica responsável pelas atividades administrativas da casa de idosos</a:t>
                      </a:r>
                      <a:endParaRPr lang="pt-BR" sz="1600" dirty="0">
                        <a:latin typeface="Arial" pitchFamily="34" charset="0"/>
                        <a:cs typeface="Arial" pitchFamily="34" charset="0"/>
                      </a:endParaRPr>
                    </a:p>
                  </a:txBody>
                  <a:tcPr/>
                </a:tc>
                <a:tc>
                  <a:txBody>
                    <a:bodyPr/>
                    <a:lstStyle/>
                    <a:p>
                      <a:r>
                        <a:rPr lang="en-US" sz="1600" kern="1200" dirty="0" err="1">
                          <a:effectLst/>
                        </a:rPr>
                        <a:t>Gerenciamento</a:t>
                      </a:r>
                      <a:r>
                        <a:rPr lang="en-US" sz="1600" kern="1200" dirty="0">
                          <a:effectLst/>
                        </a:rPr>
                        <a:t> de </a:t>
                      </a:r>
                      <a:r>
                        <a:rPr lang="en-US" sz="1600" kern="1200" dirty="0" err="1">
                          <a:effectLst/>
                        </a:rPr>
                        <a:t>todos</a:t>
                      </a:r>
                      <a:r>
                        <a:rPr lang="en-US" sz="1600" kern="1200" dirty="0">
                          <a:effectLst/>
                        </a:rPr>
                        <a:t> </a:t>
                      </a:r>
                      <a:r>
                        <a:rPr lang="en-US" sz="1600" kern="1200" dirty="0" err="1">
                          <a:effectLst/>
                        </a:rPr>
                        <a:t>os</a:t>
                      </a:r>
                      <a:r>
                        <a:rPr lang="en-US" sz="1600" kern="1200" dirty="0">
                          <a:effectLst/>
                        </a:rPr>
                        <a:t> </a:t>
                      </a:r>
                      <a:r>
                        <a:rPr lang="en-US" sz="1600" kern="1200" dirty="0" err="1">
                          <a:effectLst/>
                        </a:rPr>
                        <a:t>modulos</a:t>
                      </a:r>
                      <a:r>
                        <a:rPr lang="en-US" sz="1600" kern="1200" dirty="0">
                          <a:effectLst/>
                        </a:rPr>
                        <a:t>, </a:t>
                      </a:r>
                      <a:r>
                        <a:rPr lang="en-US" sz="1600" kern="1200" dirty="0" err="1">
                          <a:effectLst/>
                        </a:rPr>
                        <a:t>podendo</a:t>
                      </a:r>
                      <a:r>
                        <a:rPr lang="en-US" sz="1600" kern="1200" dirty="0">
                          <a:effectLst/>
                        </a:rPr>
                        <a:t> </a:t>
                      </a:r>
                      <a:r>
                        <a:rPr lang="en-US" sz="1600" kern="1200" dirty="0" err="1">
                          <a:effectLst/>
                        </a:rPr>
                        <a:t>consultar</a:t>
                      </a:r>
                      <a:r>
                        <a:rPr lang="en-US" sz="1600" kern="1200" dirty="0">
                          <a:effectLst/>
                        </a:rPr>
                        <a:t> </a:t>
                      </a:r>
                      <a:r>
                        <a:rPr lang="en-US" sz="1600" kern="1200" dirty="0" err="1">
                          <a:effectLst/>
                        </a:rPr>
                        <a:t>todos</a:t>
                      </a:r>
                      <a:r>
                        <a:rPr lang="en-US" sz="1600" kern="1200" dirty="0">
                          <a:effectLst/>
                        </a:rPr>
                        <a:t> </a:t>
                      </a:r>
                      <a:r>
                        <a:rPr lang="en-US" sz="1600" kern="1200" dirty="0" err="1">
                          <a:effectLst/>
                        </a:rPr>
                        <a:t>os</a:t>
                      </a:r>
                      <a:r>
                        <a:rPr lang="en-US" sz="1600" kern="1200" dirty="0">
                          <a:effectLst/>
                        </a:rPr>
                        <a:t> dados dos </a:t>
                      </a:r>
                      <a:r>
                        <a:rPr lang="en-US" sz="1600" kern="1200" dirty="0" err="1">
                          <a:effectLst/>
                        </a:rPr>
                        <a:t>idosos</a:t>
                      </a:r>
                      <a:endParaRPr lang="pt-BR" sz="1600" b="1" dirty="0">
                        <a:latin typeface="Arial" pitchFamily="34" charset="0"/>
                        <a:cs typeface="Arial" pitchFamily="34" charset="0"/>
                      </a:endParaRPr>
                    </a:p>
                  </a:txBody>
                  <a:tcPr/>
                </a:tc>
                <a:extLst>
                  <a:ext uri="{0D108BD9-81ED-4DB2-BD59-A6C34878D82A}">
                    <a16:rowId xmlns="" xmlns:a16="http://schemas.microsoft.com/office/drawing/2014/main" val="10001"/>
                  </a:ext>
                </a:extLst>
              </a:tr>
            </a:tbl>
          </a:graphicData>
        </a:graphic>
      </p:graphicFrame>
      <p:sp>
        <p:nvSpPr>
          <p:cNvPr id="6" name="Espaço Reservado para Texto 1"/>
          <p:cNvSpPr>
            <a:spLocks noGrp="1"/>
          </p:cNvSpPr>
          <p:nvPr>
            <p:ph type="body" sz="quarter" idx="10"/>
          </p:nvPr>
        </p:nvSpPr>
        <p:spPr>
          <a:xfrm>
            <a:off x="0" y="123478"/>
            <a:ext cx="9144000" cy="576064"/>
          </a:xfrm>
        </p:spPr>
        <p:txBody>
          <a:bodyPr>
            <a:normAutofit fontScale="95500"/>
          </a:bodyPr>
          <a:lstStyle/>
          <a:p>
            <a:r>
              <a:rPr lang="pt-BR" dirty="0" smtClean="0"/>
              <a:t>Documento de Visão</a:t>
            </a:r>
            <a:endParaRPr lang="pt-BR" dirty="0"/>
          </a:p>
        </p:txBody>
      </p:sp>
      <p:sp>
        <p:nvSpPr>
          <p:cNvPr id="7" name="Espaço Reservado para Texto 2"/>
          <p:cNvSpPr>
            <a:spLocks noGrp="1"/>
          </p:cNvSpPr>
          <p:nvPr>
            <p:ph type="body" sz="quarter" idx="11"/>
          </p:nvPr>
        </p:nvSpPr>
        <p:spPr>
          <a:xfrm>
            <a:off x="0" y="733212"/>
            <a:ext cx="9144000" cy="288032"/>
          </a:xfrm>
        </p:spPr>
        <p:txBody>
          <a:bodyPr>
            <a:normAutofit fontScale="88000" lnSpcReduction="10000"/>
          </a:bodyPr>
          <a:lstStyle/>
          <a:p>
            <a:r>
              <a:rPr lang="pt-BR" sz="2400" dirty="0" err="1" smtClean="0"/>
              <a:t>Stakeholder</a:t>
            </a:r>
            <a:r>
              <a:rPr lang="pt-BR" sz="2400" dirty="0" smtClean="0"/>
              <a:t>: </a:t>
            </a:r>
            <a:endParaRPr lang="pt-BR" sz="2400" dirty="0"/>
          </a:p>
        </p:txBody>
      </p:sp>
    </p:spTree>
    <p:extLst>
      <p:ext uri="{BB962C8B-B14F-4D97-AF65-F5344CB8AC3E}">
        <p14:creationId xmlns:p14="http://schemas.microsoft.com/office/powerpoint/2010/main" val="301841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a 4"/>
          <p:cNvGraphicFramePr>
            <a:graphicFrameLocks noGrp="1"/>
          </p:cNvGraphicFramePr>
          <p:nvPr>
            <p:extLst/>
          </p:nvPr>
        </p:nvGraphicFramePr>
        <p:xfrm>
          <a:off x="58916" y="1267873"/>
          <a:ext cx="9085084" cy="2649659"/>
        </p:xfrm>
        <a:graphic>
          <a:graphicData uri="http://schemas.openxmlformats.org/drawingml/2006/table">
            <a:tbl>
              <a:tblPr firstRow="1" bandRow="1">
                <a:tableStyleId>{21E4AEA4-8DFA-4A89-87EB-49C32662AFE0}</a:tableStyleId>
              </a:tblPr>
              <a:tblGrid>
                <a:gridCol w="3110894">
                  <a:extLst>
                    <a:ext uri="{9D8B030D-6E8A-4147-A177-3AD203B41FA5}">
                      <a16:colId xmlns="" xmlns:a16="http://schemas.microsoft.com/office/drawing/2014/main" val="20000"/>
                    </a:ext>
                  </a:extLst>
                </a:gridCol>
                <a:gridCol w="2945828">
                  <a:extLst>
                    <a:ext uri="{9D8B030D-6E8A-4147-A177-3AD203B41FA5}">
                      <a16:colId xmlns="" xmlns:a16="http://schemas.microsoft.com/office/drawing/2014/main" val="20001"/>
                    </a:ext>
                  </a:extLst>
                </a:gridCol>
                <a:gridCol w="3028362">
                  <a:extLst>
                    <a:ext uri="{9D8B030D-6E8A-4147-A177-3AD203B41FA5}">
                      <a16:colId xmlns="" xmlns:a16="http://schemas.microsoft.com/office/drawing/2014/main" val="20002"/>
                    </a:ext>
                  </a:extLst>
                </a:gridCol>
              </a:tblGrid>
              <a:tr h="518396">
                <a:tc>
                  <a:txBody>
                    <a:bodyPr/>
                    <a:lstStyle/>
                    <a:p>
                      <a:r>
                        <a:rPr lang="pt-BR" sz="1600" dirty="0">
                          <a:latin typeface="+mj-lt"/>
                          <a:cs typeface="Arial" panose="020B0604020202020204" pitchFamily="34" charset="0"/>
                        </a:rPr>
                        <a:t>Nome</a:t>
                      </a:r>
                    </a:p>
                  </a:txBody>
                  <a:tcPr marL="121920" marR="121920" marT="60960" marB="60960"/>
                </a:tc>
                <a:tc>
                  <a:txBody>
                    <a:bodyPr/>
                    <a:lstStyle/>
                    <a:p>
                      <a:r>
                        <a:rPr lang="pt-BR" sz="1600" dirty="0">
                          <a:latin typeface="+mj-lt"/>
                          <a:cs typeface="Arial" panose="020B0604020202020204" pitchFamily="34" charset="0"/>
                        </a:rPr>
                        <a:t>Descrição</a:t>
                      </a:r>
                    </a:p>
                  </a:txBody>
                  <a:tcPr marL="121920" marR="121920" marT="60960" marB="60960"/>
                </a:tc>
                <a:tc>
                  <a:txBody>
                    <a:bodyPr/>
                    <a:lstStyle/>
                    <a:p>
                      <a:r>
                        <a:rPr lang="pt-BR" sz="1600" dirty="0">
                          <a:latin typeface="+mj-lt"/>
                          <a:cs typeface="Arial" panose="020B0604020202020204" pitchFamily="34" charset="0"/>
                        </a:rPr>
                        <a:t>Responsabilidades</a:t>
                      </a:r>
                    </a:p>
                  </a:txBody>
                  <a:tcPr marL="121920" marR="121920" marT="60960" marB="60960"/>
                </a:tc>
                <a:extLst>
                  <a:ext uri="{0D108BD9-81ED-4DB2-BD59-A6C34878D82A}">
                    <a16:rowId xmlns="" xmlns:a16="http://schemas.microsoft.com/office/drawing/2014/main" val="10000"/>
                  </a:ext>
                </a:extLst>
              </a:tr>
              <a:tr h="2131263">
                <a:tc>
                  <a:txBody>
                    <a:bodyPr/>
                    <a:lstStyle/>
                    <a:p>
                      <a:r>
                        <a:rPr lang="en-US" sz="1600" kern="1200" dirty="0" err="1">
                          <a:effectLst/>
                          <a:latin typeface="Arial" pitchFamily="34" charset="0"/>
                          <a:cs typeface="Arial" pitchFamily="34" charset="0"/>
                        </a:rPr>
                        <a:t>Médico</a:t>
                      </a:r>
                      <a:endParaRPr lang="pt-BR" sz="1600" dirty="0">
                        <a:latin typeface="Arial" pitchFamily="34" charset="0"/>
                        <a:cs typeface="Arial" pitchFamily="34" charset="0"/>
                      </a:endParaRPr>
                    </a:p>
                  </a:txBody>
                  <a:tcPr/>
                </a:tc>
                <a:tc>
                  <a:txBody>
                    <a:bodyPr/>
                    <a:lstStyle/>
                    <a:p>
                      <a:r>
                        <a:rPr lang="pt-BR" sz="1600" kern="1200" dirty="0">
                          <a:effectLst/>
                          <a:latin typeface="Arial" pitchFamily="34" charset="0"/>
                          <a:cs typeface="Arial" pitchFamily="34" charset="0"/>
                        </a:rPr>
                        <a:t>Fica responsável pela avaliação do idoso ao entrar na casa de longa permanência e periodicamente em exames.</a:t>
                      </a:r>
                      <a:endParaRPr lang="pt-BR" sz="1600" dirty="0">
                        <a:latin typeface="Arial" pitchFamily="34" charset="0"/>
                        <a:cs typeface="Arial" pitchFamily="34" charset="0"/>
                      </a:endParaRPr>
                    </a:p>
                  </a:txBody>
                  <a:tcPr/>
                </a:tc>
                <a:tc>
                  <a:txBody>
                    <a:bodyPr/>
                    <a:lstStyle/>
                    <a:p>
                      <a:r>
                        <a:rPr lang="en-US" sz="1600" kern="1200" dirty="0" err="1">
                          <a:effectLst/>
                          <a:latin typeface="Arial" pitchFamily="34" charset="0"/>
                          <a:cs typeface="Arial" pitchFamily="34" charset="0"/>
                        </a:rPr>
                        <a:t>Consultas</a:t>
                      </a:r>
                      <a:r>
                        <a:rPr lang="en-US" sz="1600" kern="1200" dirty="0">
                          <a:effectLst/>
                          <a:latin typeface="Arial" pitchFamily="34" charset="0"/>
                          <a:cs typeface="Arial" pitchFamily="34" charset="0"/>
                        </a:rPr>
                        <a:t> </a:t>
                      </a:r>
                      <a:r>
                        <a:rPr lang="en-US" sz="1600" kern="1200" dirty="0" err="1">
                          <a:effectLst/>
                          <a:latin typeface="Arial" pitchFamily="34" charset="0"/>
                          <a:cs typeface="Arial" pitchFamily="34" charset="0"/>
                        </a:rPr>
                        <a:t>periodicas</a:t>
                      </a:r>
                      <a:r>
                        <a:rPr lang="en-US" sz="1600" kern="1200" dirty="0">
                          <a:effectLst/>
                          <a:latin typeface="Arial" pitchFamily="34" charset="0"/>
                          <a:cs typeface="Arial" pitchFamily="34" charset="0"/>
                        </a:rPr>
                        <a:t> com </a:t>
                      </a:r>
                      <a:r>
                        <a:rPr lang="en-US" sz="1600" kern="1200" dirty="0" err="1">
                          <a:effectLst/>
                          <a:latin typeface="Arial" pitchFamily="34" charset="0"/>
                          <a:cs typeface="Arial" pitchFamily="34" charset="0"/>
                        </a:rPr>
                        <a:t>os</a:t>
                      </a:r>
                      <a:r>
                        <a:rPr lang="en-US" sz="1600" kern="1200" dirty="0">
                          <a:effectLst/>
                          <a:latin typeface="Arial" pitchFamily="34" charset="0"/>
                          <a:cs typeface="Arial" pitchFamily="34" charset="0"/>
                        </a:rPr>
                        <a:t> </a:t>
                      </a:r>
                      <a:r>
                        <a:rPr lang="en-US" sz="1600" kern="1200" dirty="0" err="1">
                          <a:effectLst/>
                          <a:latin typeface="Arial" pitchFamily="34" charset="0"/>
                          <a:cs typeface="Arial" pitchFamily="34" charset="0"/>
                        </a:rPr>
                        <a:t>idososo</a:t>
                      </a:r>
                      <a:r>
                        <a:rPr lang="en-US" sz="1600" kern="1200" dirty="0">
                          <a:effectLst/>
                          <a:latin typeface="Arial" pitchFamily="34" charset="0"/>
                          <a:cs typeface="Arial" pitchFamily="34" charset="0"/>
                        </a:rPr>
                        <a:t>, e </a:t>
                      </a:r>
                      <a:r>
                        <a:rPr lang="en-US" sz="1600" kern="1200" dirty="0" err="1">
                          <a:effectLst/>
                          <a:latin typeface="Arial" pitchFamily="34" charset="0"/>
                          <a:cs typeface="Arial" pitchFamily="34" charset="0"/>
                        </a:rPr>
                        <a:t>registro</a:t>
                      </a:r>
                      <a:r>
                        <a:rPr lang="en-US" sz="1600" kern="1200" dirty="0">
                          <a:effectLst/>
                          <a:latin typeface="Arial" pitchFamily="34" charset="0"/>
                          <a:cs typeface="Arial" pitchFamily="34" charset="0"/>
                        </a:rPr>
                        <a:t> de </a:t>
                      </a:r>
                      <a:r>
                        <a:rPr lang="en-US" sz="1600" kern="1200" dirty="0" err="1">
                          <a:effectLst/>
                          <a:latin typeface="Arial" pitchFamily="34" charset="0"/>
                          <a:cs typeface="Arial" pitchFamily="34" charset="0"/>
                        </a:rPr>
                        <a:t>alteração</a:t>
                      </a:r>
                      <a:r>
                        <a:rPr lang="en-US" sz="1600" kern="1200" dirty="0">
                          <a:effectLst/>
                          <a:latin typeface="Arial" pitchFamily="34" charset="0"/>
                          <a:cs typeface="Arial" pitchFamily="34" charset="0"/>
                        </a:rPr>
                        <a:t> do </a:t>
                      </a:r>
                      <a:r>
                        <a:rPr lang="en-US" sz="1600" kern="1200" dirty="0" err="1">
                          <a:effectLst/>
                          <a:latin typeface="Arial" pitchFamily="34" charset="0"/>
                          <a:cs typeface="Arial" pitchFamily="34" charset="0"/>
                        </a:rPr>
                        <a:t>estado</a:t>
                      </a:r>
                      <a:r>
                        <a:rPr lang="en-US" sz="1600" kern="1200" dirty="0">
                          <a:effectLst/>
                          <a:latin typeface="Arial" pitchFamily="34" charset="0"/>
                          <a:cs typeface="Arial" pitchFamily="34" charset="0"/>
                        </a:rPr>
                        <a:t> de </a:t>
                      </a:r>
                      <a:r>
                        <a:rPr lang="en-US" sz="1600" kern="1200" dirty="0" err="1">
                          <a:effectLst/>
                          <a:latin typeface="Arial" pitchFamily="34" charset="0"/>
                          <a:cs typeface="Arial" pitchFamily="34" charset="0"/>
                        </a:rPr>
                        <a:t>saude</a:t>
                      </a:r>
                      <a:r>
                        <a:rPr lang="en-US" sz="1600" kern="1200" dirty="0">
                          <a:effectLst/>
                          <a:latin typeface="Arial" pitchFamily="34" charset="0"/>
                          <a:cs typeface="Arial" pitchFamily="34" charset="0"/>
                        </a:rPr>
                        <a:t>.</a:t>
                      </a:r>
                      <a:endParaRPr lang="pt-BR" sz="1600" b="0" dirty="0">
                        <a:latin typeface="Arial" pitchFamily="34" charset="0"/>
                        <a:cs typeface="Arial" pitchFamily="34" charset="0"/>
                      </a:endParaRPr>
                    </a:p>
                  </a:txBody>
                  <a:tcPr/>
                </a:tc>
                <a:extLst>
                  <a:ext uri="{0D108BD9-81ED-4DB2-BD59-A6C34878D82A}">
                    <a16:rowId xmlns="" xmlns:a16="http://schemas.microsoft.com/office/drawing/2014/main" val="10001"/>
                  </a:ext>
                </a:extLst>
              </a:tr>
            </a:tbl>
          </a:graphicData>
        </a:graphic>
      </p:graphicFrame>
      <p:sp>
        <p:nvSpPr>
          <p:cNvPr id="6" name="Espaço Reservado para Texto 1"/>
          <p:cNvSpPr>
            <a:spLocks noGrp="1"/>
          </p:cNvSpPr>
          <p:nvPr>
            <p:ph type="body" sz="quarter" idx="10"/>
          </p:nvPr>
        </p:nvSpPr>
        <p:spPr>
          <a:xfrm>
            <a:off x="0" y="123478"/>
            <a:ext cx="9144000" cy="576064"/>
          </a:xfrm>
        </p:spPr>
        <p:txBody>
          <a:bodyPr>
            <a:normAutofit fontScale="95500"/>
          </a:bodyPr>
          <a:lstStyle/>
          <a:p>
            <a:r>
              <a:rPr lang="pt-BR" dirty="0" smtClean="0"/>
              <a:t>Documento de Visão</a:t>
            </a:r>
            <a:endParaRPr lang="pt-BR" dirty="0"/>
          </a:p>
        </p:txBody>
      </p:sp>
      <p:sp>
        <p:nvSpPr>
          <p:cNvPr id="7" name="Espaço Reservado para Texto 2"/>
          <p:cNvSpPr>
            <a:spLocks noGrp="1"/>
          </p:cNvSpPr>
          <p:nvPr>
            <p:ph type="body" sz="quarter" idx="11"/>
          </p:nvPr>
        </p:nvSpPr>
        <p:spPr>
          <a:xfrm>
            <a:off x="0" y="733212"/>
            <a:ext cx="9144000" cy="288032"/>
          </a:xfrm>
        </p:spPr>
        <p:txBody>
          <a:bodyPr>
            <a:normAutofit fontScale="88000" lnSpcReduction="10000"/>
          </a:bodyPr>
          <a:lstStyle/>
          <a:p>
            <a:r>
              <a:rPr lang="pt-BR" sz="2400" dirty="0" err="1" smtClean="0"/>
              <a:t>Stakeholder</a:t>
            </a:r>
            <a:r>
              <a:rPr lang="pt-BR" sz="2400" dirty="0" smtClean="0"/>
              <a:t>: </a:t>
            </a:r>
            <a:endParaRPr lang="pt-BR" sz="2400" dirty="0"/>
          </a:p>
        </p:txBody>
      </p:sp>
    </p:spTree>
    <p:extLst>
      <p:ext uri="{BB962C8B-B14F-4D97-AF65-F5344CB8AC3E}">
        <p14:creationId xmlns:p14="http://schemas.microsoft.com/office/powerpoint/2010/main" val="95461981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a 4"/>
          <p:cNvGraphicFramePr>
            <a:graphicFrameLocks noGrp="1"/>
          </p:cNvGraphicFramePr>
          <p:nvPr>
            <p:extLst>
              <p:ext uri="{D42A27DB-BD31-4B8C-83A1-F6EECF244321}">
                <p14:modId xmlns:p14="http://schemas.microsoft.com/office/powerpoint/2010/main" val="4040866641"/>
              </p:ext>
            </p:extLst>
          </p:nvPr>
        </p:nvGraphicFramePr>
        <p:xfrm>
          <a:off x="58916" y="1267873"/>
          <a:ext cx="9085084" cy="2649659"/>
        </p:xfrm>
        <a:graphic>
          <a:graphicData uri="http://schemas.openxmlformats.org/drawingml/2006/table">
            <a:tbl>
              <a:tblPr firstRow="1" bandRow="1">
                <a:tableStyleId>{00A15C55-8517-42AA-B614-E9B94910E393}</a:tableStyleId>
              </a:tblPr>
              <a:tblGrid>
                <a:gridCol w="3110894">
                  <a:extLst>
                    <a:ext uri="{9D8B030D-6E8A-4147-A177-3AD203B41FA5}">
                      <a16:colId xmlns="" xmlns:a16="http://schemas.microsoft.com/office/drawing/2014/main" val="20000"/>
                    </a:ext>
                  </a:extLst>
                </a:gridCol>
                <a:gridCol w="2945828">
                  <a:extLst>
                    <a:ext uri="{9D8B030D-6E8A-4147-A177-3AD203B41FA5}">
                      <a16:colId xmlns="" xmlns:a16="http://schemas.microsoft.com/office/drawing/2014/main" val="20001"/>
                    </a:ext>
                  </a:extLst>
                </a:gridCol>
                <a:gridCol w="3028362">
                  <a:extLst>
                    <a:ext uri="{9D8B030D-6E8A-4147-A177-3AD203B41FA5}">
                      <a16:colId xmlns="" xmlns:a16="http://schemas.microsoft.com/office/drawing/2014/main" val="20002"/>
                    </a:ext>
                  </a:extLst>
                </a:gridCol>
              </a:tblGrid>
              <a:tr h="518396">
                <a:tc>
                  <a:txBody>
                    <a:bodyPr/>
                    <a:lstStyle/>
                    <a:p>
                      <a:r>
                        <a:rPr lang="pt-BR" sz="1600" dirty="0"/>
                        <a:t>Nome</a:t>
                      </a:r>
                      <a:endParaRPr lang="pt-BR" sz="1600" dirty="0">
                        <a:latin typeface="+mj-lt"/>
                        <a:cs typeface="Arial" panose="020B0604020202020204" pitchFamily="34" charset="0"/>
                      </a:endParaRPr>
                    </a:p>
                  </a:txBody>
                  <a:tcPr marL="121920" marR="121920" marT="60960" marB="60960"/>
                </a:tc>
                <a:tc>
                  <a:txBody>
                    <a:bodyPr/>
                    <a:lstStyle/>
                    <a:p>
                      <a:r>
                        <a:rPr lang="pt-BR" sz="1600" dirty="0"/>
                        <a:t>Descrição</a:t>
                      </a:r>
                      <a:endParaRPr lang="pt-BR" sz="1600" dirty="0">
                        <a:latin typeface="+mj-lt"/>
                        <a:cs typeface="Arial" panose="020B0604020202020204" pitchFamily="34" charset="0"/>
                      </a:endParaRPr>
                    </a:p>
                  </a:txBody>
                  <a:tcPr marL="121920" marR="121920" marT="60960" marB="60960"/>
                </a:tc>
                <a:tc>
                  <a:txBody>
                    <a:bodyPr/>
                    <a:lstStyle/>
                    <a:p>
                      <a:r>
                        <a:rPr lang="pt-BR" sz="1600" dirty="0"/>
                        <a:t>Responsabilidades</a:t>
                      </a:r>
                      <a:endParaRPr lang="pt-BR" sz="1600" dirty="0">
                        <a:latin typeface="+mj-lt"/>
                        <a:cs typeface="Arial" panose="020B0604020202020204" pitchFamily="34" charset="0"/>
                      </a:endParaRPr>
                    </a:p>
                  </a:txBody>
                  <a:tcPr marL="121920" marR="121920" marT="60960" marB="60960"/>
                </a:tc>
                <a:extLst>
                  <a:ext uri="{0D108BD9-81ED-4DB2-BD59-A6C34878D82A}">
                    <a16:rowId xmlns="" xmlns:a16="http://schemas.microsoft.com/office/drawing/2014/main" val="10000"/>
                  </a:ext>
                </a:extLst>
              </a:tr>
              <a:tr h="2131263">
                <a:tc>
                  <a:txBody>
                    <a:bodyPr/>
                    <a:lstStyle/>
                    <a:p>
                      <a:r>
                        <a:rPr lang="en-US" sz="1800" kern="1200" dirty="0" err="1">
                          <a:effectLst/>
                        </a:rPr>
                        <a:t>Nutricionista</a:t>
                      </a:r>
                      <a:endParaRPr lang="pt-BR" sz="1800" dirty="0">
                        <a:latin typeface="Arial" pitchFamily="34" charset="0"/>
                        <a:cs typeface="Arial" pitchFamily="34" charset="0"/>
                      </a:endParaRPr>
                    </a:p>
                  </a:txBody>
                  <a:tcPr/>
                </a:tc>
                <a:tc>
                  <a:txBody>
                    <a:bodyPr/>
                    <a:lstStyle/>
                    <a:p>
                      <a:r>
                        <a:rPr lang="pt-BR" sz="1800" kern="1200" dirty="0">
                          <a:effectLst/>
                        </a:rPr>
                        <a:t>Fica responsável pela dieta e nutrição do idoso</a:t>
                      </a:r>
                      <a:endParaRPr lang="pt-BR" sz="1800" dirty="0">
                        <a:latin typeface="Arial" pitchFamily="34" charset="0"/>
                        <a:cs typeface="Arial" pitchFamily="34" charset="0"/>
                      </a:endParaRPr>
                    </a:p>
                  </a:txBody>
                  <a:tcPr/>
                </a:tc>
                <a:tc>
                  <a:txBody>
                    <a:bodyPr/>
                    <a:lstStyle/>
                    <a:p>
                      <a:r>
                        <a:rPr lang="en-US" sz="1800" kern="1200" dirty="0" err="1">
                          <a:effectLst/>
                        </a:rPr>
                        <a:t>Adequação</a:t>
                      </a:r>
                      <a:r>
                        <a:rPr lang="en-US" sz="1800" kern="1200" dirty="0">
                          <a:effectLst/>
                        </a:rPr>
                        <a:t> de </a:t>
                      </a:r>
                      <a:r>
                        <a:rPr lang="en-US" sz="1800" kern="1200" dirty="0" err="1">
                          <a:effectLst/>
                        </a:rPr>
                        <a:t>uma</a:t>
                      </a:r>
                      <a:r>
                        <a:rPr lang="en-US" sz="1800" kern="1200" dirty="0">
                          <a:effectLst/>
                        </a:rPr>
                        <a:t> </a:t>
                      </a:r>
                      <a:r>
                        <a:rPr lang="en-US" sz="1800" kern="1200" dirty="0" err="1">
                          <a:effectLst/>
                        </a:rPr>
                        <a:t>dieta</a:t>
                      </a:r>
                      <a:r>
                        <a:rPr lang="en-US" sz="1800" kern="1200" dirty="0">
                          <a:effectLst/>
                        </a:rPr>
                        <a:t> as </a:t>
                      </a:r>
                      <a:r>
                        <a:rPr lang="en-US" sz="1800" kern="1200" dirty="0" err="1">
                          <a:effectLst/>
                        </a:rPr>
                        <a:t>necessidades</a:t>
                      </a:r>
                      <a:r>
                        <a:rPr lang="en-US" sz="1800" kern="1200" dirty="0">
                          <a:effectLst/>
                        </a:rPr>
                        <a:t> do </a:t>
                      </a:r>
                      <a:r>
                        <a:rPr lang="en-US" sz="1800" kern="1200" dirty="0" err="1">
                          <a:effectLst/>
                        </a:rPr>
                        <a:t>paciente</a:t>
                      </a:r>
                      <a:r>
                        <a:rPr lang="en-US" sz="1800" kern="1200" dirty="0">
                          <a:effectLst/>
                        </a:rPr>
                        <a:t>.</a:t>
                      </a:r>
                      <a:endParaRPr lang="pt-BR" sz="1800" b="1" dirty="0">
                        <a:latin typeface="Arial" pitchFamily="34" charset="0"/>
                        <a:cs typeface="Arial" pitchFamily="34" charset="0"/>
                      </a:endParaRPr>
                    </a:p>
                  </a:txBody>
                  <a:tcPr/>
                </a:tc>
                <a:extLst>
                  <a:ext uri="{0D108BD9-81ED-4DB2-BD59-A6C34878D82A}">
                    <a16:rowId xmlns="" xmlns:a16="http://schemas.microsoft.com/office/drawing/2014/main" val="10001"/>
                  </a:ext>
                </a:extLst>
              </a:tr>
            </a:tbl>
          </a:graphicData>
        </a:graphic>
      </p:graphicFrame>
      <p:sp>
        <p:nvSpPr>
          <p:cNvPr id="6" name="Espaço Reservado para Texto 1"/>
          <p:cNvSpPr>
            <a:spLocks noGrp="1"/>
          </p:cNvSpPr>
          <p:nvPr>
            <p:ph type="body" sz="quarter" idx="10"/>
          </p:nvPr>
        </p:nvSpPr>
        <p:spPr>
          <a:xfrm>
            <a:off x="0" y="123478"/>
            <a:ext cx="9144000" cy="576064"/>
          </a:xfrm>
        </p:spPr>
        <p:txBody>
          <a:bodyPr>
            <a:normAutofit fontScale="95500"/>
          </a:bodyPr>
          <a:lstStyle/>
          <a:p>
            <a:r>
              <a:rPr lang="pt-BR" dirty="0" smtClean="0"/>
              <a:t>Documento de Visão</a:t>
            </a:r>
            <a:endParaRPr lang="pt-BR" dirty="0"/>
          </a:p>
        </p:txBody>
      </p:sp>
      <p:sp>
        <p:nvSpPr>
          <p:cNvPr id="7" name="Espaço Reservado para Texto 2"/>
          <p:cNvSpPr>
            <a:spLocks noGrp="1"/>
          </p:cNvSpPr>
          <p:nvPr>
            <p:ph type="body" sz="quarter" idx="11"/>
          </p:nvPr>
        </p:nvSpPr>
        <p:spPr>
          <a:xfrm>
            <a:off x="0" y="733212"/>
            <a:ext cx="9144000" cy="288032"/>
          </a:xfrm>
        </p:spPr>
        <p:txBody>
          <a:bodyPr>
            <a:normAutofit fontScale="88000" lnSpcReduction="10000"/>
          </a:bodyPr>
          <a:lstStyle/>
          <a:p>
            <a:r>
              <a:rPr lang="pt-BR" sz="2400" dirty="0" err="1" smtClean="0"/>
              <a:t>Stakeholder</a:t>
            </a:r>
            <a:r>
              <a:rPr lang="pt-BR" sz="2400" dirty="0" smtClean="0"/>
              <a:t>: </a:t>
            </a:r>
            <a:endParaRPr lang="pt-BR" sz="2400" dirty="0"/>
          </a:p>
        </p:txBody>
      </p:sp>
    </p:spTree>
    <p:extLst>
      <p:ext uri="{BB962C8B-B14F-4D97-AF65-F5344CB8AC3E}">
        <p14:creationId xmlns:p14="http://schemas.microsoft.com/office/powerpoint/2010/main" val="215135528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a 4"/>
          <p:cNvGraphicFramePr>
            <a:graphicFrameLocks noGrp="1"/>
          </p:cNvGraphicFramePr>
          <p:nvPr>
            <p:extLst>
              <p:ext uri="{D42A27DB-BD31-4B8C-83A1-F6EECF244321}">
                <p14:modId xmlns:p14="http://schemas.microsoft.com/office/powerpoint/2010/main" val="3132059407"/>
              </p:ext>
            </p:extLst>
          </p:nvPr>
        </p:nvGraphicFramePr>
        <p:xfrm>
          <a:off x="58916" y="1267873"/>
          <a:ext cx="9085084" cy="2649659"/>
        </p:xfrm>
        <a:graphic>
          <a:graphicData uri="http://schemas.openxmlformats.org/drawingml/2006/table">
            <a:tbl>
              <a:tblPr firstRow="1" bandRow="1">
                <a:tableStyleId>{F5AB1C69-6EDB-4FF4-983F-18BD219EF322}</a:tableStyleId>
              </a:tblPr>
              <a:tblGrid>
                <a:gridCol w="3110894">
                  <a:extLst>
                    <a:ext uri="{9D8B030D-6E8A-4147-A177-3AD203B41FA5}">
                      <a16:colId xmlns="" xmlns:a16="http://schemas.microsoft.com/office/drawing/2014/main" val="20000"/>
                    </a:ext>
                  </a:extLst>
                </a:gridCol>
                <a:gridCol w="2945828">
                  <a:extLst>
                    <a:ext uri="{9D8B030D-6E8A-4147-A177-3AD203B41FA5}">
                      <a16:colId xmlns="" xmlns:a16="http://schemas.microsoft.com/office/drawing/2014/main" val="20001"/>
                    </a:ext>
                  </a:extLst>
                </a:gridCol>
                <a:gridCol w="3028362">
                  <a:extLst>
                    <a:ext uri="{9D8B030D-6E8A-4147-A177-3AD203B41FA5}">
                      <a16:colId xmlns="" xmlns:a16="http://schemas.microsoft.com/office/drawing/2014/main" val="20002"/>
                    </a:ext>
                  </a:extLst>
                </a:gridCol>
              </a:tblGrid>
              <a:tr h="518396">
                <a:tc>
                  <a:txBody>
                    <a:bodyPr/>
                    <a:lstStyle/>
                    <a:p>
                      <a:r>
                        <a:rPr lang="pt-BR" sz="1600" dirty="0"/>
                        <a:t>Nome</a:t>
                      </a:r>
                      <a:endParaRPr lang="pt-BR" sz="1600" dirty="0">
                        <a:latin typeface="+mj-lt"/>
                        <a:cs typeface="Arial" panose="020B0604020202020204" pitchFamily="34" charset="0"/>
                      </a:endParaRPr>
                    </a:p>
                  </a:txBody>
                  <a:tcPr marL="121920" marR="121920" marT="60960" marB="60960"/>
                </a:tc>
                <a:tc>
                  <a:txBody>
                    <a:bodyPr/>
                    <a:lstStyle/>
                    <a:p>
                      <a:r>
                        <a:rPr lang="pt-BR" sz="1600" dirty="0"/>
                        <a:t>Descrição</a:t>
                      </a:r>
                      <a:endParaRPr lang="pt-BR" sz="1600" dirty="0">
                        <a:latin typeface="+mj-lt"/>
                        <a:cs typeface="Arial" panose="020B0604020202020204" pitchFamily="34" charset="0"/>
                      </a:endParaRPr>
                    </a:p>
                  </a:txBody>
                  <a:tcPr marL="121920" marR="121920" marT="60960" marB="60960"/>
                </a:tc>
                <a:tc>
                  <a:txBody>
                    <a:bodyPr/>
                    <a:lstStyle/>
                    <a:p>
                      <a:r>
                        <a:rPr lang="pt-BR" sz="1600" dirty="0"/>
                        <a:t>Responsabilidades</a:t>
                      </a:r>
                      <a:endParaRPr lang="pt-BR" sz="1600" dirty="0">
                        <a:latin typeface="+mj-lt"/>
                        <a:cs typeface="Arial" panose="020B0604020202020204" pitchFamily="34" charset="0"/>
                      </a:endParaRPr>
                    </a:p>
                  </a:txBody>
                  <a:tcPr marL="121920" marR="121920" marT="60960" marB="60960"/>
                </a:tc>
                <a:extLst>
                  <a:ext uri="{0D108BD9-81ED-4DB2-BD59-A6C34878D82A}">
                    <a16:rowId xmlns="" xmlns:a16="http://schemas.microsoft.com/office/drawing/2014/main" val="10000"/>
                  </a:ext>
                </a:extLst>
              </a:tr>
              <a:tr h="213126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err="1">
                          <a:effectLst/>
                        </a:rPr>
                        <a:t>Enfermeiro</a:t>
                      </a:r>
                      <a:endParaRPr lang="pt-BR" sz="1800" dirty="0">
                        <a:latin typeface="Arial" pitchFamily="34" charset="0"/>
                        <a:cs typeface="Arial" pitchFamily="34" charset="0"/>
                      </a:endParaRPr>
                    </a:p>
                  </a:txBody>
                  <a:tcPr/>
                </a:tc>
                <a:tc>
                  <a:txBody>
                    <a:bodyPr/>
                    <a:lstStyle/>
                    <a:p>
                      <a:r>
                        <a:rPr lang="pt-BR" sz="1800" kern="1200" dirty="0">
                          <a:effectLst/>
                        </a:rPr>
                        <a:t>Fica responsável pela avaliação diária do idoso</a:t>
                      </a:r>
                      <a:endParaRPr lang="pt-BR" sz="1800" dirty="0">
                        <a:latin typeface="Arial" pitchFamily="34" charset="0"/>
                        <a:cs typeface="Arial" pitchFamily="34" charset="0"/>
                      </a:endParaRPr>
                    </a:p>
                  </a:txBody>
                  <a:tcPr/>
                </a:tc>
                <a:tc>
                  <a:txBody>
                    <a:bodyPr/>
                    <a:lstStyle/>
                    <a:p>
                      <a:r>
                        <a:rPr lang="en-US" sz="1800" kern="1200" dirty="0" err="1">
                          <a:effectLst/>
                        </a:rPr>
                        <a:t>Contato</a:t>
                      </a:r>
                      <a:r>
                        <a:rPr lang="en-US" sz="1800" kern="1200" dirty="0">
                          <a:effectLst/>
                        </a:rPr>
                        <a:t> </a:t>
                      </a:r>
                      <a:r>
                        <a:rPr lang="en-US" sz="1800" kern="1200" dirty="0" err="1">
                          <a:effectLst/>
                        </a:rPr>
                        <a:t>dia-dia</a:t>
                      </a:r>
                      <a:r>
                        <a:rPr lang="en-US" sz="1800" kern="1200" dirty="0">
                          <a:effectLst/>
                        </a:rPr>
                        <a:t> com </a:t>
                      </a:r>
                      <a:r>
                        <a:rPr lang="en-US" sz="1800" kern="1200" dirty="0" err="1">
                          <a:effectLst/>
                        </a:rPr>
                        <a:t>idosos</a:t>
                      </a:r>
                      <a:r>
                        <a:rPr lang="en-US" sz="1800" kern="1200" dirty="0">
                          <a:effectLst/>
                        </a:rPr>
                        <a:t>, e </a:t>
                      </a:r>
                      <a:r>
                        <a:rPr lang="en-US" sz="1800" kern="1200" dirty="0" err="1">
                          <a:effectLst/>
                        </a:rPr>
                        <a:t>gerar</a:t>
                      </a:r>
                      <a:r>
                        <a:rPr lang="en-US" sz="1800" kern="1200" dirty="0">
                          <a:effectLst/>
                        </a:rPr>
                        <a:t> </a:t>
                      </a:r>
                      <a:r>
                        <a:rPr lang="en-US" sz="1800" kern="1200" dirty="0" err="1">
                          <a:effectLst/>
                        </a:rPr>
                        <a:t>relatorios</a:t>
                      </a:r>
                      <a:r>
                        <a:rPr lang="en-US" sz="1800" kern="1200" dirty="0">
                          <a:effectLst/>
                        </a:rPr>
                        <a:t> </a:t>
                      </a:r>
                      <a:r>
                        <a:rPr lang="en-US" sz="1800" kern="1200" dirty="0" err="1">
                          <a:effectLst/>
                        </a:rPr>
                        <a:t>diarios</a:t>
                      </a:r>
                      <a:r>
                        <a:rPr lang="en-US" sz="1800" kern="1200" dirty="0">
                          <a:effectLst/>
                        </a:rPr>
                        <a:t> de </a:t>
                      </a:r>
                      <a:r>
                        <a:rPr lang="en-US" sz="1800" kern="1200" dirty="0" err="1">
                          <a:effectLst/>
                        </a:rPr>
                        <a:t>seu</a:t>
                      </a:r>
                      <a:r>
                        <a:rPr lang="en-US" sz="1800" kern="1200" dirty="0">
                          <a:effectLst/>
                        </a:rPr>
                        <a:t> </a:t>
                      </a:r>
                      <a:r>
                        <a:rPr lang="en-US" sz="1800" kern="1200" dirty="0" err="1">
                          <a:effectLst/>
                        </a:rPr>
                        <a:t>estado</a:t>
                      </a:r>
                      <a:r>
                        <a:rPr lang="en-US" sz="1800" kern="1200" dirty="0">
                          <a:effectLst/>
                        </a:rPr>
                        <a:t> de </a:t>
                      </a:r>
                      <a:r>
                        <a:rPr lang="en-US" sz="1800" kern="1200" dirty="0" err="1">
                          <a:effectLst/>
                        </a:rPr>
                        <a:t>saude</a:t>
                      </a:r>
                      <a:r>
                        <a:rPr lang="en-US" sz="1800" kern="1200" dirty="0">
                          <a:effectLst/>
                        </a:rPr>
                        <a:t>.</a:t>
                      </a:r>
                      <a:endParaRPr lang="pt-BR" sz="1800" b="0" dirty="0">
                        <a:latin typeface="Arial" pitchFamily="34" charset="0"/>
                        <a:cs typeface="Arial" pitchFamily="34" charset="0"/>
                      </a:endParaRPr>
                    </a:p>
                  </a:txBody>
                  <a:tcPr/>
                </a:tc>
                <a:extLst>
                  <a:ext uri="{0D108BD9-81ED-4DB2-BD59-A6C34878D82A}">
                    <a16:rowId xmlns="" xmlns:a16="http://schemas.microsoft.com/office/drawing/2014/main" val="10001"/>
                  </a:ext>
                </a:extLst>
              </a:tr>
            </a:tbl>
          </a:graphicData>
        </a:graphic>
      </p:graphicFrame>
      <p:sp>
        <p:nvSpPr>
          <p:cNvPr id="6" name="Espaço Reservado para Texto 1"/>
          <p:cNvSpPr>
            <a:spLocks noGrp="1"/>
          </p:cNvSpPr>
          <p:nvPr>
            <p:ph type="body" sz="quarter" idx="10"/>
          </p:nvPr>
        </p:nvSpPr>
        <p:spPr>
          <a:xfrm>
            <a:off x="0" y="123478"/>
            <a:ext cx="9144000" cy="576064"/>
          </a:xfrm>
        </p:spPr>
        <p:txBody>
          <a:bodyPr>
            <a:normAutofit fontScale="95500"/>
          </a:bodyPr>
          <a:lstStyle/>
          <a:p>
            <a:r>
              <a:rPr lang="pt-BR" dirty="0" smtClean="0"/>
              <a:t>Documento de Visão</a:t>
            </a:r>
            <a:endParaRPr lang="pt-BR" dirty="0"/>
          </a:p>
        </p:txBody>
      </p:sp>
      <p:sp>
        <p:nvSpPr>
          <p:cNvPr id="7" name="Espaço Reservado para Texto 2"/>
          <p:cNvSpPr>
            <a:spLocks noGrp="1"/>
          </p:cNvSpPr>
          <p:nvPr>
            <p:ph type="body" sz="quarter" idx="11"/>
          </p:nvPr>
        </p:nvSpPr>
        <p:spPr>
          <a:xfrm>
            <a:off x="0" y="733212"/>
            <a:ext cx="9144000" cy="288032"/>
          </a:xfrm>
        </p:spPr>
        <p:txBody>
          <a:bodyPr>
            <a:normAutofit fontScale="88000" lnSpcReduction="10000"/>
          </a:bodyPr>
          <a:lstStyle/>
          <a:p>
            <a:r>
              <a:rPr lang="pt-BR" sz="2400" dirty="0" err="1" smtClean="0"/>
              <a:t>Stakeholder</a:t>
            </a:r>
            <a:r>
              <a:rPr lang="pt-BR" sz="2400" dirty="0" smtClean="0"/>
              <a:t>: </a:t>
            </a:r>
            <a:endParaRPr lang="pt-BR" sz="2400" dirty="0"/>
          </a:p>
        </p:txBody>
      </p:sp>
    </p:spTree>
    <p:extLst>
      <p:ext uri="{BB962C8B-B14F-4D97-AF65-F5344CB8AC3E}">
        <p14:creationId xmlns:p14="http://schemas.microsoft.com/office/powerpoint/2010/main" val="144352920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a 4"/>
          <p:cNvGraphicFramePr>
            <a:graphicFrameLocks noGrp="1"/>
          </p:cNvGraphicFramePr>
          <p:nvPr>
            <p:extLst>
              <p:ext uri="{D42A27DB-BD31-4B8C-83A1-F6EECF244321}">
                <p14:modId xmlns:p14="http://schemas.microsoft.com/office/powerpoint/2010/main" val="4282850386"/>
              </p:ext>
            </p:extLst>
          </p:nvPr>
        </p:nvGraphicFramePr>
        <p:xfrm>
          <a:off x="58916" y="1267873"/>
          <a:ext cx="9085084" cy="2649659"/>
        </p:xfrm>
        <a:graphic>
          <a:graphicData uri="http://schemas.openxmlformats.org/drawingml/2006/table">
            <a:tbl>
              <a:tblPr firstRow="1" bandRow="1">
                <a:tableStyleId>{5C22544A-7EE6-4342-B048-85BDC9FD1C3A}</a:tableStyleId>
              </a:tblPr>
              <a:tblGrid>
                <a:gridCol w="3110894">
                  <a:extLst>
                    <a:ext uri="{9D8B030D-6E8A-4147-A177-3AD203B41FA5}">
                      <a16:colId xmlns="" xmlns:a16="http://schemas.microsoft.com/office/drawing/2014/main" val="20000"/>
                    </a:ext>
                  </a:extLst>
                </a:gridCol>
                <a:gridCol w="2945828">
                  <a:extLst>
                    <a:ext uri="{9D8B030D-6E8A-4147-A177-3AD203B41FA5}">
                      <a16:colId xmlns="" xmlns:a16="http://schemas.microsoft.com/office/drawing/2014/main" val="20001"/>
                    </a:ext>
                  </a:extLst>
                </a:gridCol>
                <a:gridCol w="3028362">
                  <a:extLst>
                    <a:ext uri="{9D8B030D-6E8A-4147-A177-3AD203B41FA5}">
                      <a16:colId xmlns="" xmlns:a16="http://schemas.microsoft.com/office/drawing/2014/main" val="20002"/>
                    </a:ext>
                  </a:extLst>
                </a:gridCol>
              </a:tblGrid>
              <a:tr h="518396">
                <a:tc>
                  <a:txBody>
                    <a:bodyPr/>
                    <a:lstStyle/>
                    <a:p>
                      <a:r>
                        <a:rPr lang="pt-BR" sz="1600" dirty="0"/>
                        <a:t>Nome</a:t>
                      </a:r>
                      <a:endParaRPr lang="pt-BR" sz="1600" dirty="0">
                        <a:latin typeface="+mj-lt"/>
                        <a:cs typeface="Arial" panose="020B0604020202020204" pitchFamily="34" charset="0"/>
                      </a:endParaRPr>
                    </a:p>
                  </a:txBody>
                  <a:tcPr marL="121920" marR="121920" marT="60960" marB="60960"/>
                </a:tc>
                <a:tc>
                  <a:txBody>
                    <a:bodyPr/>
                    <a:lstStyle/>
                    <a:p>
                      <a:r>
                        <a:rPr lang="pt-BR" sz="1600" dirty="0"/>
                        <a:t>Descrição</a:t>
                      </a:r>
                      <a:endParaRPr lang="pt-BR" sz="1600" dirty="0">
                        <a:latin typeface="+mj-lt"/>
                        <a:cs typeface="Arial" panose="020B0604020202020204" pitchFamily="34" charset="0"/>
                      </a:endParaRPr>
                    </a:p>
                  </a:txBody>
                  <a:tcPr marL="121920" marR="121920" marT="60960" marB="60960"/>
                </a:tc>
                <a:tc>
                  <a:txBody>
                    <a:bodyPr/>
                    <a:lstStyle/>
                    <a:p>
                      <a:r>
                        <a:rPr lang="pt-BR" sz="1600" dirty="0"/>
                        <a:t>Responsabilidades</a:t>
                      </a:r>
                      <a:endParaRPr lang="pt-BR" sz="1600" dirty="0">
                        <a:latin typeface="+mj-lt"/>
                        <a:cs typeface="Arial" panose="020B0604020202020204" pitchFamily="34" charset="0"/>
                      </a:endParaRPr>
                    </a:p>
                  </a:txBody>
                  <a:tcPr marL="121920" marR="121920" marT="60960" marB="60960"/>
                </a:tc>
                <a:extLst>
                  <a:ext uri="{0D108BD9-81ED-4DB2-BD59-A6C34878D82A}">
                    <a16:rowId xmlns="" xmlns:a16="http://schemas.microsoft.com/office/drawing/2014/main" val="10000"/>
                  </a:ext>
                </a:extLst>
              </a:tr>
              <a:tr h="2131263">
                <a:tc>
                  <a:txBody>
                    <a:bodyPr/>
                    <a:lstStyle/>
                    <a:p>
                      <a:r>
                        <a:rPr lang="en-US" sz="1800" kern="1200" dirty="0" err="1">
                          <a:effectLst/>
                        </a:rPr>
                        <a:t>Equipe</a:t>
                      </a:r>
                      <a:r>
                        <a:rPr lang="en-US" sz="1800" kern="1200" dirty="0">
                          <a:effectLst/>
                        </a:rPr>
                        <a:t> de </a:t>
                      </a:r>
                      <a:r>
                        <a:rPr lang="en-US" sz="1800" kern="1200" dirty="0" err="1">
                          <a:effectLst/>
                        </a:rPr>
                        <a:t>Limpeza</a:t>
                      </a:r>
                      <a:endParaRPr lang="pt-BR" sz="1800" dirty="0">
                        <a:latin typeface="Arial" pitchFamily="34" charset="0"/>
                        <a:cs typeface="Arial" pitchFamily="34" charset="0"/>
                      </a:endParaRPr>
                    </a:p>
                  </a:txBody>
                  <a:tcPr/>
                </a:tc>
                <a:tc>
                  <a:txBody>
                    <a:bodyPr/>
                    <a:lstStyle/>
                    <a:p>
                      <a:r>
                        <a:rPr lang="pt-BR" sz="1800" kern="1200" dirty="0">
                          <a:effectLst/>
                        </a:rPr>
                        <a:t>Fica responsável pela limpeza dos quartos e camas e também pela atualização do estado das camas dos idosos</a:t>
                      </a:r>
                      <a:endParaRPr lang="pt-BR" sz="1800" dirty="0">
                        <a:latin typeface="Arial" pitchFamily="34" charset="0"/>
                        <a:cs typeface="Arial" pitchFamily="34" charset="0"/>
                      </a:endParaRPr>
                    </a:p>
                  </a:txBody>
                  <a:tcPr/>
                </a:tc>
                <a:tc>
                  <a:txBody>
                    <a:bodyPr/>
                    <a:lstStyle/>
                    <a:p>
                      <a:r>
                        <a:rPr lang="en-US" sz="1800" kern="1200" dirty="0" err="1">
                          <a:effectLst/>
                        </a:rPr>
                        <a:t>Limpar</a:t>
                      </a:r>
                      <a:r>
                        <a:rPr lang="en-US" sz="1800" kern="1200" dirty="0">
                          <a:effectLst/>
                        </a:rPr>
                        <a:t> as camas e </a:t>
                      </a:r>
                      <a:r>
                        <a:rPr lang="en-US" sz="1800" kern="1200" dirty="0" err="1">
                          <a:effectLst/>
                        </a:rPr>
                        <a:t>outras</a:t>
                      </a:r>
                      <a:r>
                        <a:rPr lang="en-US" sz="1800" kern="1200" dirty="0">
                          <a:effectLst/>
                        </a:rPr>
                        <a:t> </a:t>
                      </a:r>
                      <a:r>
                        <a:rPr lang="en-US" sz="1800" kern="1200" dirty="0" err="1">
                          <a:effectLst/>
                        </a:rPr>
                        <a:t>dependencias</a:t>
                      </a:r>
                      <a:r>
                        <a:rPr lang="en-US" sz="1800" kern="1200" dirty="0">
                          <a:effectLst/>
                        </a:rPr>
                        <a:t> da </a:t>
                      </a:r>
                      <a:r>
                        <a:rPr lang="en-US" sz="1800" kern="1200" dirty="0" err="1">
                          <a:effectLst/>
                        </a:rPr>
                        <a:t>clinica</a:t>
                      </a:r>
                      <a:r>
                        <a:rPr lang="en-US" sz="1800" kern="1200" dirty="0">
                          <a:effectLst/>
                        </a:rPr>
                        <a:t> e </a:t>
                      </a:r>
                      <a:r>
                        <a:rPr lang="en-US" sz="1800" kern="1200" dirty="0" err="1">
                          <a:effectLst/>
                        </a:rPr>
                        <a:t>informar</a:t>
                      </a:r>
                      <a:r>
                        <a:rPr lang="en-US" sz="1800" kern="1200" dirty="0">
                          <a:effectLst/>
                        </a:rPr>
                        <a:t> via </a:t>
                      </a:r>
                      <a:r>
                        <a:rPr lang="en-US" sz="1800" kern="1200" dirty="0" err="1">
                          <a:effectLst/>
                        </a:rPr>
                        <a:t>relatorio</a:t>
                      </a:r>
                      <a:r>
                        <a:rPr lang="en-US" sz="1800" kern="1200" dirty="0">
                          <a:effectLst/>
                        </a:rPr>
                        <a:t> </a:t>
                      </a:r>
                      <a:r>
                        <a:rPr lang="en-US" sz="1800" kern="1200" dirty="0" err="1">
                          <a:effectLst/>
                        </a:rPr>
                        <a:t>aos</a:t>
                      </a:r>
                      <a:r>
                        <a:rPr lang="en-US" sz="1800" kern="1200" dirty="0">
                          <a:effectLst/>
                        </a:rPr>
                        <a:t> </a:t>
                      </a:r>
                      <a:r>
                        <a:rPr lang="en-US" sz="1800" kern="1200" dirty="0" err="1">
                          <a:effectLst/>
                        </a:rPr>
                        <a:t>enfermerios</a:t>
                      </a:r>
                      <a:r>
                        <a:rPr lang="en-US" sz="1800" kern="1200" dirty="0">
                          <a:effectLst/>
                        </a:rPr>
                        <a:t> e </a:t>
                      </a:r>
                      <a:r>
                        <a:rPr lang="en-US" sz="1800" kern="1200" dirty="0" err="1">
                          <a:effectLst/>
                        </a:rPr>
                        <a:t>ao</a:t>
                      </a:r>
                      <a:r>
                        <a:rPr lang="en-US" sz="1800" kern="1200" dirty="0">
                          <a:effectLst/>
                        </a:rPr>
                        <a:t> </a:t>
                      </a:r>
                      <a:r>
                        <a:rPr lang="en-US" sz="1800" kern="1200" dirty="0" err="1">
                          <a:effectLst/>
                        </a:rPr>
                        <a:t>sistema</a:t>
                      </a:r>
                      <a:r>
                        <a:rPr lang="en-US" sz="1800" kern="1200" dirty="0">
                          <a:effectLst/>
                        </a:rPr>
                        <a:t> </a:t>
                      </a:r>
                      <a:r>
                        <a:rPr lang="en-US" sz="1800" kern="1200" dirty="0" err="1">
                          <a:effectLst/>
                        </a:rPr>
                        <a:t>ao</a:t>
                      </a:r>
                      <a:r>
                        <a:rPr lang="en-US" sz="1800" kern="1200" dirty="0">
                          <a:effectLst/>
                        </a:rPr>
                        <a:t> se </a:t>
                      </a:r>
                      <a:r>
                        <a:rPr lang="en-US" sz="1800" kern="1200" dirty="0" err="1">
                          <a:effectLst/>
                        </a:rPr>
                        <a:t>deparar</a:t>
                      </a:r>
                      <a:r>
                        <a:rPr lang="en-US" sz="1800" kern="1200" dirty="0">
                          <a:effectLst/>
                        </a:rPr>
                        <a:t> com </a:t>
                      </a:r>
                      <a:r>
                        <a:rPr lang="en-US" sz="1800" kern="1200" dirty="0" err="1">
                          <a:effectLst/>
                        </a:rPr>
                        <a:t>anormalidades</a:t>
                      </a:r>
                      <a:r>
                        <a:rPr lang="en-US" sz="1800" kern="1200" dirty="0">
                          <a:effectLst/>
                        </a:rPr>
                        <a:t>.</a:t>
                      </a:r>
                      <a:endParaRPr lang="pt-BR" sz="1800" b="0" dirty="0">
                        <a:latin typeface="Arial" pitchFamily="34" charset="0"/>
                        <a:cs typeface="Arial" pitchFamily="34" charset="0"/>
                      </a:endParaRPr>
                    </a:p>
                  </a:txBody>
                  <a:tcPr/>
                </a:tc>
                <a:extLst>
                  <a:ext uri="{0D108BD9-81ED-4DB2-BD59-A6C34878D82A}">
                    <a16:rowId xmlns="" xmlns:a16="http://schemas.microsoft.com/office/drawing/2014/main" val="10001"/>
                  </a:ext>
                </a:extLst>
              </a:tr>
            </a:tbl>
          </a:graphicData>
        </a:graphic>
      </p:graphicFrame>
      <p:sp>
        <p:nvSpPr>
          <p:cNvPr id="6" name="Espaço Reservado para Texto 1"/>
          <p:cNvSpPr>
            <a:spLocks noGrp="1"/>
          </p:cNvSpPr>
          <p:nvPr>
            <p:ph type="body" sz="quarter" idx="10"/>
          </p:nvPr>
        </p:nvSpPr>
        <p:spPr>
          <a:xfrm>
            <a:off x="0" y="123478"/>
            <a:ext cx="9144000" cy="576064"/>
          </a:xfrm>
        </p:spPr>
        <p:txBody>
          <a:bodyPr>
            <a:normAutofit fontScale="95500"/>
          </a:bodyPr>
          <a:lstStyle/>
          <a:p>
            <a:r>
              <a:rPr lang="pt-BR" dirty="0" smtClean="0"/>
              <a:t>Documento de Visão</a:t>
            </a:r>
            <a:endParaRPr lang="pt-BR" dirty="0"/>
          </a:p>
        </p:txBody>
      </p:sp>
      <p:sp>
        <p:nvSpPr>
          <p:cNvPr id="7" name="Espaço Reservado para Texto 2"/>
          <p:cNvSpPr>
            <a:spLocks noGrp="1"/>
          </p:cNvSpPr>
          <p:nvPr>
            <p:ph type="body" sz="quarter" idx="11"/>
          </p:nvPr>
        </p:nvSpPr>
        <p:spPr>
          <a:xfrm>
            <a:off x="0" y="733212"/>
            <a:ext cx="9144000" cy="288032"/>
          </a:xfrm>
        </p:spPr>
        <p:txBody>
          <a:bodyPr>
            <a:normAutofit fontScale="88000" lnSpcReduction="10000"/>
          </a:bodyPr>
          <a:lstStyle/>
          <a:p>
            <a:r>
              <a:rPr lang="pt-BR" sz="2400" dirty="0" err="1" smtClean="0"/>
              <a:t>Stakeholder</a:t>
            </a:r>
            <a:r>
              <a:rPr lang="pt-BR" sz="2400" dirty="0" smtClean="0"/>
              <a:t>: </a:t>
            </a:r>
            <a:endParaRPr lang="pt-BR" sz="2400" dirty="0"/>
          </a:p>
        </p:txBody>
      </p:sp>
    </p:spTree>
    <p:extLst>
      <p:ext uri="{BB962C8B-B14F-4D97-AF65-F5344CB8AC3E}">
        <p14:creationId xmlns:p14="http://schemas.microsoft.com/office/powerpoint/2010/main" val="33478908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539408" y="1317148"/>
            <a:ext cx="6919630" cy="2696123"/>
          </a:xfrm>
          <a:prstGeom prst="rect">
            <a:avLst/>
          </a:prstGeom>
          <a:noFill/>
        </p:spPr>
        <p:txBody>
          <a:bodyPr wrap="square" rtlCol="0">
            <a:spAutoFit/>
          </a:bodyPr>
          <a:lstStyle/>
          <a:p>
            <a:pPr algn="just">
              <a:spcBef>
                <a:spcPct val="20000"/>
              </a:spcBef>
            </a:pPr>
            <a:r>
              <a:rPr lang="pt-BR" b="1" dirty="0">
                <a:solidFill>
                  <a:schemeClr val="tx1">
                    <a:lumMod val="75000"/>
                    <a:lumOff val="25000"/>
                  </a:schemeClr>
                </a:solidFill>
                <a:cs typeface="Arial" pitchFamily="34" charset="0"/>
              </a:rPr>
              <a:t>Módulo 04: Gerenciamento diários dos Idosos </a:t>
            </a:r>
          </a:p>
          <a:p>
            <a:pPr marL="285750" indent="-285750" algn="just">
              <a:spcBef>
                <a:spcPct val="20000"/>
              </a:spcBef>
              <a:buFont typeface="Courier New" panose="02070309020205020404" pitchFamily="49" charset="0"/>
              <a:buChar char="o"/>
            </a:pPr>
            <a:r>
              <a:rPr lang="pt-BR" dirty="0">
                <a:solidFill>
                  <a:schemeClr val="tx1">
                    <a:lumMod val="75000"/>
                    <a:lumOff val="25000"/>
                  </a:schemeClr>
                </a:solidFill>
                <a:cs typeface="Arial" pitchFamily="34" charset="0"/>
              </a:rPr>
              <a:t>Gerenciamento dos sinais vitais dos idosos;</a:t>
            </a:r>
          </a:p>
          <a:p>
            <a:pPr marL="285750" indent="-285750" algn="just">
              <a:spcBef>
                <a:spcPct val="20000"/>
              </a:spcBef>
              <a:buFont typeface="Courier New" panose="02070309020205020404" pitchFamily="49" charset="0"/>
              <a:buChar char="o"/>
            </a:pPr>
            <a:r>
              <a:rPr lang="pt-BR" dirty="0">
                <a:solidFill>
                  <a:schemeClr val="tx1">
                    <a:lumMod val="75000"/>
                    <a:lumOff val="25000"/>
                  </a:schemeClr>
                </a:solidFill>
                <a:cs typeface="Arial" pitchFamily="34" charset="0"/>
              </a:rPr>
              <a:t>Gerenciamento de eliminação por idosos;</a:t>
            </a:r>
          </a:p>
          <a:p>
            <a:pPr marL="285750" indent="-285750" algn="just">
              <a:spcBef>
                <a:spcPct val="20000"/>
              </a:spcBef>
              <a:buFont typeface="Courier New" panose="02070309020205020404" pitchFamily="49" charset="0"/>
              <a:buChar char="o"/>
            </a:pPr>
            <a:r>
              <a:rPr lang="pt-BR" dirty="0">
                <a:solidFill>
                  <a:schemeClr val="tx1">
                    <a:lumMod val="75000"/>
                    <a:lumOff val="25000"/>
                  </a:schemeClr>
                </a:solidFill>
                <a:cs typeface="Arial" pitchFamily="34" charset="0"/>
              </a:rPr>
              <a:t>Gerenciamento dos cuidados diários por idosos;</a:t>
            </a:r>
          </a:p>
          <a:p>
            <a:pPr marL="285750" indent="-285750" algn="just">
              <a:spcBef>
                <a:spcPct val="20000"/>
              </a:spcBef>
              <a:buFont typeface="Courier New" panose="02070309020205020404" pitchFamily="49" charset="0"/>
              <a:buChar char="o"/>
            </a:pPr>
            <a:r>
              <a:rPr lang="pt-BR" dirty="0">
                <a:solidFill>
                  <a:schemeClr val="tx1">
                    <a:lumMod val="75000"/>
                    <a:lumOff val="25000"/>
                  </a:schemeClr>
                </a:solidFill>
                <a:cs typeface="Arial" pitchFamily="34" charset="0"/>
              </a:rPr>
              <a:t>Gerenciamento do padrão de sono por idoso;</a:t>
            </a:r>
          </a:p>
          <a:p>
            <a:pPr marL="285750" indent="-285750" algn="just">
              <a:spcBef>
                <a:spcPct val="20000"/>
              </a:spcBef>
              <a:buFont typeface="Courier New" panose="02070309020205020404" pitchFamily="49" charset="0"/>
              <a:buChar char="o"/>
            </a:pPr>
            <a:r>
              <a:rPr lang="pt-BR" dirty="0">
                <a:solidFill>
                  <a:schemeClr val="tx1">
                    <a:lumMod val="75000"/>
                    <a:lumOff val="25000"/>
                  </a:schemeClr>
                </a:solidFill>
                <a:cs typeface="Arial" pitchFamily="34" charset="0"/>
              </a:rPr>
              <a:t>Gerenciamento de higiene por idoso;</a:t>
            </a:r>
          </a:p>
          <a:p>
            <a:pPr marL="285750" indent="-285750" algn="just">
              <a:spcBef>
                <a:spcPct val="20000"/>
              </a:spcBef>
              <a:buFont typeface="Courier New" panose="02070309020205020404" pitchFamily="49" charset="0"/>
              <a:buChar char="o"/>
            </a:pPr>
            <a:r>
              <a:rPr lang="pt-BR" dirty="0">
                <a:solidFill>
                  <a:schemeClr val="tx1">
                    <a:lumMod val="75000"/>
                    <a:lumOff val="25000"/>
                  </a:schemeClr>
                </a:solidFill>
                <a:cs typeface="Arial" pitchFamily="34" charset="0"/>
              </a:rPr>
              <a:t>Gerenciamento da evolução diária por idoso;</a:t>
            </a:r>
          </a:p>
          <a:p>
            <a:pPr marL="285750" indent="-285750" algn="just">
              <a:spcBef>
                <a:spcPct val="20000"/>
              </a:spcBef>
              <a:buFont typeface="Courier New" panose="02070309020205020404" pitchFamily="49" charset="0"/>
              <a:buChar char="o"/>
            </a:pPr>
            <a:endParaRPr lang="pt-BR" dirty="0">
              <a:solidFill>
                <a:schemeClr val="tx1">
                  <a:lumMod val="75000"/>
                  <a:lumOff val="25000"/>
                </a:schemeClr>
              </a:solidFill>
              <a:cs typeface="Arial" pitchFamily="34" charset="0"/>
            </a:endParaRPr>
          </a:p>
        </p:txBody>
      </p:sp>
      <p:sp>
        <p:nvSpPr>
          <p:cNvPr id="5" name="Espaço Reservado para Texto 1"/>
          <p:cNvSpPr>
            <a:spLocks noGrp="1"/>
          </p:cNvSpPr>
          <p:nvPr>
            <p:ph type="body" sz="quarter" idx="10"/>
          </p:nvPr>
        </p:nvSpPr>
        <p:spPr>
          <a:xfrm>
            <a:off x="849804" y="524615"/>
            <a:ext cx="7372383" cy="360040"/>
          </a:xfrm>
        </p:spPr>
        <p:txBody>
          <a:bodyPr>
            <a:noAutofit/>
          </a:bodyPr>
          <a:lstStyle/>
          <a:p>
            <a:r>
              <a:rPr lang="pt-BR" dirty="0"/>
              <a:t>Necessidades que </a:t>
            </a:r>
            <a:r>
              <a:rPr lang="pt-BR" dirty="0" smtClean="0"/>
              <a:t>o projeto </a:t>
            </a:r>
            <a:r>
              <a:rPr lang="pt-BR" dirty="0"/>
              <a:t>deve </a:t>
            </a:r>
            <a:r>
              <a:rPr lang="pt-BR" dirty="0" smtClean="0"/>
              <a:t>atender </a:t>
            </a:r>
            <a:endParaRPr lang="pt-BR" dirty="0"/>
          </a:p>
        </p:txBody>
      </p:sp>
    </p:spTree>
    <p:extLst>
      <p:ext uri="{BB962C8B-B14F-4D97-AF65-F5344CB8AC3E}">
        <p14:creationId xmlns:p14="http://schemas.microsoft.com/office/powerpoint/2010/main" val="131839210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a 4"/>
          <p:cNvGraphicFramePr>
            <a:graphicFrameLocks noGrp="1"/>
          </p:cNvGraphicFramePr>
          <p:nvPr>
            <p:extLst/>
          </p:nvPr>
        </p:nvGraphicFramePr>
        <p:xfrm>
          <a:off x="58916" y="1267873"/>
          <a:ext cx="9085084" cy="2649659"/>
        </p:xfrm>
        <a:graphic>
          <a:graphicData uri="http://schemas.openxmlformats.org/drawingml/2006/table">
            <a:tbl>
              <a:tblPr firstRow="1" bandRow="1">
                <a:tableStyleId>{21E4AEA4-8DFA-4A89-87EB-49C32662AFE0}</a:tableStyleId>
              </a:tblPr>
              <a:tblGrid>
                <a:gridCol w="3110894">
                  <a:extLst>
                    <a:ext uri="{9D8B030D-6E8A-4147-A177-3AD203B41FA5}">
                      <a16:colId xmlns="" xmlns:a16="http://schemas.microsoft.com/office/drawing/2014/main" val="20000"/>
                    </a:ext>
                  </a:extLst>
                </a:gridCol>
                <a:gridCol w="2945828">
                  <a:extLst>
                    <a:ext uri="{9D8B030D-6E8A-4147-A177-3AD203B41FA5}">
                      <a16:colId xmlns="" xmlns:a16="http://schemas.microsoft.com/office/drawing/2014/main" val="20001"/>
                    </a:ext>
                  </a:extLst>
                </a:gridCol>
                <a:gridCol w="3028362">
                  <a:extLst>
                    <a:ext uri="{9D8B030D-6E8A-4147-A177-3AD203B41FA5}">
                      <a16:colId xmlns="" xmlns:a16="http://schemas.microsoft.com/office/drawing/2014/main" val="20002"/>
                    </a:ext>
                  </a:extLst>
                </a:gridCol>
              </a:tblGrid>
              <a:tr h="518396">
                <a:tc>
                  <a:txBody>
                    <a:bodyPr/>
                    <a:lstStyle/>
                    <a:p>
                      <a:r>
                        <a:rPr lang="pt-BR" sz="1600" dirty="0">
                          <a:latin typeface="+mj-lt"/>
                          <a:cs typeface="Arial" panose="020B0604020202020204" pitchFamily="34" charset="0"/>
                        </a:rPr>
                        <a:t>Nome</a:t>
                      </a:r>
                    </a:p>
                  </a:txBody>
                  <a:tcPr marL="121920" marR="121920" marT="60960" marB="60960"/>
                </a:tc>
                <a:tc>
                  <a:txBody>
                    <a:bodyPr/>
                    <a:lstStyle/>
                    <a:p>
                      <a:r>
                        <a:rPr lang="pt-BR" sz="1600" dirty="0">
                          <a:latin typeface="+mj-lt"/>
                          <a:cs typeface="Arial" panose="020B0604020202020204" pitchFamily="34" charset="0"/>
                        </a:rPr>
                        <a:t>Descrição</a:t>
                      </a:r>
                    </a:p>
                  </a:txBody>
                  <a:tcPr marL="121920" marR="121920" marT="60960" marB="60960"/>
                </a:tc>
                <a:tc>
                  <a:txBody>
                    <a:bodyPr/>
                    <a:lstStyle/>
                    <a:p>
                      <a:r>
                        <a:rPr lang="pt-BR" sz="1600" dirty="0">
                          <a:latin typeface="+mj-lt"/>
                          <a:cs typeface="Arial" panose="020B0604020202020204" pitchFamily="34" charset="0"/>
                        </a:rPr>
                        <a:t>Responsabilidades</a:t>
                      </a:r>
                    </a:p>
                  </a:txBody>
                  <a:tcPr marL="121920" marR="121920" marT="60960" marB="60960"/>
                </a:tc>
                <a:extLst>
                  <a:ext uri="{0D108BD9-81ED-4DB2-BD59-A6C34878D82A}">
                    <a16:rowId xmlns="" xmlns:a16="http://schemas.microsoft.com/office/drawing/2014/main" val="10000"/>
                  </a:ext>
                </a:extLst>
              </a:tr>
              <a:tr h="213126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err="1">
                          <a:effectLst/>
                          <a:latin typeface="Arial" pitchFamily="34" charset="0"/>
                          <a:cs typeface="Arial" pitchFamily="34" charset="0"/>
                        </a:rPr>
                        <a:t>Responsável</a:t>
                      </a:r>
                      <a:r>
                        <a:rPr lang="en-US" sz="1600" kern="1200" dirty="0">
                          <a:effectLst/>
                          <a:latin typeface="Arial" pitchFamily="34" charset="0"/>
                          <a:cs typeface="Arial" pitchFamily="34" charset="0"/>
                        </a:rPr>
                        <a:t> </a:t>
                      </a:r>
                      <a:r>
                        <a:rPr lang="en-US" sz="1600" kern="1200" dirty="0" err="1">
                          <a:effectLst/>
                          <a:latin typeface="Arial" pitchFamily="34" charset="0"/>
                          <a:cs typeface="Arial" pitchFamily="34" charset="0"/>
                        </a:rPr>
                        <a:t>pelo</a:t>
                      </a:r>
                      <a:r>
                        <a:rPr lang="en-US" sz="1600" kern="1200" dirty="0">
                          <a:effectLst/>
                          <a:latin typeface="Arial" pitchFamily="34" charset="0"/>
                          <a:cs typeface="Arial" pitchFamily="34" charset="0"/>
                        </a:rPr>
                        <a:t> </a:t>
                      </a:r>
                      <a:r>
                        <a:rPr lang="en-US" sz="1600" kern="1200" dirty="0" err="1">
                          <a:effectLst/>
                          <a:latin typeface="Arial" pitchFamily="34" charset="0"/>
                          <a:cs typeface="Arial" pitchFamily="34" charset="0"/>
                        </a:rPr>
                        <a:t>Idoso</a:t>
                      </a:r>
                      <a:endParaRPr lang="pt-BR" sz="1600" dirty="0">
                        <a:latin typeface="Arial" pitchFamily="34" charset="0"/>
                        <a:cs typeface="Arial" pitchFamily="34" charset="0"/>
                      </a:endParaRPr>
                    </a:p>
                  </a:txBody>
                  <a:tcPr/>
                </a:tc>
                <a:tc>
                  <a:txBody>
                    <a:bodyPr/>
                    <a:lstStyle/>
                    <a:p>
                      <a:r>
                        <a:rPr lang="pt-BR" sz="1600" kern="1200" dirty="0">
                          <a:effectLst/>
                          <a:latin typeface="Arial" pitchFamily="34" charset="0"/>
                          <a:cs typeface="Arial" pitchFamily="34" charset="0"/>
                        </a:rPr>
                        <a:t>Visualiza como seu idoso está.</a:t>
                      </a:r>
                      <a:endParaRPr lang="pt-BR" sz="1600" dirty="0">
                        <a:latin typeface="Arial" pitchFamily="34" charset="0"/>
                        <a:cs typeface="Arial" pitchFamily="34" charset="0"/>
                      </a:endParaRPr>
                    </a:p>
                  </a:txBody>
                  <a:tcPr/>
                </a:tc>
                <a:tc>
                  <a:txBody>
                    <a:bodyPr/>
                    <a:lstStyle/>
                    <a:p>
                      <a:r>
                        <a:rPr lang="en-US" sz="1600" kern="1200" dirty="0" err="1">
                          <a:effectLst/>
                          <a:latin typeface="Arial" pitchFamily="34" charset="0"/>
                          <a:cs typeface="Arial" pitchFamily="34" charset="0"/>
                        </a:rPr>
                        <a:t>Cabe</a:t>
                      </a:r>
                      <a:r>
                        <a:rPr lang="en-US" sz="1600" kern="1200" dirty="0">
                          <a:effectLst/>
                          <a:latin typeface="Arial" pitchFamily="34" charset="0"/>
                          <a:cs typeface="Arial" pitchFamily="34" charset="0"/>
                        </a:rPr>
                        <a:t> </a:t>
                      </a:r>
                      <a:r>
                        <a:rPr lang="en-US" sz="1600" kern="1200" dirty="0" err="1">
                          <a:effectLst/>
                          <a:latin typeface="Arial" pitchFamily="34" charset="0"/>
                          <a:cs typeface="Arial" pitchFamily="34" charset="0"/>
                        </a:rPr>
                        <a:t>ao</a:t>
                      </a:r>
                      <a:r>
                        <a:rPr lang="en-US" sz="1600" kern="1200" dirty="0">
                          <a:effectLst/>
                          <a:latin typeface="Arial" pitchFamily="34" charset="0"/>
                          <a:cs typeface="Arial" pitchFamily="34" charset="0"/>
                        </a:rPr>
                        <a:t> </a:t>
                      </a:r>
                      <a:r>
                        <a:rPr lang="en-US" sz="1600" kern="1200" dirty="0" err="1">
                          <a:effectLst/>
                          <a:latin typeface="Arial" pitchFamily="34" charset="0"/>
                          <a:cs typeface="Arial" pitchFamily="34" charset="0"/>
                        </a:rPr>
                        <a:t>responsavel</a:t>
                      </a:r>
                      <a:r>
                        <a:rPr lang="en-US" sz="1600" kern="1200" dirty="0">
                          <a:effectLst/>
                          <a:latin typeface="Arial" pitchFamily="34" charset="0"/>
                          <a:cs typeface="Arial" pitchFamily="34" charset="0"/>
                        </a:rPr>
                        <a:t> o total </a:t>
                      </a:r>
                      <a:r>
                        <a:rPr lang="en-US" sz="1600" kern="1200" dirty="0" err="1">
                          <a:effectLst/>
                          <a:latin typeface="Arial" pitchFamily="34" charset="0"/>
                          <a:cs typeface="Arial" pitchFamily="34" charset="0"/>
                        </a:rPr>
                        <a:t>acompanhamento</a:t>
                      </a:r>
                      <a:r>
                        <a:rPr lang="en-US" sz="1600" kern="1200" dirty="0">
                          <a:effectLst/>
                          <a:latin typeface="Arial" pitchFamily="34" charset="0"/>
                          <a:cs typeface="Arial" pitchFamily="34" charset="0"/>
                        </a:rPr>
                        <a:t> via </a:t>
                      </a:r>
                      <a:r>
                        <a:rPr lang="en-US" sz="1600" kern="1200" dirty="0" err="1">
                          <a:effectLst/>
                          <a:latin typeface="Arial" pitchFamily="34" charset="0"/>
                          <a:cs typeface="Arial" pitchFamily="34" charset="0"/>
                        </a:rPr>
                        <a:t>pagina</a:t>
                      </a:r>
                      <a:r>
                        <a:rPr lang="en-US" sz="1600" kern="1200" dirty="0">
                          <a:effectLst/>
                          <a:latin typeface="Arial" pitchFamily="34" charset="0"/>
                          <a:cs typeface="Arial" pitchFamily="34" charset="0"/>
                        </a:rPr>
                        <a:t> web, </a:t>
                      </a:r>
                      <a:r>
                        <a:rPr lang="en-US" sz="1600" kern="1200" dirty="0" err="1">
                          <a:effectLst/>
                          <a:latin typeface="Arial" pitchFamily="34" charset="0"/>
                          <a:cs typeface="Arial" pitchFamily="34" charset="0"/>
                        </a:rPr>
                        <a:t>conhecendo</a:t>
                      </a:r>
                      <a:r>
                        <a:rPr lang="en-US" sz="1600" kern="1200" dirty="0">
                          <a:effectLst/>
                          <a:latin typeface="Arial" pitchFamily="34" charset="0"/>
                          <a:cs typeface="Arial" pitchFamily="34" charset="0"/>
                        </a:rPr>
                        <a:t> </a:t>
                      </a:r>
                      <a:r>
                        <a:rPr lang="en-US" sz="1600" kern="1200" dirty="0" err="1">
                          <a:effectLst/>
                          <a:latin typeface="Arial" pitchFamily="34" charset="0"/>
                          <a:cs typeface="Arial" pitchFamily="34" charset="0"/>
                        </a:rPr>
                        <a:t>assim</a:t>
                      </a:r>
                      <a:r>
                        <a:rPr lang="en-US" sz="1600" kern="1200" dirty="0">
                          <a:effectLst/>
                          <a:latin typeface="Arial" pitchFamily="34" charset="0"/>
                          <a:cs typeface="Arial" pitchFamily="34" charset="0"/>
                        </a:rPr>
                        <a:t> o </a:t>
                      </a:r>
                      <a:r>
                        <a:rPr lang="en-US" sz="1600" kern="1200" dirty="0" err="1">
                          <a:effectLst/>
                          <a:latin typeface="Arial" pitchFamily="34" charset="0"/>
                          <a:cs typeface="Arial" pitchFamily="34" charset="0"/>
                        </a:rPr>
                        <a:t>estado</a:t>
                      </a:r>
                      <a:r>
                        <a:rPr lang="en-US" sz="1600" kern="1200" dirty="0">
                          <a:effectLst/>
                          <a:latin typeface="Arial" pitchFamily="34" charset="0"/>
                          <a:cs typeface="Arial" pitchFamily="34" charset="0"/>
                        </a:rPr>
                        <a:t> </a:t>
                      </a:r>
                      <a:r>
                        <a:rPr lang="en-US" sz="1600" kern="1200" dirty="0" err="1">
                          <a:effectLst/>
                          <a:latin typeface="Arial" pitchFamily="34" charset="0"/>
                          <a:cs typeface="Arial" pitchFamily="34" charset="0"/>
                        </a:rPr>
                        <a:t>fisico</a:t>
                      </a:r>
                      <a:r>
                        <a:rPr lang="en-US" sz="1600" kern="1200" dirty="0">
                          <a:effectLst/>
                          <a:latin typeface="Arial" pitchFamily="34" charset="0"/>
                          <a:cs typeface="Arial" pitchFamily="34" charset="0"/>
                        </a:rPr>
                        <a:t> e mental de </a:t>
                      </a:r>
                      <a:r>
                        <a:rPr lang="en-US" sz="1600" kern="1200" dirty="0" err="1">
                          <a:effectLst/>
                          <a:latin typeface="Arial" pitchFamily="34" charset="0"/>
                          <a:cs typeface="Arial" pitchFamily="34" charset="0"/>
                        </a:rPr>
                        <a:t>seu</a:t>
                      </a:r>
                      <a:r>
                        <a:rPr lang="en-US" sz="1600" kern="1200" dirty="0">
                          <a:effectLst/>
                          <a:latin typeface="Arial" pitchFamily="34" charset="0"/>
                          <a:cs typeface="Arial" pitchFamily="34" charset="0"/>
                        </a:rPr>
                        <a:t> familiar.</a:t>
                      </a:r>
                      <a:endParaRPr lang="pt-BR" sz="1600" b="0" dirty="0">
                        <a:latin typeface="Arial" pitchFamily="34" charset="0"/>
                        <a:cs typeface="Arial" pitchFamily="34" charset="0"/>
                      </a:endParaRPr>
                    </a:p>
                  </a:txBody>
                  <a:tcPr/>
                </a:tc>
                <a:extLst>
                  <a:ext uri="{0D108BD9-81ED-4DB2-BD59-A6C34878D82A}">
                    <a16:rowId xmlns="" xmlns:a16="http://schemas.microsoft.com/office/drawing/2014/main" val="10001"/>
                  </a:ext>
                </a:extLst>
              </a:tr>
            </a:tbl>
          </a:graphicData>
        </a:graphic>
      </p:graphicFrame>
      <p:sp>
        <p:nvSpPr>
          <p:cNvPr id="6" name="Espaço Reservado para Texto 1"/>
          <p:cNvSpPr>
            <a:spLocks noGrp="1"/>
          </p:cNvSpPr>
          <p:nvPr>
            <p:ph type="body" sz="quarter" idx="10"/>
          </p:nvPr>
        </p:nvSpPr>
        <p:spPr>
          <a:xfrm>
            <a:off x="0" y="123478"/>
            <a:ext cx="9144000" cy="576064"/>
          </a:xfrm>
        </p:spPr>
        <p:txBody>
          <a:bodyPr>
            <a:normAutofit fontScale="95500"/>
          </a:bodyPr>
          <a:lstStyle/>
          <a:p>
            <a:r>
              <a:rPr lang="pt-BR" dirty="0" smtClean="0"/>
              <a:t>Documento de Visão</a:t>
            </a:r>
            <a:endParaRPr lang="pt-BR" dirty="0"/>
          </a:p>
        </p:txBody>
      </p:sp>
      <p:sp>
        <p:nvSpPr>
          <p:cNvPr id="7" name="Espaço Reservado para Texto 2"/>
          <p:cNvSpPr>
            <a:spLocks noGrp="1"/>
          </p:cNvSpPr>
          <p:nvPr>
            <p:ph type="body" sz="quarter" idx="11"/>
          </p:nvPr>
        </p:nvSpPr>
        <p:spPr>
          <a:xfrm>
            <a:off x="0" y="733212"/>
            <a:ext cx="9144000" cy="288032"/>
          </a:xfrm>
        </p:spPr>
        <p:txBody>
          <a:bodyPr>
            <a:normAutofit fontScale="88000" lnSpcReduction="10000"/>
          </a:bodyPr>
          <a:lstStyle/>
          <a:p>
            <a:r>
              <a:rPr lang="pt-BR" sz="2400" dirty="0" err="1" smtClean="0"/>
              <a:t>Stakeholder</a:t>
            </a:r>
            <a:r>
              <a:rPr lang="pt-BR" sz="2400" dirty="0" smtClean="0"/>
              <a:t>: </a:t>
            </a:r>
            <a:endParaRPr lang="pt-BR" sz="2400" dirty="0"/>
          </a:p>
        </p:txBody>
      </p:sp>
    </p:spTree>
    <p:extLst>
      <p:ext uri="{BB962C8B-B14F-4D97-AF65-F5344CB8AC3E}">
        <p14:creationId xmlns:p14="http://schemas.microsoft.com/office/powerpoint/2010/main" val="174983582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fontScale="95500"/>
          </a:bodyPr>
          <a:lstStyle/>
          <a:p>
            <a:r>
              <a:rPr lang="pt-BR" dirty="0" smtClean="0"/>
              <a:t>Documento de Visão</a:t>
            </a:r>
            <a:endParaRPr lang="pt-BR" dirty="0"/>
          </a:p>
        </p:txBody>
      </p:sp>
      <p:sp>
        <p:nvSpPr>
          <p:cNvPr id="3" name="Espaço Reservado para Texto 2"/>
          <p:cNvSpPr>
            <a:spLocks noGrp="1"/>
          </p:cNvSpPr>
          <p:nvPr>
            <p:ph type="body" sz="quarter" idx="11"/>
          </p:nvPr>
        </p:nvSpPr>
        <p:spPr>
          <a:xfrm>
            <a:off x="31905" y="699542"/>
            <a:ext cx="9144000" cy="288032"/>
          </a:xfrm>
        </p:spPr>
        <p:txBody>
          <a:bodyPr>
            <a:noAutofit/>
          </a:bodyPr>
          <a:lstStyle/>
          <a:p>
            <a:r>
              <a:rPr lang="pt-BR" sz="2400" dirty="0"/>
              <a:t>Visão </a:t>
            </a:r>
            <a:r>
              <a:rPr lang="pt-BR" sz="2400" dirty="0" smtClean="0"/>
              <a:t>Geral:</a:t>
            </a:r>
            <a:endParaRPr lang="pt-BR" sz="2400" dirty="0"/>
          </a:p>
        </p:txBody>
      </p:sp>
      <p:pic>
        <p:nvPicPr>
          <p:cNvPr id="5" name="Imagem 4">
            <a:extLst>
              <a:ext uri="{FF2B5EF4-FFF2-40B4-BE49-F238E27FC236}">
                <a16:creationId xmlns="" xmlns:a16="http://schemas.microsoft.com/office/drawing/2014/main" id="{61820036-B1C5-4ECD-9223-338EE050E2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261" y="1078029"/>
            <a:ext cx="7227477" cy="3845259"/>
          </a:xfrm>
          <a:prstGeom prst="rect">
            <a:avLst/>
          </a:prstGeom>
        </p:spPr>
      </p:pic>
    </p:spTree>
    <p:extLst>
      <p:ext uri="{BB962C8B-B14F-4D97-AF65-F5344CB8AC3E}">
        <p14:creationId xmlns:p14="http://schemas.microsoft.com/office/powerpoint/2010/main" val="327141563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p:cNvSpPr/>
          <p:nvPr/>
        </p:nvSpPr>
        <p:spPr>
          <a:xfrm>
            <a:off x="1385646" y="1653649"/>
            <a:ext cx="6858000" cy="1754326"/>
          </a:xfrm>
          <a:prstGeom prst="rect">
            <a:avLst/>
          </a:prstGeom>
        </p:spPr>
        <p:txBody>
          <a:bodyPr wrap="square">
            <a:spAutoFit/>
          </a:bodyPr>
          <a:lstStyle/>
          <a:p>
            <a:r>
              <a:rPr lang="pt-BR" b="1" dirty="0" smtClean="0">
                <a:latin typeface="Arial" pitchFamily="34" charset="0"/>
                <a:cs typeface="Arial" pitchFamily="34" charset="0"/>
              </a:rPr>
              <a:t>RF #01: </a:t>
            </a:r>
            <a:r>
              <a:rPr lang="pt-BR" dirty="0" smtClean="0">
                <a:latin typeface="Arial" pitchFamily="34" charset="0"/>
                <a:cs typeface="Arial" pitchFamily="34" charset="0"/>
              </a:rPr>
              <a:t>O </a:t>
            </a:r>
            <a:r>
              <a:rPr lang="pt-BR" dirty="0">
                <a:latin typeface="Arial" pitchFamily="34" charset="0"/>
                <a:cs typeface="Arial" pitchFamily="34" charset="0"/>
              </a:rPr>
              <a:t>sistema deve gerar prontuários automaticamente gerando uma sequência numérica pré-definida, começando pelo número 01. </a:t>
            </a:r>
          </a:p>
          <a:p>
            <a:r>
              <a:rPr lang="pt-BR" dirty="0">
                <a:latin typeface="Arial" pitchFamily="34" charset="0"/>
                <a:cs typeface="Arial" pitchFamily="34" charset="0"/>
              </a:rPr>
              <a:t>O prontuário deve aparecer em cima da tela de cadastro, se cancelarem o cadastro, esse prontuário não será atribuído a nenhum idoso.</a:t>
            </a:r>
          </a:p>
        </p:txBody>
      </p:sp>
      <p:sp>
        <p:nvSpPr>
          <p:cNvPr id="6" name="CustomShape 1"/>
          <p:cNvSpPr/>
          <p:nvPr/>
        </p:nvSpPr>
        <p:spPr>
          <a:xfrm>
            <a:off x="0" y="123480"/>
            <a:ext cx="9143280" cy="57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spcBef>
                <a:spcPts val="720"/>
              </a:spcBef>
            </a:pPr>
            <a:r>
              <a:rPr lang="pt-BR" sz="3600" b="0" strike="noStrike" spc="-1" dirty="0">
                <a:solidFill>
                  <a:srgbClr val="404040"/>
                </a:solidFill>
                <a:latin typeface="Arial"/>
                <a:ea typeface="Arial Unicode MS"/>
              </a:rPr>
              <a:t>Documentos de requisitos</a:t>
            </a:r>
            <a:endParaRPr lang="pt-BR" sz="3600" b="0" strike="noStrike" spc="-1" dirty="0">
              <a:latin typeface="Arial"/>
            </a:endParaRPr>
          </a:p>
        </p:txBody>
      </p:sp>
      <p:sp>
        <p:nvSpPr>
          <p:cNvPr id="7" name="CustomShape 2"/>
          <p:cNvSpPr/>
          <p:nvPr/>
        </p:nvSpPr>
        <p:spPr>
          <a:xfrm>
            <a:off x="0" y="915480"/>
            <a:ext cx="9143280" cy="2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spcBef>
                <a:spcPts val="479"/>
              </a:spcBef>
            </a:pPr>
            <a:r>
              <a:rPr lang="pt-BR" sz="2400" b="0" strike="noStrike" spc="-1" dirty="0">
                <a:solidFill>
                  <a:srgbClr val="404040"/>
                </a:solidFill>
                <a:latin typeface="Arial"/>
                <a:ea typeface="Arial Unicode MS"/>
              </a:rPr>
              <a:t>Funcionais: </a:t>
            </a:r>
            <a:r>
              <a:rPr lang="pt-BR" sz="2400" b="0" strike="noStrike" spc="-1" dirty="0" smtClean="0">
                <a:solidFill>
                  <a:srgbClr val="404040"/>
                </a:solidFill>
                <a:latin typeface="Arial"/>
                <a:ea typeface="Arial Unicode MS"/>
              </a:rPr>
              <a:t> </a:t>
            </a:r>
            <a:endParaRPr lang="pt-BR" sz="2400" b="0" strike="noStrike" spc="-1" dirty="0">
              <a:latin typeface="Arial"/>
            </a:endParaRPr>
          </a:p>
        </p:txBody>
      </p:sp>
    </p:spTree>
    <p:extLst>
      <p:ext uri="{BB962C8B-B14F-4D97-AF65-F5344CB8AC3E}">
        <p14:creationId xmlns:p14="http://schemas.microsoft.com/office/powerpoint/2010/main" val="302791023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p:cNvSpPr/>
          <p:nvPr/>
        </p:nvSpPr>
        <p:spPr>
          <a:xfrm>
            <a:off x="742844" y="440231"/>
            <a:ext cx="7484622" cy="4870564"/>
          </a:xfrm>
          <a:prstGeom prst="rect">
            <a:avLst/>
          </a:prstGeom>
        </p:spPr>
        <p:txBody>
          <a:bodyPr wrap="square">
            <a:spAutoFit/>
          </a:bodyPr>
          <a:lstStyle/>
          <a:p>
            <a:pPr algn="just"/>
            <a:r>
              <a:rPr lang="pt-BR" b="1" dirty="0" smtClean="0">
                <a:latin typeface="Arial" pitchFamily="34" charset="0"/>
                <a:cs typeface="Arial" pitchFamily="34" charset="0"/>
              </a:rPr>
              <a:t>RF #02: </a:t>
            </a:r>
            <a:r>
              <a:rPr lang="pt-BR" dirty="0">
                <a:latin typeface="Arial" pitchFamily="34" charset="0"/>
                <a:cs typeface="Arial" pitchFamily="34" charset="0"/>
              </a:rPr>
              <a:t>O Sistema deve cadastrar o idoso, com as seguintes informações:</a:t>
            </a:r>
          </a:p>
          <a:p>
            <a:pPr marL="214313" indent="-214313" algn="just">
              <a:buFont typeface="Arial" pitchFamily="34" charset="0"/>
              <a:buChar char="•"/>
            </a:pPr>
            <a:r>
              <a:rPr lang="pt-BR" dirty="0">
                <a:latin typeface="Arial" pitchFamily="34" charset="0"/>
                <a:cs typeface="Arial" pitchFamily="34" charset="0"/>
              </a:rPr>
              <a:t>Nome Completo (</a:t>
            </a:r>
            <a:r>
              <a:rPr lang="pt-BR" dirty="0" err="1">
                <a:latin typeface="Arial" pitchFamily="34" charset="0"/>
                <a:cs typeface="Arial" pitchFamily="34" charset="0"/>
              </a:rPr>
              <a:t>varchar</a:t>
            </a:r>
            <a:r>
              <a:rPr lang="pt-BR" dirty="0">
                <a:latin typeface="Arial" pitchFamily="34" charset="0"/>
                <a:cs typeface="Arial" pitchFamily="34" charset="0"/>
              </a:rPr>
              <a:t> 255) – Obrigatório</a:t>
            </a:r>
          </a:p>
          <a:p>
            <a:pPr marL="214313" indent="-214313" algn="just">
              <a:buFont typeface="Arial" pitchFamily="34" charset="0"/>
              <a:buChar char="•"/>
            </a:pPr>
            <a:r>
              <a:rPr lang="pt-BR" dirty="0">
                <a:latin typeface="Arial" pitchFamily="34" charset="0"/>
                <a:cs typeface="Arial" pitchFamily="34" charset="0"/>
              </a:rPr>
              <a:t>RG (</a:t>
            </a:r>
            <a:r>
              <a:rPr lang="pt-BR" dirty="0" err="1">
                <a:latin typeface="Arial" pitchFamily="34" charset="0"/>
                <a:cs typeface="Arial" pitchFamily="34" charset="0"/>
              </a:rPr>
              <a:t>varchar</a:t>
            </a:r>
            <a:r>
              <a:rPr lang="pt-BR" dirty="0">
                <a:latin typeface="Arial" pitchFamily="34" charset="0"/>
                <a:cs typeface="Arial" pitchFamily="34" charset="0"/>
              </a:rPr>
              <a:t> 9) – Obrigatório</a:t>
            </a:r>
          </a:p>
          <a:p>
            <a:pPr marL="214313" indent="-214313" algn="just">
              <a:buFont typeface="Arial" pitchFamily="34" charset="0"/>
              <a:buChar char="•"/>
            </a:pPr>
            <a:r>
              <a:rPr lang="pt-BR" dirty="0">
                <a:latin typeface="Arial" pitchFamily="34" charset="0"/>
                <a:cs typeface="Arial" pitchFamily="34" charset="0"/>
              </a:rPr>
              <a:t>CPF (char 12 XXX.XXX.XXX-XX) – Obrigatório – deve ser validado</a:t>
            </a:r>
          </a:p>
          <a:p>
            <a:pPr marL="214313" indent="-214313" algn="just">
              <a:buFont typeface="Arial" pitchFamily="34" charset="0"/>
              <a:buChar char="•"/>
            </a:pPr>
            <a:r>
              <a:rPr lang="pt-BR" dirty="0">
                <a:latin typeface="Arial" pitchFamily="34" charset="0"/>
                <a:cs typeface="Arial" pitchFamily="34" charset="0"/>
              </a:rPr>
              <a:t>Sexo (M ou F) – Obrigatório</a:t>
            </a:r>
          </a:p>
          <a:p>
            <a:pPr marL="214313" indent="-214313" algn="just">
              <a:buFont typeface="Arial" pitchFamily="34" charset="0"/>
              <a:buChar char="•"/>
            </a:pPr>
            <a:r>
              <a:rPr lang="pt-BR" dirty="0">
                <a:latin typeface="Arial" pitchFamily="34" charset="0"/>
                <a:cs typeface="Arial" pitchFamily="34" charset="0"/>
              </a:rPr>
              <a:t>Data de nascimento (DD/MM/AAAA) – Obrigatório</a:t>
            </a:r>
          </a:p>
          <a:p>
            <a:pPr marL="214313" indent="-214313" algn="just">
              <a:buFont typeface="Arial" pitchFamily="34" charset="0"/>
              <a:buChar char="•"/>
            </a:pPr>
            <a:r>
              <a:rPr lang="pt-BR" dirty="0">
                <a:latin typeface="Arial" pitchFamily="34" charset="0"/>
                <a:cs typeface="Arial" pitchFamily="34" charset="0"/>
              </a:rPr>
              <a:t>Estado do idoso (Ativo/Inativo), inicialmente ativo – Obrigatório</a:t>
            </a:r>
          </a:p>
          <a:p>
            <a:pPr marL="214313" indent="-214313" algn="just">
              <a:buFont typeface="Arial" pitchFamily="34" charset="0"/>
              <a:buChar char="•"/>
            </a:pPr>
            <a:r>
              <a:rPr lang="pt-BR" dirty="0">
                <a:latin typeface="Arial" pitchFamily="34" charset="0"/>
                <a:cs typeface="Arial" pitchFamily="34" charset="0"/>
              </a:rPr>
              <a:t>Fralda ou </a:t>
            </a:r>
            <a:r>
              <a:rPr lang="pt-BR" dirty="0" err="1">
                <a:latin typeface="Arial" pitchFamily="34" charset="0"/>
                <a:cs typeface="Arial" pitchFamily="34" charset="0"/>
              </a:rPr>
              <a:t>frorinho</a:t>
            </a:r>
            <a:r>
              <a:rPr lang="pt-BR" dirty="0">
                <a:latin typeface="Arial" pitchFamily="34" charset="0"/>
                <a:cs typeface="Arial" pitchFamily="34" charset="0"/>
              </a:rPr>
              <a:t> (S/N) - Obrigatório</a:t>
            </a:r>
          </a:p>
          <a:p>
            <a:pPr marL="214313" indent="-214313" algn="just">
              <a:buFont typeface="Arial" pitchFamily="34" charset="0"/>
              <a:buChar char="•"/>
            </a:pPr>
            <a:r>
              <a:rPr lang="pt-BR" dirty="0">
                <a:latin typeface="Arial" pitchFamily="34" charset="0"/>
                <a:cs typeface="Arial" pitchFamily="34" charset="0"/>
              </a:rPr>
              <a:t>Código do responsável (O código deve ser pesquisado a partir do nome do responsável e/ou </a:t>
            </a:r>
            <a:r>
              <a:rPr lang="pt-BR" dirty="0" err="1">
                <a:latin typeface="Arial" pitchFamily="34" charset="0"/>
                <a:cs typeface="Arial" pitchFamily="34" charset="0"/>
              </a:rPr>
              <a:t>cpf</a:t>
            </a:r>
            <a:r>
              <a:rPr lang="pt-BR" dirty="0">
                <a:latin typeface="Arial" pitchFamily="34" charset="0"/>
                <a:cs typeface="Arial" pitchFamily="34" charset="0"/>
              </a:rPr>
              <a:t>, se o responsável for cadastrado, será selecionado e será designado ao idoso em questão. Se não houver responsável cadastrado (Botão “Não tenho responsável” (direcionar para a funcionalidade do Módulo 01), o site deverá ir para a página de cadastro de responsável) –obrigatório, não pode ser alterado.</a:t>
            </a:r>
          </a:p>
          <a:p>
            <a:pPr lvl="0" algn="just"/>
            <a:endParaRPr lang="pt-BR" sz="1350" dirty="0">
              <a:latin typeface="Arial" pitchFamily="34" charset="0"/>
              <a:cs typeface="Arial" pitchFamily="34" charset="0"/>
            </a:endParaRPr>
          </a:p>
          <a:p>
            <a:pPr lvl="0" algn="just"/>
            <a:endParaRPr lang="pt-BR" sz="1350" dirty="0">
              <a:latin typeface="Arial" pitchFamily="34" charset="0"/>
              <a:cs typeface="Arial" pitchFamily="34" charset="0"/>
            </a:endParaRPr>
          </a:p>
          <a:p>
            <a:pPr algn="just"/>
            <a:endParaRPr lang="pt-BR" sz="1350" dirty="0">
              <a:latin typeface="Arial" pitchFamily="34" charset="0"/>
              <a:cs typeface="Arial" pitchFamily="34" charset="0"/>
            </a:endParaRPr>
          </a:p>
        </p:txBody>
      </p:sp>
    </p:spTree>
    <p:extLst>
      <p:ext uri="{BB962C8B-B14F-4D97-AF65-F5344CB8AC3E}">
        <p14:creationId xmlns:p14="http://schemas.microsoft.com/office/powerpoint/2010/main" val="389629792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p:cNvSpPr/>
          <p:nvPr/>
        </p:nvSpPr>
        <p:spPr>
          <a:xfrm>
            <a:off x="768663" y="476503"/>
            <a:ext cx="7560840" cy="3970318"/>
          </a:xfrm>
          <a:prstGeom prst="rect">
            <a:avLst/>
          </a:prstGeom>
        </p:spPr>
        <p:txBody>
          <a:bodyPr wrap="square">
            <a:spAutoFit/>
          </a:bodyPr>
          <a:lstStyle/>
          <a:p>
            <a:pPr algn="just"/>
            <a:r>
              <a:rPr lang="pt-BR" b="1" dirty="0" smtClean="0">
                <a:latin typeface="Arial" panose="020B0604020202020204" pitchFamily="34" charset="0"/>
                <a:cs typeface="Arial" pitchFamily="34" charset="0"/>
              </a:rPr>
              <a:t>RF #03: </a:t>
            </a:r>
            <a:r>
              <a:rPr lang="pt-BR" dirty="0">
                <a:latin typeface="Arial" panose="020B0604020202020204" pitchFamily="34" charset="0"/>
                <a:cs typeface="Arial" panose="020B0604020202020204" pitchFamily="34" charset="0"/>
              </a:rPr>
              <a:t>O sistema deve registrar a analise clínica do idoso ao entrar na casa. Esse registro deve conter:</a:t>
            </a:r>
          </a:p>
          <a:p>
            <a:pPr marL="214313" indent="-214313" algn="just">
              <a:buFont typeface="Arial" pitchFamily="34" charset="0"/>
              <a:buChar char="•"/>
            </a:pPr>
            <a:r>
              <a:rPr lang="pt-BR" dirty="0">
                <a:latin typeface="Arial" panose="020B0604020202020204" pitchFamily="34" charset="0"/>
                <a:cs typeface="Arial" panose="020B0604020202020204" pitchFamily="34" charset="0"/>
              </a:rPr>
              <a:t>Alergias (S/N)</a:t>
            </a:r>
          </a:p>
          <a:p>
            <a:pPr marL="214313" indent="-214313" algn="just">
              <a:buFont typeface="Arial" pitchFamily="34" charset="0"/>
              <a:buChar char="•"/>
            </a:pPr>
            <a:r>
              <a:rPr lang="pt-BR" dirty="0">
                <a:latin typeface="Arial" panose="020B0604020202020204" pitchFamily="34" charset="0"/>
                <a:cs typeface="Arial" panose="020B0604020202020204" pitchFamily="34" charset="0"/>
              </a:rPr>
              <a:t>Tipo sanguíneo (Lista exibindo os seguintes tipos: A+, A-, B+, B-, AB+, AB-, O+ e O-)</a:t>
            </a:r>
          </a:p>
          <a:p>
            <a:pPr marL="214313" indent="-214313" algn="just">
              <a:buFont typeface="Arial" pitchFamily="34" charset="0"/>
              <a:buChar char="•"/>
            </a:pPr>
            <a:r>
              <a:rPr lang="pt-BR" dirty="0">
                <a:latin typeface="Arial" panose="020B0604020202020204" pitchFamily="34" charset="0"/>
                <a:cs typeface="Arial" panose="020B0604020202020204" pitchFamily="34" charset="0"/>
              </a:rPr>
              <a:t>Situação atual idoso (Saudável/doenças leves/Enfermo) </a:t>
            </a:r>
          </a:p>
          <a:p>
            <a:pPr marL="214313" indent="-214313" algn="just">
              <a:buFont typeface="Arial" pitchFamily="34" charset="0"/>
              <a:buChar char="•"/>
            </a:pPr>
            <a:r>
              <a:rPr lang="pt-BR" dirty="0">
                <a:latin typeface="Arial" panose="020B0604020202020204" pitchFamily="34" charset="0"/>
                <a:cs typeface="Arial" panose="020B0604020202020204" pitchFamily="34" charset="0"/>
              </a:rPr>
              <a:t>Altura e Peso (XXX centímetros, XXX,XXX Quilos)</a:t>
            </a:r>
          </a:p>
          <a:p>
            <a:pPr algn="just"/>
            <a:r>
              <a:rPr lang="pt-BR" dirty="0">
                <a:latin typeface="Arial" panose="020B0604020202020204" pitchFamily="34" charset="0"/>
                <a:cs typeface="Arial" panose="020B0604020202020204" pitchFamily="34" charset="0"/>
              </a:rPr>
              <a:t>Após concluído o cadastro do idoso, ao final de cada linha na listagem terá outra tabela com 3 botões(registrar a analise clinica, editar e visualizar) se clicar no botão de registro vai aparecer uma pagina com todas os campos citados acima, preenchendo todos, no botão de editar irá aparecer a mesma página com os campos já preenchidos podendo editar quaisquer campos, no botão de visualizar só será mostrado a analise clinica do idoso em </a:t>
            </a:r>
            <a:r>
              <a:rPr lang="pt-BR" dirty="0" err="1">
                <a:latin typeface="Arial" panose="020B0604020202020204" pitchFamily="34" charset="0"/>
                <a:cs typeface="Arial" panose="020B0604020202020204" pitchFamily="34" charset="0"/>
              </a:rPr>
              <a:t>pdf</a:t>
            </a:r>
            <a:r>
              <a:rPr lang="pt-BR" dirty="0">
                <a:latin typeface="Arial" pitchFamily="34" charset="0"/>
                <a:cs typeface="Arial" pitchFamily="34" charset="0"/>
              </a:rPr>
              <a:t>.</a:t>
            </a:r>
          </a:p>
        </p:txBody>
      </p:sp>
    </p:spTree>
    <p:extLst>
      <p:ext uri="{BB962C8B-B14F-4D97-AF65-F5344CB8AC3E}">
        <p14:creationId xmlns:p14="http://schemas.microsoft.com/office/powerpoint/2010/main" val="387475395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p:cNvSpPr/>
          <p:nvPr/>
        </p:nvSpPr>
        <p:spPr>
          <a:xfrm>
            <a:off x="871405" y="751891"/>
            <a:ext cx="7560840" cy="2585323"/>
          </a:xfrm>
          <a:prstGeom prst="rect">
            <a:avLst/>
          </a:prstGeom>
        </p:spPr>
        <p:txBody>
          <a:bodyPr wrap="square">
            <a:spAutoFit/>
          </a:bodyPr>
          <a:lstStyle/>
          <a:p>
            <a:pPr algn="just"/>
            <a:r>
              <a:rPr lang="pt-BR" b="1" dirty="0" smtClean="0">
                <a:latin typeface="Arial" pitchFamily="34" charset="0"/>
                <a:cs typeface="Arial" pitchFamily="34" charset="0"/>
              </a:rPr>
              <a:t>RF #04:</a:t>
            </a:r>
            <a:r>
              <a:rPr lang="pt-BR" dirty="0" smtClean="0">
                <a:latin typeface="Arial" pitchFamily="34" charset="0"/>
                <a:cs typeface="Arial" pitchFamily="34" charset="0"/>
              </a:rPr>
              <a:t> </a:t>
            </a:r>
            <a:r>
              <a:rPr lang="pt-BR" dirty="0">
                <a:latin typeface="Arial" pitchFamily="34" charset="0"/>
                <a:cs typeface="Arial" pitchFamily="34" charset="0"/>
              </a:rPr>
              <a:t>O sistema deve registrar todas as doenças pré-existentes do idoso e atualiza-las de acordo com a situação clínica do idoso.</a:t>
            </a:r>
          </a:p>
          <a:p>
            <a:pPr algn="just"/>
            <a:r>
              <a:rPr lang="pt-BR" dirty="0">
                <a:latin typeface="Arial" pitchFamily="34" charset="0"/>
                <a:cs typeface="Arial" pitchFamily="34" charset="0"/>
              </a:rPr>
              <a:t>Em outra tabela terá outro botão para registrar as doenças existentes onde abrirá uma pagina com algumas possíveis doenças </a:t>
            </a:r>
            <a:r>
              <a:rPr lang="pt-BR" dirty="0" err="1">
                <a:latin typeface="Arial" pitchFamily="34" charset="0"/>
                <a:cs typeface="Arial" pitchFamily="34" charset="0"/>
              </a:rPr>
              <a:t>pré</a:t>
            </a:r>
            <a:r>
              <a:rPr lang="pt-BR" dirty="0">
                <a:latin typeface="Arial" pitchFamily="34" charset="0"/>
                <a:cs typeface="Arial" pitchFamily="34" charset="0"/>
              </a:rPr>
              <a:t>-cadastradas no banco de dados (como diabete, anemia, pressão baixa, entre outras), com a opção de escolher sim ou não para aquele problema, e se caso o idoso tiver uma doença não presente na pagina, haverá um campo para digitar quais doenças o idoso tem, e terá um botão de editar e visualizar em </a:t>
            </a:r>
            <a:r>
              <a:rPr lang="pt-BR" dirty="0" err="1">
                <a:latin typeface="Arial" pitchFamily="34" charset="0"/>
                <a:cs typeface="Arial" pitchFamily="34" charset="0"/>
              </a:rPr>
              <a:t>pdf</a:t>
            </a:r>
            <a:r>
              <a:rPr lang="pt-BR" dirty="0">
                <a:latin typeface="Arial" pitchFamily="34" charset="0"/>
                <a:cs typeface="Arial" pitchFamily="34" charset="0"/>
              </a:rPr>
              <a:t> as doenças do idoso.</a:t>
            </a:r>
          </a:p>
        </p:txBody>
      </p:sp>
    </p:spTree>
    <p:extLst>
      <p:ext uri="{BB962C8B-B14F-4D97-AF65-F5344CB8AC3E}">
        <p14:creationId xmlns:p14="http://schemas.microsoft.com/office/powerpoint/2010/main" val="280218514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p:cNvSpPr/>
          <p:nvPr/>
        </p:nvSpPr>
        <p:spPr>
          <a:xfrm>
            <a:off x="881679" y="625965"/>
            <a:ext cx="7452828" cy="3416320"/>
          </a:xfrm>
          <a:prstGeom prst="rect">
            <a:avLst/>
          </a:prstGeom>
        </p:spPr>
        <p:txBody>
          <a:bodyPr wrap="square">
            <a:spAutoFit/>
          </a:bodyPr>
          <a:lstStyle/>
          <a:p>
            <a:pPr algn="just"/>
            <a:r>
              <a:rPr lang="pt-BR" b="1" dirty="0" smtClean="0">
                <a:latin typeface="Arial" pitchFamily="34" charset="0"/>
                <a:cs typeface="Arial" pitchFamily="34" charset="0"/>
              </a:rPr>
              <a:t>RF #05: </a:t>
            </a:r>
            <a:r>
              <a:rPr lang="pt-BR" dirty="0">
                <a:latin typeface="Arial" pitchFamily="34" charset="0"/>
                <a:cs typeface="Arial" pitchFamily="34" charset="0"/>
              </a:rPr>
              <a:t>O sistema deve gerar uma ficha completa do idoso em </a:t>
            </a:r>
            <a:r>
              <a:rPr lang="pt-BR" dirty="0" err="1">
                <a:latin typeface="Arial" pitchFamily="34" charset="0"/>
                <a:cs typeface="Arial" pitchFamily="34" charset="0"/>
              </a:rPr>
              <a:t>pdf</a:t>
            </a:r>
            <a:r>
              <a:rPr lang="pt-BR" dirty="0">
                <a:latin typeface="Arial" pitchFamily="34" charset="0"/>
                <a:cs typeface="Arial" pitchFamily="34" charset="0"/>
              </a:rPr>
              <a:t>, sendo detalhados todos os dados registrados anteriormente, sendo eles a analise clinica do idoso, as doenças </a:t>
            </a:r>
            <a:r>
              <a:rPr lang="pt-BR" dirty="0" err="1">
                <a:latin typeface="Arial" pitchFamily="34" charset="0"/>
                <a:cs typeface="Arial" pitchFamily="34" charset="0"/>
              </a:rPr>
              <a:t>pre</a:t>
            </a:r>
            <a:r>
              <a:rPr lang="pt-BR" dirty="0">
                <a:latin typeface="Arial" pitchFamily="34" charset="0"/>
                <a:cs typeface="Arial" pitchFamily="34" charset="0"/>
              </a:rPr>
              <a:t> – existentes, as medicações, as alergias, e as restrições alimentares, dando acesso aos responsáveis de cada área medica.</a:t>
            </a:r>
          </a:p>
          <a:p>
            <a:pPr algn="just"/>
            <a:r>
              <a:rPr lang="pt-BR" dirty="0">
                <a:latin typeface="Arial" pitchFamily="34" charset="0"/>
                <a:cs typeface="Arial" pitchFamily="34" charset="0"/>
              </a:rPr>
              <a:t>Ao entrar na opção de ficha completa do idoso, no menu “Meu Idoso”, aparecerá uma área de pesquisa pelo nome ou prontuário do idoso, o funcionário ao pesquisar e selecionar o nome estará </a:t>
            </a:r>
            <a:r>
              <a:rPr lang="pt-BR" dirty="0" err="1">
                <a:latin typeface="Arial" pitchFamily="34" charset="0"/>
                <a:cs typeface="Arial" pitchFamily="34" charset="0"/>
              </a:rPr>
              <a:t>logado</a:t>
            </a:r>
            <a:r>
              <a:rPr lang="pt-BR" dirty="0">
                <a:latin typeface="Arial" pitchFamily="34" charset="0"/>
                <a:cs typeface="Arial" pitchFamily="34" charset="0"/>
              </a:rPr>
              <a:t> e se não estiver, quando selecionar para gerar a ficha será levado para a tela de </a:t>
            </a:r>
            <a:r>
              <a:rPr lang="pt-BR" dirty="0" err="1">
                <a:latin typeface="Arial" pitchFamily="34" charset="0"/>
                <a:cs typeface="Arial" pitchFamily="34" charset="0"/>
              </a:rPr>
              <a:t>login</a:t>
            </a:r>
            <a:r>
              <a:rPr lang="pt-BR" dirty="0">
                <a:latin typeface="Arial" pitchFamily="34" charset="0"/>
                <a:cs typeface="Arial" pitchFamily="34" charset="0"/>
              </a:rPr>
              <a:t>, depois de autenticado voltara à pagina de pesquisa onde terá um botão de gerar ficha de determinado idoso, onde será gerada as informações detalhadas da situação do mesmo.</a:t>
            </a:r>
          </a:p>
        </p:txBody>
      </p:sp>
    </p:spTree>
    <p:extLst>
      <p:ext uri="{BB962C8B-B14F-4D97-AF65-F5344CB8AC3E}">
        <p14:creationId xmlns:p14="http://schemas.microsoft.com/office/powerpoint/2010/main" val="51357158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p:cNvSpPr/>
          <p:nvPr/>
        </p:nvSpPr>
        <p:spPr>
          <a:xfrm>
            <a:off x="706118" y="1202760"/>
            <a:ext cx="8262502" cy="3672800"/>
          </a:xfrm>
          <a:prstGeom prst="rect">
            <a:avLst/>
          </a:prstGeom>
        </p:spPr>
        <p:txBody>
          <a:bodyPr wrap="square">
            <a:spAutoFit/>
          </a:bodyPr>
          <a:lstStyle/>
          <a:p>
            <a:pPr algn="just"/>
            <a:r>
              <a:rPr lang="pt-BR" b="1" dirty="0">
                <a:latin typeface="Arial" pitchFamily="34" charset="0"/>
                <a:cs typeface="Arial" pitchFamily="34" charset="0"/>
              </a:rPr>
              <a:t>RN#01 - </a:t>
            </a:r>
            <a:r>
              <a:rPr lang="pt-BR" dirty="0">
                <a:latin typeface="Arial" pitchFamily="34" charset="0"/>
                <a:cs typeface="Arial" pitchFamily="34" charset="0"/>
              </a:rPr>
              <a:t>O Sistema deve ser entregue em no mínimo 80% de conclusão até o dia 29 de Novembro de 2019.</a:t>
            </a:r>
          </a:p>
          <a:p>
            <a:pPr algn="just"/>
            <a:endParaRPr lang="pt-BR" b="1" dirty="0">
              <a:latin typeface="Arial" pitchFamily="34" charset="0"/>
              <a:cs typeface="Arial" pitchFamily="34" charset="0"/>
            </a:endParaRPr>
          </a:p>
          <a:p>
            <a:pPr algn="just"/>
            <a:r>
              <a:rPr lang="pt-BR" b="1" dirty="0">
                <a:latin typeface="Arial" pitchFamily="34" charset="0"/>
                <a:cs typeface="Arial" pitchFamily="34" charset="0"/>
              </a:rPr>
              <a:t>RN#02 - </a:t>
            </a:r>
            <a:r>
              <a:rPr lang="pt-BR" dirty="0">
                <a:latin typeface="Arial" pitchFamily="34" charset="0"/>
                <a:cs typeface="Arial" pitchFamily="34" charset="0"/>
              </a:rPr>
              <a:t>O Sistema deve ter um tempo de resposta de no máximo 3 segundos.</a:t>
            </a:r>
          </a:p>
          <a:p>
            <a:pPr algn="just"/>
            <a:endParaRPr lang="pt-BR" dirty="0">
              <a:latin typeface="Arial" pitchFamily="34" charset="0"/>
              <a:cs typeface="Arial" pitchFamily="34" charset="0"/>
            </a:endParaRPr>
          </a:p>
          <a:p>
            <a:pPr algn="just"/>
            <a:r>
              <a:rPr lang="pt-BR" b="1" dirty="0">
                <a:latin typeface="Arial" pitchFamily="34" charset="0"/>
                <a:cs typeface="Arial" pitchFamily="34" charset="0"/>
              </a:rPr>
              <a:t>RN#03 - </a:t>
            </a:r>
            <a:r>
              <a:rPr lang="pt-BR" dirty="0">
                <a:latin typeface="Arial" pitchFamily="34" charset="0"/>
                <a:cs typeface="Arial" pitchFamily="34" charset="0"/>
              </a:rPr>
              <a:t>O sistema deve gerar relatórios mensais e integrá-los </a:t>
            </a:r>
            <a:r>
              <a:rPr lang="pt-BR" dirty="0" smtClean="0">
                <a:latin typeface="Arial" pitchFamily="34" charset="0"/>
                <a:cs typeface="Arial" pitchFamily="34" charset="0"/>
              </a:rPr>
              <a:t>ao modulo 9.</a:t>
            </a:r>
          </a:p>
          <a:p>
            <a:pPr algn="just"/>
            <a:endParaRPr lang="pt-BR" b="1" dirty="0" smtClean="0">
              <a:latin typeface="Arial" pitchFamily="34" charset="0"/>
              <a:cs typeface="Arial" pitchFamily="34" charset="0"/>
            </a:endParaRPr>
          </a:p>
          <a:p>
            <a:pPr algn="just">
              <a:spcBef>
                <a:spcPts val="1000"/>
              </a:spcBef>
            </a:pPr>
            <a:r>
              <a:rPr lang="pt-BR" b="1" dirty="0" smtClean="0">
                <a:latin typeface="Arial" pitchFamily="34" charset="0"/>
                <a:cs typeface="Arial" pitchFamily="34" charset="0"/>
              </a:rPr>
              <a:t>RN04 - </a:t>
            </a:r>
            <a:r>
              <a:rPr lang="pt-BR" dirty="0" smtClean="0">
                <a:latin typeface="Arial" pitchFamily="34" charset="0"/>
                <a:cs typeface="Arial" pitchFamily="34" charset="0"/>
              </a:rPr>
              <a:t>O sistema deve ser compatível com o Google </a:t>
            </a:r>
            <a:r>
              <a:rPr lang="pt-BR" dirty="0" err="1" smtClean="0">
                <a:latin typeface="Arial" pitchFamily="34" charset="0"/>
                <a:cs typeface="Arial" pitchFamily="34" charset="0"/>
              </a:rPr>
              <a:t>Chrome</a:t>
            </a:r>
            <a:r>
              <a:rPr lang="pt-BR" dirty="0" smtClean="0">
                <a:latin typeface="Arial" pitchFamily="34" charset="0"/>
                <a:cs typeface="Arial" pitchFamily="34" charset="0"/>
              </a:rPr>
              <a:t>, Firefox.</a:t>
            </a:r>
          </a:p>
          <a:p>
            <a:pPr algn="just">
              <a:spcBef>
                <a:spcPts val="1000"/>
              </a:spcBef>
            </a:pPr>
            <a:endParaRPr lang="pt-BR" b="1" dirty="0" smtClean="0">
              <a:latin typeface="Arial" pitchFamily="34" charset="0"/>
              <a:cs typeface="Arial" pitchFamily="34" charset="0"/>
            </a:endParaRPr>
          </a:p>
          <a:p>
            <a:pPr algn="just"/>
            <a:r>
              <a:rPr lang="pt-BR" b="1" dirty="0" smtClean="0">
                <a:latin typeface="Arial" pitchFamily="34" charset="0"/>
                <a:cs typeface="Arial" pitchFamily="34" charset="0"/>
              </a:rPr>
              <a:t>RN#05 - </a:t>
            </a:r>
            <a:r>
              <a:rPr lang="pt-BR" dirty="0" smtClean="0">
                <a:latin typeface="Arial" pitchFamily="34" charset="0"/>
                <a:cs typeface="Arial" pitchFamily="34" charset="0"/>
              </a:rPr>
              <a:t>O Sistema deve dar acesso às funcionalidades desse módulo (inserir e editar informações) somente aos enfermeiros. Com um </a:t>
            </a:r>
            <a:r>
              <a:rPr lang="pt-BR" dirty="0" err="1" smtClean="0">
                <a:latin typeface="Arial" pitchFamily="34" charset="0"/>
                <a:cs typeface="Arial" pitchFamily="34" charset="0"/>
              </a:rPr>
              <a:t>login</a:t>
            </a:r>
            <a:r>
              <a:rPr lang="pt-BR" dirty="0" smtClean="0">
                <a:latin typeface="Arial" pitchFamily="34" charset="0"/>
                <a:cs typeface="Arial" pitchFamily="34" charset="0"/>
              </a:rPr>
              <a:t> específico para cada um</a:t>
            </a:r>
            <a:endParaRPr lang="pt-BR" dirty="0">
              <a:latin typeface="Arial" pitchFamily="34" charset="0"/>
              <a:cs typeface="Arial" pitchFamily="34" charset="0"/>
            </a:endParaRPr>
          </a:p>
        </p:txBody>
      </p:sp>
      <p:sp>
        <p:nvSpPr>
          <p:cNvPr id="6" name="CustomShape 1"/>
          <p:cNvSpPr/>
          <p:nvPr/>
        </p:nvSpPr>
        <p:spPr>
          <a:xfrm>
            <a:off x="0" y="123480"/>
            <a:ext cx="9143280" cy="57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spcBef>
                <a:spcPts val="720"/>
              </a:spcBef>
            </a:pPr>
            <a:r>
              <a:rPr lang="pt-BR" sz="3600" b="0" strike="noStrike" spc="-1" dirty="0">
                <a:solidFill>
                  <a:srgbClr val="404040"/>
                </a:solidFill>
                <a:latin typeface="Arial"/>
                <a:ea typeface="Arial Unicode MS"/>
              </a:rPr>
              <a:t>Documentos de requisitos</a:t>
            </a:r>
            <a:endParaRPr lang="pt-BR" sz="3600" b="0" strike="noStrike" spc="-1" dirty="0">
              <a:latin typeface="Arial"/>
            </a:endParaRPr>
          </a:p>
        </p:txBody>
      </p:sp>
      <p:sp>
        <p:nvSpPr>
          <p:cNvPr id="7" name="CustomShape 2"/>
          <p:cNvSpPr/>
          <p:nvPr/>
        </p:nvSpPr>
        <p:spPr>
          <a:xfrm>
            <a:off x="0" y="915480"/>
            <a:ext cx="9143280" cy="2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spcBef>
                <a:spcPts val="479"/>
              </a:spcBef>
            </a:pPr>
            <a:r>
              <a:rPr lang="pt-BR" sz="2400" b="0" strike="noStrike" spc="-1" dirty="0" smtClean="0">
                <a:solidFill>
                  <a:srgbClr val="404040"/>
                </a:solidFill>
                <a:latin typeface="Arial"/>
                <a:ea typeface="Arial Unicode MS"/>
              </a:rPr>
              <a:t>Não Funcionais</a:t>
            </a:r>
            <a:r>
              <a:rPr lang="pt-BR" sz="2400" b="0" strike="noStrike" spc="-1" dirty="0">
                <a:solidFill>
                  <a:srgbClr val="404040"/>
                </a:solidFill>
                <a:latin typeface="Arial"/>
                <a:ea typeface="Arial Unicode MS"/>
              </a:rPr>
              <a:t>: </a:t>
            </a:r>
            <a:r>
              <a:rPr lang="pt-BR" sz="2400" b="0" strike="noStrike" spc="-1" dirty="0" smtClean="0">
                <a:solidFill>
                  <a:srgbClr val="404040"/>
                </a:solidFill>
                <a:latin typeface="Arial"/>
                <a:ea typeface="Arial Unicode MS"/>
              </a:rPr>
              <a:t> </a:t>
            </a:r>
            <a:endParaRPr lang="pt-BR" sz="2400" b="0" strike="noStrike" spc="-1" dirty="0">
              <a:latin typeface="Arial"/>
            </a:endParaRPr>
          </a:p>
        </p:txBody>
      </p:sp>
    </p:spTree>
    <p:extLst>
      <p:ext uri="{BB962C8B-B14F-4D97-AF65-F5344CB8AC3E}">
        <p14:creationId xmlns:p14="http://schemas.microsoft.com/office/powerpoint/2010/main" val="231026648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a 4">
            <a:extLst>
              <a:ext uri="{FF2B5EF4-FFF2-40B4-BE49-F238E27FC236}">
                <a16:creationId xmlns="" xmlns:a16="http://schemas.microsoft.com/office/drawing/2014/main" id="{9F692C35-1E57-45BD-9E0E-BB488C6BCD7B}"/>
              </a:ext>
            </a:extLst>
          </p:cNvPr>
          <p:cNvGraphicFramePr>
            <a:graphicFrameLocks noGrp="1"/>
          </p:cNvGraphicFramePr>
          <p:nvPr>
            <p:extLst>
              <p:ext uri="{D42A27DB-BD31-4B8C-83A1-F6EECF244321}">
                <p14:modId xmlns:p14="http://schemas.microsoft.com/office/powerpoint/2010/main" val="3734352006"/>
              </p:ext>
            </p:extLst>
          </p:nvPr>
        </p:nvGraphicFramePr>
        <p:xfrm>
          <a:off x="1109968" y="1388267"/>
          <a:ext cx="6718940" cy="2976600"/>
        </p:xfrm>
        <a:graphic>
          <a:graphicData uri="http://schemas.openxmlformats.org/drawingml/2006/table">
            <a:tbl>
              <a:tblPr firstRow="1" bandRow="1">
                <a:tableStyleId>{00A15C55-8517-42AA-B614-E9B94910E393}</a:tableStyleId>
              </a:tblPr>
              <a:tblGrid>
                <a:gridCol w="3359470">
                  <a:extLst>
                    <a:ext uri="{9D8B030D-6E8A-4147-A177-3AD203B41FA5}">
                      <a16:colId xmlns="" xmlns:a16="http://schemas.microsoft.com/office/drawing/2014/main" val="4163084254"/>
                    </a:ext>
                  </a:extLst>
                </a:gridCol>
                <a:gridCol w="3359470">
                  <a:extLst>
                    <a:ext uri="{9D8B030D-6E8A-4147-A177-3AD203B41FA5}">
                      <a16:colId xmlns="" xmlns:a16="http://schemas.microsoft.com/office/drawing/2014/main" val="1513869811"/>
                    </a:ext>
                  </a:extLst>
                </a:gridCol>
              </a:tblGrid>
              <a:tr h="5499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dirty="0">
                          <a:effectLst/>
                        </a:rPr>
                        <a:t>Identificador Requisito Funcional</a:t>
                      </a:r>
                      <a:endParaRPr lang="pt-BR" sz="1600" dirty="0">
                        <a:effectLst/>
                        <a:latin typeface="Arial" panose="020B0604020202020204" pitchFamily="34" charset="0"/>
                        <a:ea typeface="Times New Roman" panose="02020603050405020304" pitchFamily="18" charset="0"/>
                        <a:cs typeface="Arial" panose="020B0604020202020204" pitchFamily="34" charset="0"/>
                      </a:endParaRPr>
                    </a:p>
                  </a:txBody>
                  <a:tcPr/>
                </a:tc>
                <a:tc>
                  <a:txBody>
                    <a:bodyPr/>
                    <a:lstStyle/>
                    <a:p>
                      <a:pPr algn="ctr">
                        <a:lnSpc>
                          <a:spcPts val="1200"/>
                        </a:lnSpc>
                        <a:spcAft>
                          <a:spcPts val="0"/>
                        </a:spcAft>
                      </a:pPr>
                      <a:endParaRPr lang="pt-BR" sz="1600" dirty="0">
                        <a:effectLst/>
                      </a:endParaRPr>
                    </a:p>
                    <a:p>
                      <a:pPr algn="ctr">
                        <a:lnSpc>
                          <a:spcPts val="1200"/>
                        </a:lnSpc>
                        <a:spcAft>
                          <a:spcPts val="0"/>
                        </a:spcAft>
                      </a:pPr>
                      <a:r>
                        <a:rPr lang="pt-BR" sz="1600" dirty="0">
                          <a:effectLst/>
                        </a:rPr>
                        <a:t>Priorização Final</a:t>
                      </a:r>
                      <a:endParaRPr lang="pt-BR" sz="1600" dirty="0">
                        <a:effectLst/>
                        <a:latin typeface="Arial" panose="020B0604020202020204" pitchFamily="34" charset="0"/>
                        <a:ea typeface="Times New Roman" panose="02020603050405020304" pitchFamily="18" charset="0"/>
                        <a:cs typeface="Arial" panose="020B0604020202020204" pitchFamily="34" charset="0"/>
                      </a:endParaRPr>
                    </a:p>
                  </a:txBody>
                  <a:tcPr/>
                </a:tc>
                <a:extLst>
                  <a:ext uri="{0D108BD9-81ED-4DB2-BD59-A6C34878D82A}">
                    <a16:rowId xmlns="" xmlns:a16="http://schemas.microsoft.com/office/drawing/2014/main" val="796981835"/>
                  </a:ext>
                </a:extLst>
              </a:tr>
              <a:tr h="479496">
                <a:tc>
                  <a:txBody>
                    <a:bodyPr/>
                    <a:lstStyle/>
                    <a:p>
                      <a:pPr algn="ctr"/>
                      <a:r>
                        <a:rPr lang="pt-BR" sz="1600" dirty="0"/>
                        <a:t>RF #01</a:t>
                      </a:r>
                      <a:endParaRPr lang="pt-BR" sz="1600" dirty="0">
                        <a:latin typeface="Arial" panose="020B0604020202020204" pitchFamily="34" charset="0"/>
                        <a:cs typeface="Arial" panose="020B0604020202020204" pitchFamily="34" charset="0"/>
                      </a:endParaRPr>
                    </a:p>
                  </a:txBody>
                  <a:tcPr/>
                </a:tc>
                <a:tc>
                  <a:txBody>
                    <a:bodyPr/>
                    <a:lstStyle/>
                    <a:p>
                      <a:pPr algn="ctr"/>
                      <a:r>
                        <a:rPr lang="en-US" sz="1600" kern="1200" dirty="0" err="1">
                          <a:effectLst/>
                        </a:rPr>
                        <a:t>Deve</a:t>
                      </a:r>
                      <a:r>
                        <a:rPr lang="en-US" sz="1600" kern="1200" dirty="0">
                          <a:effectLst/>
                        </a:rPr>
                        <a:t> ser </a:t>
                      </a:r>
                      <a:r>
                        <a:rPr lang="en-US" sz="1600" kern="1200" dirty="0" err="1">
                          <a:effectLst/>
                        </a:rPr>
                        <a:t>feito</a:t>
                      </a:r>
                      <a:endParaRPr lang="pt-BR"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4153909989"/>
                  </a:ext>
                </a:extLst>
              </a:tr>
              <a:tr h="479496">
                <a:tc>
                  <a:txBody>
                    <a:bodyPr/>
                    <a:lstStyle/>
                    <a:p>
                      <a:pPr algn="ctr"/>
                      <a:r>
                        <a:rPr lang="pt-BR" sz="1600" dirty="0"/>
                        <a:t>RF #02</a:t>
                      </a:r>
                      <a:endParaRPr lang="pt-BR" sz="1600" dirty="0">
                        <a:latin typeface="Arial" panose="020B0604020202020204" pitchFamily="34" charset="0"/>
                        <a:cs typeface="Arial" panose="020B0604020202020204" pitchFamily="34" charset="0"/>
                      </a:endParaRPr>
                    </a:p>
                  </a:txBody>
                  <a:tcPr/>
                </a:tc>
                <a:tc>
                  <a:txBody>
                    <a:bodyPr/>
                    <a:lstStyle/>
                    <a:p>
                      <a:pPr algn="ctr"/>
                      <a:r>
                        <a:rPr lang="en-US" sz="1600" kern="1200" dirty="0" err="1">
                          <a:effectLst/>
                        </a:rPr>
                        <a:t>Deve</a:t>
                      </a:r>
                      <a:r>
                        <a:rPr lang="en-US" sz="1600" kern="1200" dirty="0">
                          <a:effectLst/>
                        </a:rPr>
                        <a:t> ser </a:t>
                      </a:r>
                      <a:r>
                        <a:rPr lang="en-US" sz="1600" kern="1200" dirty="0" err="1">
                          <a:effectLst/>
                        </a:rPr>
                        <a:t>feito</a:t>
                      </a:r>
                      <a:endParaRPr lang="pt-BR"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2883375225"/>
                  </a:ext>
                </a:extLst>
              </a:tr>
              <a:tr h="479496">
                <a:tc>
                  <a:txBody>
                    <a:bodyPr/>
                    <a:lstStyle/>
                    <a:p>
                      <a:pPr algn="ctr"/>
                      <a:r>
                        <a:rPr lang="pt-BR" sz="1600" dirty="0"/>
                        <a:t>RF #03</a:t>
                      </a:r>
                      <a:endParaRPr lang="pt-BR" sz="1600" dirty="0">
                        <a:latin typeface="Arial" panose="020B0604020202020204" pitchFamily="34" charset="0"/>
                        <a:cs typeface="Arial" panose="020B0604020202020204" pitchFamily="34" charset="0"/>
                      </a:endParaRPr>
                    </a:p>
                  </a:txBody>
                  <a:tcPr/>
                </a:tc>
                <a:tc>
                  <a:txBody>
                    <a:bodyPr/>
                    <a:lstStyle/>
                    <a:p>
                      <a:pPr algn="ctr"/>
                      <a:r>
                        <a:rPr lang="en-US" sz="1600" kern="1200" dirty="0" err="1">
                          <a:effectLst/>
                        </a:rPr>
                        <a:t>Deve</a:t>
                      </a:r>
                      <a:r>
                        <a:rPr lang="en-US" sz="1600" kern="1200" dirty="0">
                          <a:effectLst/>
                        </a:rPr>
                        <a:t> ser </a:t>
                      </a:r>
                      <a:r>
                        <a:rPr lang="en-US" sz="1600" kern="1200" dirty="0" err="1">
                          <a:effectLst/>
                        </a:rPr>
                        <a:t>feito</a:t>
                      </a:r>
                      <a:endParaRPr lang="pt-BR"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2697649644"/>
                  </a:ext>
                </a:extLst>
              </a:tr>
              <a:tr h="479496">
                <a:tc>
                  <a:txBody>
                    <a:bodyPr/>
                    <a:lstStyle/>
                    <a:p>
                      <a:pPr algn="ctr"/>
                      <a:r>
                        <a:rPr lang="pt-BR" sz="1600" dirty="0"/>
                        <a:t>RF #04</a:t>
                      </a:r>
                      <a:endParaRPr lang="pt-BR" sz="1600" dirty="0">
                        <a:latin typeface="Arial" panose="020B0604020202020204" pitchFamily="34" charset="0"/>
                        <a:cs typeface="Arial" panose="020B0604020202020204" pitchFamily="34" charset="0"/>
                      </a:endParaRPr>
                    </a:p>
                  </a:txBody>
                  <a:tcPr/>
                </a:tc>
                <a:tc>
                  <a:txBody>
                    <a:bodyPr/>
                    <a:lstStyle/>
                    <a:p>
                      <a:pPr algn="ctr"/>
                      <a:r>
                        <a:rPr lang="en-US" sz="1600" kern="1200" dirty="0" err="1">
                          <a:effectLst/>
                        </a:rPr>
                        <a:t>Deve</a:t>
                      </a:r>
                      <a:r>
                        <a:rPr lang="en-US" sz="1600" kern="1200" dirty="0">
                          <a:effectLst/>
                        </a:rPr>
                        <a:t> ser </a:t>
                      </a:r>
                      <a:r>
                        <a:rPr lang="en-US" sz="1600" kern="1200" dirty="0" err="1">
                          <a:effectLst/>
                        </a:rPr>
                        <a:t>feito</a:t>
                      </a:r>
                      <a:endParaRPr lang="pt-BR"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415382029"/>
                  </a:ext>
                </a:extLst>
              </a:tr>
              <a:tr h="479496">
                <a:tc>
                  <a:txBody>
                    <a:bodyPr/>
                    <a:lstStyle/>
                    <a:p>
                      <a:pPr algn="ctr"/>
                      <a:r>
                        <a:rPr lang="pt-BR" sz="1600" dirty="0"/>
                        <a:t>RF #05</a:t>
                      </a:r>
                      <a:endParaRPr lang="pt-BR" sz="1600" dirty="0">
                        <a:latin typeface="Arial" panose="020B0604020202020204" pitchFamily="34" charset="0"/>
                        <a:cs typeface="Arial" panose="020B0604020202020204" pitchFamily="34" charset="0"/>
                      </a:endParaRPr>
                    </a:p>
                  </a:txBody>
                  <a:tcPr/>
                </a:tc>
                <a:tc>
                  <a:txBody>
                    <a:bodyPr/>
                    <a:lstStyle/>
                    <a:p>
                      <a:pPr algn="ctr"/>
                      <a:r>
                        <a:rPr lang="en-US" sz="1600" kern="1200" dirty="0" err="1">
                          <a:effectLst/>
                        </a:rPr>
                        <a:t>Deve</a:t>
                      </a:r>
                      <a:r>
                        <a:rPr lang="en-US" sz="1600" kern="1200" dirty="0">
                          <a:effectLst/>
                        </a:rPr>
                        <a:t> ser </a:t>
                      </a:r>
                      <a:r>
                        <a:rPr lang="en-US" sz="1600" kern="1200" dirty="0" err="1">
                          <a:effectLst/>
                        </a:rPr>
                        <a:t>feito</a:t>
                      </a:r>
                      <a:endParaRPr lang="pt-BR" sz="160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2003312540"/>
                  </a:ext>
                </a:extLst>
              </a:tr>
            </a:tbl>
          </a:graphicData>
        </a:graphic>
      </p:graphicFrame>
      <p:sp>
        <p:nvSpPr>
          <p:cNvPr id="7" name="Espaço Reservado para Texto 1"/>
          <p:cNvSpPr>
            <a:spLocks noGrp="1"/>
          </p:cNvSpPr>
          <p:nvPr>
            <p:ph type="body" sz="quarter" idx="10"/>
          </p:nvPr>
        </p:nvSpPr>
        <p:spPr>
          <a:xfrm>
            <a:off x="1366822" y="0"/>
            <a:ext cx="5763443" cy="983678"/>
          </a:xfrm>
        </p:spPr>
        <p:txBody>
          <a:bodyPr>
            <a:normAutofit fontScale="25000" lnSpcReduction="20000"/>
          </a:bodyPr>
          <a:lstStyle/>
          <a:p>
            <a:endParaRPr lang="pt-BR" sz="9600" dirty="0" smtClean="0"/>
          </a:p>
          <a:p>
            <a:r>
              <a:rPr lang="pt-BR" sz="14400" dirty="0" smtClean="0"/>
              <a:t>Priorização de requisitos</a:t>
            </a:r>
          </a:p>
          <a:p>
            <a:r>
              <a:rPr lang="pt-BR" dirty="0"/>
              <a:t>	</a:t>
            </a:r>
          </a:p>
        </p:txBody>
      </p:sp>
    </p:spTree>
    <p:extLst>
      <p:ext uri="{BB962C8B-B14F-4D97-AF65-F5344CB8AC3E}">
        <p14:creationId xmlns:p14="http://schemas.microsoft.com/office/powerpoint/2010/main" val="190958531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fontScale="95500"/>
          </a:bodyPr>
          <a:lstStyle/>
          <a:p>
            <a:r>
              <a:rPr lang="pt-BR" dirty="0">
                <a:latin typeface="Arial" pitchFamily="34" charset="0"/>
              </a:rPr>
              <a:t>Apresentação dos Integrantes</a:t>
            </a:r>
          </a:p>
        </p:txBody>
      </p:sp>
      <p:sp>
        <p:nvSpPr>
          <p:cNvPr id="3" name="Espaço Reservado para Texto 2"/>
          <p:cNvSpPr>
            <a:spLocks noGrp="1"/>
          </p:cNvSpPr>
          <p:nvPr>
            <p:ph type="body" sz="quarter" idx="11"/>
          </p:nvPr>
        </p:nvSpPr>
        <p:spPr>
          <a:xfrm>
            <a:off x="719191" y="1059582"/>
            <a:ext cx="8065277" cy="3402378"/>
          </a:xfrm>
        </p:spPr>
        <p:txBody>
          <a:bodyPr>
            <a:normAutofit/>
          </a:bodyPr>
          <a:lstStyle/>
          <a:p>
            <a:pPr algn="l"/>
            <a:r>
              <a:rPr lang="pt-BR" sz="2400" dirty="0">
                <a:latin typeface="+mj-lt"/>
              </a:rPr>
              <a:t>Nome: Pedro Abreu</a:t>
            </a:r>
          </a:p>
          <a:p>
            <a:pPr algn="l"/>
            <a:r>
              <a:rPr lang="pt-BR" sz="2400" dirty="0">
                <a:latin typeface="+mj-lt"/>
              </a:rPr>
              <a:t>Papel: Desenvolvedor </a:t>
            </a:r>
          </a:p>
          <a:p>
            <a:pPr algn="l"/>
            <a:r>
              <a:rPr lang="pt-BR" sz="2400" dirty="0">
                <a:latin typeface="+mj-lt"/>
              </a:rPr>
              <a:t>Atividades que executou: Revisão dos documentos de visão e de </a:t>
            </a:r>
            <a:r>
              <a:rPr lang="pt-BR" sz="2400" dirty="0" err="1">
                <a:latin typeface="+mj-lt"/>
              </a:rPr>
              <a:t>macrorequisitos</a:t>
            </a:r>
            <a:r>
              <a:rPr lang="pt-BR" sz="2400" dirty="0">
                <a:latin typeface="+mj-lt"/>
              </a:rPr>
              <a:t>, elaboração do </a:t>
            </a:r>
            <a:r>
              <a:rPr lang="pt-BR" sz="2400" i="1" dirty="0">
                <a:latin typeface="+mj-lt"/>
              </a:rPr>
              <a:t>layout</a:t>
            </a:r>
            <a:r>
              <a:rPr lang="pt-BR" sz="2400" dirty="0">
                <a:latin typeface="+mj-lt"/>
              </a:rPr>
              <a:t> do projeto, perspectiva do módulo e de logotipos.</a:t>
            </a:r>
          </a:p>
          <a:p>
            <a:pPr algn="l"/>
            <a:r>
              <a:rPr lang="pt-BR" sz="2400" dirty="0">
                <a:latin typeface="+mj-lt"/>
              </a:rPr>
              <a:t>Dificuldades/Sugestões: Reaprender alguns conceitos de desenvolvimento </a:t>
            </a:r>
            <a:r>
              <a:rPr lang="pt-BR" sz="2400" i="1" dirty="0">
                <a:latin typeface="+mj-lt"/>
              </a:rPr>
              <a:t>web </a:t>
            </a:r>
            <a:r>
              <a:rPr lang="pt-BR" sz="2400" dirty="0">
                <a:latin typeface="+mj-lt"/>
              </a:rPr>
              <a:t>e me comunicar com o restante do módulo.</a:t>
            </a:r>
            <a:endParaRPr lang="pt-BR" sz="2400" i="1" dirty="0">
              <a:latin typeface="+mj-lt"/>
            </a:endParaRPr>
          </a:p>
          <a:p>
            <a:pPr algn="l"/>
            <a:endParaRPr lang="pt-BR" sz="1800" dirty="0"/>
          </a:p>
        </p:txBody>
      </p:sp>
    </p:spTree>
    <p:extLst>
      <p:ext uri="{BB962C8B-B14F-4D97-AF65-F5344CB8AC3E}">
        <p14:creationId xmlns:p14="http://schemas.microsoft.com/office/powerpoint/2010/main" val="39727803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ixaDeTexto 7"/>
          <p:cNvSpPr txBox="1"/>
          <p:nvPr/>
        </p:nvSpPr>
        <p:spPr>
          <a:xfrm>
            <a:off x="323528" y="1491630"/>
            <a:ext cx="8424936" cy="1200329"/>
          </a:xfrm>
          <a:prstGeom prst="rect">
            <a:avLst/>
          </a:prstGeom>
          <a:noFill/>
        </p:spPr>
        <p:txBody>
          <a:bodyPr wrap="square" rtlCol="0">
            <a:spAutoFit/>
          </a:bodyPr>
          <a:lstStyle/>
          <a:p>
            <a:pPr lvl="0" algn="just">
              <a:spcAft>
                <a:spcPts val="0"/>
              </a:spcAft>
            </a:pPr>
            <a:r>
              <a:rPr lang="pt-BR" b="1" dirty="0">
                <a:solidFill>
                  <a:schemeClr val="tx1">
                    <a:lumMod val="75000"/>
                    <a:lumOff val="25000"/>
                  </a:schemeClr>
                </a:solidFill>
                <a:cs typeface="Arial" pitchFamily="34" charset="0"/>
              </a:rPr>
              <a:t>Módulo </a:t>
            </a:r>
            <a:r>
              <a:rPr lang="pt-BR" b="1" dirty="0" smtClean="0">
                <a:solidFill>
                  <a:schemeClr val="tx1">
                    <a:lumMod val="75000"/>
                    <a:lumOff val="25000"/>
                  </a:schemeClr>
                </a:solidFill>
                <a:cs typeface="Arial" pitchFamily="34" charset="0"/>
              </a:rPr>
              <a:t>05: Prescrição </a:t>
            </a:r>
            <a:r>
              <a:rPr lang="pt-BR" b="1" dirty="0">
                <a:solidFill>
                  <a:schemeClr val="tx1">
                    <a:lumMod val="75000"/>
                    <a:lumOff val="25000"/>
                  </a:schemeClr>
                </a:solidFill>
                <a:cs typeface="Arial" pitchFamily="34" charset="0"/>
              </a:rPr>
              <a:t>médica/Controle de incidentes.</a:t>
            </a:r>
            <a:r>
              <a:rPr lang="pt-BR" dirty="0">
                <a:solidFill>
                  <a:schemeClr val="tx1">
                    <a:lumMod val="75000"/>
                    <a:lumOff val="25000"/>
                  </a:schemeClr>
                </a:solidFill>
                <a:cs typeface="Arial" pitchFamily="34" charset="0"/>
              </a:rPr>
              <a:t> </a:t>
            </a:r>
          </a:p>
          <a:p>
            <a:pPr marL="342900" indent="-342900" algn="just">
              <a:buFont typeface="Courier New" panose="02070309020205020404" pitchFamily="49" charset="0"/>
              <a:buChar char="o"/>
            </a:pPr>
            <a:r>
              <a:rPr lang="pt-BR" dirty="0" smtClean="0">
                <a:solidFill>
                  <a:schemeClr val="tx1">
                    <a:lumMod val="75000"/>
                    <a:lumOff val="25000"/>
                  </a:schemeClr>
                </a:solidFill>
                <a:cs typeface="Arial" pitchFamily="34" charset="0"/>
              </a:rPr>
              <a:t>Gerenciamento: patologias </a:t>
            </a:r>
            <a:r>
              <a:rPr lang="pt-BR" dirty="0">
                <a:solidFill>
                  <a:schemeClr val="tx1">
                    <a:lumMod val="75000"/>
                    <a:lumOff val="25000"/>
                  </a:schemeClr>
                </a:solidFill>
                <a:cs typeface="Arial" pitchFamily="34" charset="0"/>
              </a:rPr>
              <a:t>por </a:t>
            </a:r>
            <a:r>
              <a:rPr lang="pt-BR" dirty="0" smtClean="0">
                <a:solidFill>
                  <a:schemeClr val="tx1">
                    <a:lumMod val="75000"/>
                    <a:lumOff val="25000"/>
                  </a:schemeClr>
                </a:solidFill>
                <a:cs typeface="Arial" pitchFamily="34" charset="0"/>
              </a:rPr>
              <a:t>idosos, prescrições médicas/vacinas, análise clínica, </a:t>
            </a:r>
            <a:r>
              <a:rPr lang="pt-BR" dirty="0">
                <a:solidFill>
                  <a:schemeClr val="tx1">
                    <a:lumMod val="75000"/>
                    <a:lumOff val="25000"/>
                  </a:schemeClr>
                </a:solidFill>
                <a:cs typeface="Arial" pitchFamily="34" charset="0"/>
              </a:rPr>
              <a:t>patologias e medicamentos</a:t>
            </a:r>
            <a:r>
              <a:rPr lang="pt-BR" dirty="0" smtClean="0">
                <a:solidFill>
                  <a:schemeClr val="tx1">
                    <a:lumMod val="75000"/>
                    <a:lumOff val="25000"/>
                  </a:schemeClr>
                </a:solidFill>
                <a:cs typeface="Arial" pitchFamily="34" charset="0"/>
              </a:rPr>
              <a:t>; </a:t>
            </a:r>
            <a:endParaRPr lang="pt-BR" dirty="0">
              <a:solidFill>
                <a:schemeClr val="tx1">
                  <a:lumMod val="75000"/>
                  <a:lumOff val="25000"/>
                </a:schemeClr>
              </a:solidFill>
              <a:cs typeface="Arial" pitchFamily="34" charset="0"/>
            </a:endParaRPr>
          </a:p>
          <a:p>
            <a:pPr marL="342900" indent="-342900" algn="just">
              <a:buFont typeface="Courier New" panose="02070309020205020404" pitchFamily="49" charset="0"/>
              <a:buChar char="o"/>
            </a:pPr>
            <a:r>
              <a:rPr lang="pt-BR" dirty="0">
                <a:solidFill>
                  <a:schemeClr val="tx1">
                    <a:lumMod val="75000"/>
                    <a:lumOff val="25000"/>
                  </a:schemeClr>
                </a:solidFill>
                <a:cs typeface="Arial" pitchFamily="34" charset="0"/>
              </a:rPr>
              <a:t>Registro de incidentes na instituição</a:t>
            </a:r>
            <a:r>
              <a:rPr lang="pt-BR" dirty="0" smtClean="0">
                <a:solidFill>
                  <a:schemeClr val="tx1">
                    <a:lumMod val="75000"/>
                    <a:lumOff val="25000"/>
                  </a:schemeClr>
                </a:solidFill>
                <a:cs typeface="Arial" pitchFamily="34" charset="0"/>
              </a:rPr>
              <a:t>;</a:t>
            </a:r>
            <a:endParaRPr lang="pt-BR" dirty="0">
              <a:solidFill>
                <a:schemeClr val="tx1">
                  <a:lumMod val="75000"/>
                  <a:lumOff val="25000"/>
                </a:schemeClr>
              </a:solidFill>
              <a:cs typeface="Arial" pitchFamily="34" charset="0"/>
            </a:endParaRPr>
          </a:p>
        </p:txBody>
      </p:sp>
      <p:sp>
        <p:nvSpPr>
          <p:cNvPr id="5" name="Espaço Reservado para Texto 1"/>
          <p:cNvSpPr>
            <a:spLocks noGrp="1"/>
          </p:cNvSpPr>
          <p:nvPr>
            <p:ph type="body" sz="quarter" idx="10"/>
          </p:nvPr>
        </p:nvSpPr>
        <p:spPr>
          <a:xfrm>
            <a:off x="849804" y="524615"/>
            <a:ext cx="7372383" cy="360040"/>
          </a:xfrm>
        </p:spPr>
        <p:txBody>
          <a:bodyPr>
            <a:noAutofit/>
          </a:bodyPr>
          <a:lstStyle/>
          <a:p>
            <a:r>
              <a:rPr lang="pt-BR" dirty="0"/>
              <a:t>Necessidades que </a:t>
            </a:r>
            <a:r>
              <a:rPr lang="pt-BR" dirty="0" smtClean="0"/>
              <a:t>o projeto </a:t>
            </a:r>
            <a:r>
              <a:rPr lang="pt-BR" dirty="0"/>
              <a:t>deve </a:t>
            </a:r>
            <a:r>
              <a:rPr lang="pt-BR" dirty="0" smtClean="0"/>
              <a:t>atender </a:t>
            </a:r>
            <a:endParaRPr lang="pt-BR" dirty="0"/>
          </a:p>
        </p:txBody>
      </p:sp>
    </p:spTree>
    <p:extLst>
      <p:ext uri="{BB962C8B-B14F-4D97-AF65-F5344CB8AC3E}">
        <p14:creationId xmlns:p14="http://schemas.microsoft.com/office/powerpoint/2010/main" val="353733178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a:xfrm>
            <a:off x="1143000" y="303499"/>
            <a:ext cx="6858000" cy="576064"/>
          </a:xfrm>
        </p:spPr>
        <p:txBody>
          <a:bodyPr>
            <a:normAutofit fontScale="95500"/>
          </a:bodyPr>
          <a:lstStyle/>
          <a:p>
            <a:r>
              <a:rPr lang="pt-BR" dirty="0">
                <a:latin typeface="Arial" pitchFamily="34" charset="0"/>
              </a:rPr>
              <a:t>Apresentação dos Integrantes</a:t>
            </a:r>
          </a:p>
        </p:txBody>
      </p:sp>
      <p:sp>
        <p:nvSpPr>
          <p:cNvPr id="3" name="Espaço Reservado para Texto 2"/>
          <p:cNvSpPr>
            <a:spLocks noGrp="1"/>
          </p:cNvSpPr>
          <p:nvPr>
            <p:ph type="body" sz="quarter" idx="11"/>
          </p:nvPr>
        </p:nvSpPr>
        <p:spPr>
          <a:xfrm>
            <a:off x="657546" y="1462909"/>
            <a:ext cx="7573170" cy="2916324"/>
          </a:xfrm>
        </p:spPr>
        <p:txBody>
          <a:bodyPr>
            <a:noAutofit/>
          </a:bodyPr>
          <a:lstStyle/>
          <a:p>
            <a:pPr algn="just"/>
            <a:r>
              <a:rPr lang="pt-BR" sz="2400" dirty="0">
                <a:latin typeface="Arial" pitchFamily="34" charset="0"/>
              </a:rPr>
              <a:t>Nome: Verônica Forte dos Santos</a:t>
            </a:r>
          </a:p>
          <a:p>
            <a:pPr algn="just"/>
            <a:r>
              <a:rPr lang="pt-BR" sz="2400" dirty="0">
                <a:latin typeface="Arial" pitchFamily="34" charset="0"/>
              </a:rPr>
              <a:t>Papel: Desenvolvedora</a:t>
            </a:r>
          </a:p>
          <a:p>
            <a:pPr algn="just"/>
            <a:r>
              <a:rPr lang="pt-BR" sz="2400" dirty="0">
                <a:latin typeface="Arial" pitchFamily="34" charset="0"/>
              </a:rPr>
              <a:t>Atividades que executou:  Definição de </a:t>
            </a:r>
            <a:r>
              <a:rPr lang="pt-BR" sz="2400" dirty="0" err="1">
                <a:latin typeface="Arial" pitchFamily="34" charset="0"/>
              </a:rPr>
              <a:t>macrorequisitos</a:t>
            </a:r>
            <a:r>
              <a:rPr lang="pt-BR" sz="2400" dirty="0">
                <a:latin typeface="Arial" pitchFamily="34" charset="0"/>
              </a:rPr>
              <a:t>, desenvolvimento dos logos e do </a:t>
            </a:r>
            <a:r>
              <a:rPr lang="pt-BR" sz="2400" dirty="0" err="1">
                <a:latin typeface="Arial" pitchFamily="34" charset="0"/>
              </a:rPr>
              <a:t>template</a:t>
            </a:r>
            <a:r>
              <a:rPr lang="pt-BR" sz="2400" dirty="0">
                <a:latin typeface="Arial" pitchFamily="34" charset="0"/>
              </a:rPr>
              <a:t>.</a:t>
            </a:r>
          </a:p>
          <a:p>
            <a:pPr algn="just"/>
            <a:r>
              <a:rPr lang="pt-BR" sz="2400" dirty="0">
                <a:latin typeface="Arial" pitchFamily="34" charset="0"/>
              </a:rPr>
              <a:t>Dificuldades/Sugestões: utilização do SVN, os poucos recursos disponíveis nos computadores da escola para o desenvolvimento dos logos e a queda de internet no Campus. Nenhuma sugestão</a:t>
            </a:r>
          </a:p>
        </p:txBody>
      </p:sp>
    </p:spTree>
    <p:extLst>
      <p:ext uri="{BB962C8B-B14F-4D97-AF65-F5344CB8AC3E}">
        <p14:creationId xmlns:p14="http://schemas.microsoft.com/office/powerpoint/2010/main" val="133933337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fontScale="95500"/>
          </a:bodyPr>
          <a:lstStyle/>
          <a:p>
            <a:r>
              <a:rPr lang="pt-BR" dirty="0">
                <a:latin typeface="Arial" pitchFamily="34" charset="0"/>
              </a:rPr>
              <a:t>Apresentação dos Integrantes</a:t>
            </a:r>
          </a:p>
        </p:txBody>
      </p:sp>
      <p:sp>
        <p:nvSpPr>
          <p:cNvPr id="3" name="Espaço Reservado para Texto 2"/>
          <p:cNvSpPr>
            <a:spLocks noGrp="1"/>
          </p:cNvSpPr>
          <p:nvPr>
            <p:ph type="body" sz="quarter" idx="11"/>
          </p:nvPr>
        </p:nvSpPr>
        <p:spPr>
          <a:xfrm>
            <a:off x="585830" y="1465544"/>
            <a:ext cx="8434880" cy="3024336"/>
          </a:xfrm>
        </p:spPr>
        <p:txBody>
          <a:bodyPr>
            <a:noAutofit/>
          </a:bodyPr>
          <a:lstStyle/>
          <a:p>
            <a:pPr algn="l"/>
            <a:r>
              <a:rPr lang="pt-BR" sz="2400" dirty="0"/>
              <a:t>Nome: Beatriz </a:t>
            </a:r>
            <a:r>
              <a:rPr lang="pt-BR" sz="2400" dirty="0" err="1"/>
              <a:t>Basilio</a:t>
            </a:r>
            <a:endParaRPr lang="pt-BR" sz="2400" dirty="0"/>
          </a:p>
          <a:p>
            <a:pPr algn="l"/>
            <a:r>
              <a:rPr lang="pt-BR" sz="2400" dirty="0"/>
              <a:t>Papel: Analista</a:t>
            </a:r>
          </a:p>
          <a:p>
            <a:pPr algn="l"/>
            <a:r>
              <a:rPr lang="pt-BR" sz="2400" dirty="0"/>
              <a:t>Atividades que executou:  </a:t>
            </a:r>
            <a:r>
              <a:rPr lang="pt-BR" sz="2400" dirty="0" smtClean="0"/>
              <a:t>Documento </a:t>
            </a:r>
            <a:r>
              <a:rPr lang="pt-BR" sz="2400" dirty="0"/>
              <a:t>de Abertura do </a:t>
            </a:r>
            <a:r>
              <a:rPr lang="pt-BR" sz="2400" dirty="0" smtClean="0"/>
              <a:t>projeto,</a:t>
            </a:r>
            <a:endParaRPr lang="pt-BR" sz="2400" dirty="0"/>
          </a:p>
          <a:p>
            <a:pPr algn="l">
              <a:spcBef>
                <a:spcPts val="0"/>
              </a:spcBef>
            </a:pPr>
            <a:r>
              <a:rPr lang="pt-BR" sz="2400" dirty="0"/>
              <a:t>Documento de Macro </a:t>
            </a:r>
            <a:r>
              <a:rPr lang="pt-BR" sz="2400" dirty="0" smtClean="0"/>
              <a:t>requisitos e Documento da </a:t>
            </a:r>
            <a:r>
              <a:rPr lang="pt-BR" sz="2400" dirty="0"/>
              <a:t>especificação dos principais envolvidos.</a:t>
            </a:r>
          </a:p>
          <a:p>
            <a:pPr algn="l"/>
            <a:r>
              <a:rPr lang="pt-BR" sz="2400" dirty="0"/>
              <a:t>Dificuldades/Sugestões: </a:t>
            </a:r>
          </a:p>
          <a:p>
            <a:pPr algn="l">
              <a:spcBef>
                <a:spcPts val="0"/>
              </a:spcBef>
            </a:pPr>
            <a:r>
              <a:rPr lang="pt-BR" sz="2400" dirty="0"/>
              <a:t>Adaptação as ferramentas, principalmente ao </a:t>
            </a:r>
            <a:r>
              <a:rPr lang="pt-BR" sz="2400" dirty="0" smtClean="0"/>
              <a:t>SVN e Identificação </a:t>
            </a:r>
            <a:r>
              <a:rPr lang="pt-BR" sz="2400" dirty="0"/>
              <a:t>dos principais requisitos e como ficariam em um site.</a:t>
            </a:r>
          </a:p>
        </p:txBody>
      </p:sp>
    </p:spTree>
    <p:extLst>
      <p:ext uri="{BB962C8B-B14F-4D97-AF65-F5344CB8AC3E}">
        <p14:creationId xmlns:p14="http://schemas.microsoft.com/office/powerpoint/2010/main" val="394124926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fontScale="95500"/>
          </a:bodyPr>
          <a:lstStyle/>
          <a:p>
            <a:r>
              <a:rPr lang="pt-BR" dirty="0">
                <a:latin typeface="Arial" pitchFamily="34" charset="0"/>
              </a:rPr>
              <a:t>Apresentação dos Integrantes</a:t>
            </a:r>
          </a:p>
        </p:txBody>
      </p:sp>
      <p:sp>
        <p:nvSpPr>
          <p:cNvPr id="3" name="Espaço Reservado para Texto 2"/>
          <p:cNvSpPr>
            <a:spLocks noGrp="1"/>
          </p:cNvSpPr>
          <p:nvPr>
            <p:ph type="body" sz="quarter" idx="11"/>
          </p:nvPr>
        </p:nvSpPr>
        <p:spPr>
          <a:xfrm>
            <a:off x="763393" y="1527189"/>
            <a:ext cx="7776864" cy="3132348"/>
          </a:xfrm>
        </p:spPr>
        <p:txBody>
          <a:bodyPr>
            <a:noAutofit/>
          </a:bodyPr>
          <a:lstStyle/>
          <a:p>
            <a:pPr algn="l"/>
            <a:r>
              <a:rPr lang="pt-BR" sz="2400" dirty="0">
                <a:latin typeface="Arial" pitchFamily="34" charset="0"/>
              </a:rPr>
              <a:t>Nome: Filipe Muniz</a:t>
            </a:r>
          </a:p>
          <a:p>
            <a:pPr algn="l"/>
            <a:r>
              <a:rPr lang="pt-BR" sz="2400" dirty="0">
                <a:latin typeface="Arial" pitchFamily="34" charset="0"/>
              </a:rPr>
              <a:t>Papel: Analista</a:t>
            </a:r>
          </a:p>
          <a:p>
            <a:pPr algn="l"/>
            <a:r>
              <a:rPr lang="pt-BR" sz="2400" dirty="0">
                <a:latin typeface="Arial" pitchFamily="34" charset="0"/>
              </a:rPr>
              <a:t>Atividades que executou: Caracterização do  documento de visão e seus Stakeholders, levantamento de requisitos, definição de </a:t>
            </a:r>
            <a:r>
              <a:rPr lang="pt-BR" sz="2400" dirty="0" err="1">
                <a:latin typeface="Arial" pitchFamily="34" charset="0"/>
              </a:rPr>
              <a:t>macrorequisitos</a:t>
            </a:r>
            <a:r>
              <a:rPr lang="pt-BR" sz="2400" dirty="0">
                <a:latin typeface="Arial" pitchFamily="34" charset="0"/>
              </a:rPr>
              <a:t>, implantação da tabela Kano  </a:t>
            </a:r>
          </a:p>
          <a:p>
            <a:pPr algn="l"/>
            <a:r>
              <a:rPr lang="pt-BR" sz="2400" dirty="0">
                <a:latin typeface="Arial" pitchFamily="34" charset="0"/>
              </a:rPr>
              <a:t>Dificuldades/Sugestões: A principal dificuldade é conseguir reproduzir as ideias/pensamentos do grupo de forma clara e bem especificada, para que seja de bom entendimento a qualquer modulo.</a:t>
            </a:r>
          </a:p>
          <a:p>
            <a:pPr algn="l"/>
            <a:endParaRPr lang="pt-BR" sz="1800" dirty="0">
              <a:latin typeface="Arial" pitchFamily="34" charset="0"/>
            </a:endParaRPr>
          </a:p>
        </p:txBody>
      </p:sp>
    </p:spTree>
    <p:extLst>
      <p:ext uri="{BB962C8B-B14F-4D97-AF65-F5344CB8AC3E}">
        <p14:creationId xmlns:p14="http://schemas.microsoft.com/office/powerpoint/2010/main" val="50054176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fontScale="95500"/>
          </a:bodyPr>
          <a:lstStyle/>
          <a:p>
            <a:r>
              <a:rPr lang="pt-BR" dirty="0">
                <a:latin typeface="Arial" pitchFamily="34" charset="0"/>
              </a:rPr>
              <a:t>Apresentação dos Integrantes</a:t>
            </a:r>
          </a:p>
        </p:txBody>
      </p:sp>
      <p:sp>
        <p:nvSpPr>
          <p:cNvPr id="3" name="Espaço Reservado para Texto 2"/>
          <p:cNvSpPr>
            <a:spLocks noGrp="1"/>
          </p:cNvSpPr>
          <p:nvPr>
            <p:ph type="body" sz="quarter" idx="11"/>
          </p:nvPr>
        </p:nvSpPr>
        <p:spPr>
          <a:xfrm>
            <a:off x="683568" y="986319"/>
            <a:ext cx="7776864" cy="3595955"/>
          </a:xfrm>
        </p:spPr>
        <p:txBody>
          <a:bodyPr>
            <a:noAutofit/>
          </a:bodyPr>
          <a:lstStyle/>
          <a:p>
            <a:pPr algn="l">
              <a:buClr>
                <a:srgbClr val="3F3F3F"/>
              </a:buClr>
              <a:buSzPts val="2400"/>
            </a:pPr>
            <a:r>
              <a:rPr lang="pt-BR" sz="2400" dirty="0">
                <a:latin typeface="Arial" pitchFamily="34" charset="0"/>
              </a:rPr>
              <a:t>Nome: Henrique </a:t>
            </a:r>
            <a:r>
              <a:rPr lang="pt-BR" sz="2400" dirty="0" err="1">
                <a:latin typeface="Arial" pitchFamily="34" charset="0"/>
              </a:rPr>
              <a:t>Bissoli</a:t>
            </a:r>
            <a:r>
              <a:rPr lang="pt-BR" sz="2400" dirty="0">
                <a:latin typeface="Arial" pitchFamily="34" charset="0"/>
              </a:rPr>
              <a:t> </a:t>
            </a:r>
            <a:r>
              <a:rPr lang="pt-BR" sz="2400" dirty="0" err="1">
                <a:latin typeface="Arial" pitchFamily="34" charset="0"/>
              </a:rPr>
              <a:t>Malaman</a:t>
            </a:r>
            <a:r>
              <a:rPr lang="pt-BR" sz="2400" dirty="0">
                <a:latin typeface="Arial" pitchFamily="34" charset="0"/>
              </a:rPr>
              <a:t> Alonso</a:t>
            </a:r>
          </a:p>
          <a:p>
            <a:pPr algn="l">
              <a:buClr>
                <a:srgbClr val="3F3F3F"/>
              </a:buClr>
              <a:buSzPts val="2400"/>
            </a:pPr>
            <a:r>
              <a:rPr lang="pt-BR" sz="2400" dirty="0">
                <a:latin typeface="Arial" pitchFamily="34" charset="0"/>
              </a:rPr>
              <a:t>Papel: </a:t>
            </a:r>
            <a:r>
              <a:rPr lang="pt-BR" sz="2400" dirty="0" smtClean="0">
                <a:latin typeface="Arial" pitchFamily="34" charset="0"/>
              </a:rPr>
              <a:t>DBA</a:t>
            </a:r>
            <a:endParaRPr lang="pt-BR" sz="2400" dirty="0">
              <a:latin typeface="Arial" pitchFamily="34" charset="0"/>
            </a:endParaRPr>
          </a:p>
          <a:p>
            <a:pPr algn="l">
              <a:buClr>
                <a:srgbClr val="3F3F3F"/>
              </a:buClr>
              <a:buSzPts val="2400"/>
            </a:pPr>
            <a:r>
              <a:rPr lang="pt-BR" sz="2400" dirty="0">
                <a:latin typeface="Arial" pitchFamily="34" charset="0"/>
              </a:rPr>
              <a:t>Atividades que executou: Criação do Documento de Visão, Definição de Macro Requisitos e Levantamento de Requisitos</a:t>
            </a:r>
          </a:p>
          <a:p>
            <a:pPr algn="l">
              <a:buClr>
                <a:srgbClr val="3F3F3F"/>
              </a:buClr>
              <a:buSzPts val="2400"/>
            </a:pPr>
            <a:r>
              <a:rPr lang="pt-BR" sz="2400" dirty="0">
                <a:latin typeface="Arial" pitchFamily="34" charset="0"/>
              </a:rPr>
              <a:t>Dificuldades/Sugestões: </a:t>
            </a:r>
          </a:p>
          <a:p>
            <a:pPr marL="314325" indent="-257175" algn="l">
              <a:spcBef>
                <a:spcPts val="360"/>
              </a:spcBef>
              <a:buSzPts val="2400"/>
              <a:buFont typeface="Arial" pitchFamily="34" charset="0"/>
              <a:buChar char="•"/>
            </a:pPr>
            <a:r>
              <a:rPr lang="pt-BR" sz="2400" dirty="0">
                <a:latin typeface="Arial" pitchFamily="34" charset="0"/>
              </a:rPr>
              <a:t>Utilização do SVN</a:t>
            </a:r>
          </a:p>
          <a:p>
            <a:pPr marL="314325" indent="-257175" algn="l">
              <a:spcBef>
                <a:spcPts val="0"/>
              </a:spcBef>
              <a:buSzPts val="2400"/>
              <a:buFont typeface="Arial" pitchFamily="34" charset="0"/>
              <a:buChar char="•"/>
            </a:pPr>
            <a:r>
              <a:rPr lang="pt-BR" sz="2400" dirty="0">
                <a:latin typeface="Arial" pitchFamily="34" charset="0"/>
              </a:rPr>
              <a:t>Queda de internet no Campus</a:t>
            </a:r>
          </a:p>
          <a:p>
            <a:pPr marL="314325" indent="-257175" algn="l">
              <a:spcBef>
                <a:spcPts val="0"/>
              </a:spcBef>
              <a:buSzPts val="2400"/>
              <a:buFont typeface="Arial" pitchFamily="34" charset="0"/>
              <a:buChar char="•"/>
            </a:pPr>
            <a:r>
              <a:rPr lang="pt-BR" sz="2400" dirty="0">
                <a:latin typeface="Arial" pitchFamily="34" charset="0"/>
              </a:rPr>
              <a:t>Identificação dos principais requisitos para o sistema.</a:t>
            </a:r>
          </a:p>
          <a:p>
            <a:pPr algn="l">
              <a:spcBef>
                <a:spcPts val="360"/>
              </a:spcBef>
              <a:buClr>
                <a:srgbClr val="3F3F3F"/>
              </a:buClr>
              <a:buSzPts val="2400"/>
            </a:pPr>
            <a:r>
              <a:rPr lang="pt-BR" sz="2400" dirty="0">
                <a:latin typeface="Arial" pitchFamily="34" charset="0"/>
              </a:rPr>
              <a:t>Nenhuma sugestão</a:t>
            </a:r>
          </a:p>
        </p:txBody>
      </p:sp>
    </p:spTree>
    <p:extLst>
      <p:ext uri="{BB962C8B-B14F-4D97-AF65-F5344CB8AC3E}">
        <p14:creationId xmlns:p14="http://schemas.microsoft.com/office/powerpoint/2010/main" val="74087953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a:xfrm>
            <a:off x="953598" y="288221"/>
            <a:ext cx="6858000" cy="576064"/>
          </a:xfrm>
        </p:spPr>
        <p:txBody>
          <a:bodyPr>
            <a:normAutofit fontScale="95500"/>
          </a:bodyPr>
          <a:lstStyle/>
          <a:p>
            <a:r>
              <a:rPr lang="pt-BR" dirty="0">
                <a:latin typeface="Arial" pitchFamily="34" charset="0"/>
              </a:rPr>
              <a:t>Apresentação dos Integrantes</a:t>
            </a:r>
          </a:p>
        </p:txBody>
      </p:sp>
      <p:sp>
        <p:nvSpPr>
          <p:cNvPr id="3" name="Espaço Reservado para Texto 2"/>
          <p:cNvSpPr>
            <a:spLocks noGrp="1"/>
          </p:cNvSpPr>
          <p:nvPr>
            <p:ph type="body" sz="quarter" idx="11"/>
          </p:nvPr>
        </p:nvSpPr>
        <p:spPr>
          <a:xfrm>
            <a:off x="683187" y="1174967"/>
            <a:ext cx="7398822" cy="3240360"/>
          </a:xfrm>
        </p:spPr>
        <p:txBody>
          <a:bodyPr>
            <a:normAutofit/>
          </a:bodyPr>
          <a:lstStyle/>
          <a:p>
            <a:pPr algn="l"/>
            <a:r>
              <a:rPr lang="pt-BR" sz="2400" dirty="0">
                <a:latin typeface="Arial" pitchFamily="34" charset="0"/>
              </a:rPr>
              <a:t>Nome: Marina Mello</a:t>
            </a:r>
          </a:p>
          <a:p>
            <a:pPr algn="l"/>
            <a:r>
              <a:rPr lang="pt-BR" sz="2400" dirty="0">
                <a:latin typeface="Arial" pitchFamily="34" charset="0"/>
              </a:rPr>
              <a:t>Papel: DBA</a:t>
            </a:r>
          </a:p>
          <a:p>
            <a:pPr algn="l"/>
            <a:r>
              <a:rPr lang="pt-BR" sz="2400" dirty="0">
                <a:latin typeface="Arial" pitchFamily="34" charset="0"/>
              </a:rPr>
              <a:t>Atividades que executou: Definição dos </a:t>
            </a:r>
            <a:r>
              <a:rPr lang="pt-BR" sz="2400" dirty="0" err="1">
                <a:latin typeface="Arial" pitchFamily="34" charset="0"/>
              </a:rPr>
              <a:t>macrorequisitos</a:t>
            </a:r>
            <a:r>
              <a:rPr lang="pt-BR" sz="2400" dirty="0">
                <a:latin typeface="Arial" pitchFamily="34" charset="0"/>
              </a:rPr>
              <a:t>, documento de visão, levantamento de requisitos.</a:t>
            </a:r>
          </a:p>
          <a:p>
            <a:pPr algn="l"/>
            <a:r>
              <a:rPr lang="pt-BR" sz="2400" dirty="0">
                <a:latin typeface="Arial" pitchFamily="34" charset="0"/>
              </a:rPr>
              <a:t>Dificuldades/Sugestões: Minha maior dificuldade até agora foi escrever os requisitos, pois não sabia como iria ser na página e fiquei um pouco confusa.</a:t>
            </a:r>
          </a:p>
        </p:txBody>
      </p:sp>
    </p:spTree>
    <p:extLst>
      <p:ext uri="{BB962C8B-B14F-4D97-AF65-F5344CB8AC3E}">
        <p14:creationId xmlns:p14="http://schemas.microsoft.com/office/powerpoint/2010/main" val="365684292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p:txBody>
          <a:bodyPr>
            <a:normAutofit fontScale="95500"/>
          </a:bodyPr>
          <a:lstStyle/>
          <a:p>
            <a:r>
              <a:rPr lang="pt-BR" dirty="0"/>
              <a:t>N</a:t>
            </a:r>
            <a:r>
              <a:rPr lang="pt-BR" dirty="0" smtClean="0"/>
              <a:t>ota</a:t>
            </a:r>
            <a:r>
              <a:rPr lang="pt-BR" dirty="0"/>
              <a:t>	</a:t>
            </a:r>
            <a:r>
              <a:rPr lang="pt-BR" dirty="0" smtClean="0"/>
              <a:t>s</a:t>
            </a:r>
            <a:endParaRPr lang="pt-BR" dirty="0"/>
          </a:p>
        </p:txBody>
      </p:sp>
      <p:graphicFrame>
        <p:nvGraphicFramePr>
          <p:cNvPr id="4" name="Tabela 3"/>
          <p:cNvGraphicFramePr>
            <a:graphicFrameLocks noGrp="1"/>
          </p:cNvGraphicFramePr>
          <p:nvPr>
            <p:extLst>
              <p:ext uri="{D42A27DB-BD31-4B8C-83A1-F6EECF244321}">
                <p14:modId xmlns:p14="http://schemas.microsoft.com/office/powerpoint/2010/main" val="1446943840"/>
              </p:ext>
            </p:extLst>
          </p:nvPr>
        </p:nvGraphicFramePr>
        <p:xfrm>
          <a:off x="1475656" y="1059582"/>
          <a:ext cx="5976664" cy="2464273"/>
        </p:xfrm>
        <a:graphic>
          <a:graphicData uri="http://schemas.openxmlformats.org/drawingml/2006/table">
            <a:tbl>
              <a:tblPr firstRow="1" bandRow="1">
                <a:tableStyleId>{F2DE63D5-997A-4646-A377-4702673A728D}</a:tableStyleId>
              </a:tblPr>
              <a:tblGrid>
                <a:gridCol w="2988332"/>
                <a:gridCol w="2988332"/>
              </a:tblGrid>
              <a:tr h="352039">
                <a:tc>
                  <a:txBody>
                    <a:bodyPr/>
                    <a:lstStyle/>
                    <a:p>
                      <a:pPr algn="ctr"/>
                      <a:r>
                        <a:rPr lang="pt-BR" sz="1600" dirty="0" smtClean="0"/>
                        <a:t>Nomes</a:t>
                      </a:r>
                      <a:endParaRPr lang="pt-BR" sz="1600" dirty="0"/>
                    </a:p>
                  </a:txBody>
                  <a:tcPr/>
                </a:tc>
                <a:tc>
                  <a:txBody>
                    <a:bodyPr/>
                    <a:lstStyle/>
                    <a:p>
                      <a:pPr algn="ctr"/>
                      <a:r>
                        <a:rPr lang="pt-BR" sz="1600" dirty="0" smtClean="0"/>
                        <a:t> Notas</a:t>
                      </a:r>
                      <a:endParaRPr lang="pt-BR" sz="1600" dirty="0"/>
                    </a:p>
                  </a:txBody>
                  <a:tcPr/>
                </a:tc>
              </a:tr>
              <a:tr h="352039">
                <a:tc>
                  <a:txBody>
                    <a:bodyPr/>
                    <a:lstStyle/>
                    <a:p>
                      <a:pPr algn="ctr"/>
                      <a:r>
                        <a:rPr lang="en-GB" sz="1600" dirty="0"/>
                        <a:t>Beatriz</a:t>
                      </a:r>
                      <a:endParaRPr lang="en-GB" sz="1600" dirty="0">
                        <a:latin typeface="Arial" pitchFamily="34" charset="0"/>
                        <a:cs typeface="Arial" pitchFamily="34" charset="0"/>
                      </a:endParaRPr>
                    </a:p>
                  </a:txBody>
                  <a:tcPr/>
                </a:tc>
                <a:tc>
                  <a:txBody>
                    <a:bodyPr/>
                    <a:lstStyle/>
                    <a:p>
                      <a:pPr algn="ctr"/>
                      <a:r>
                        <a:rPr lang="en-GB" sz="1600" dirty="0"/>
                        <a:t>8.8</a:t>
                      </a:r>
                      <a:endParaRPr lang="en-GB" sz="1600" dirty="0">
                        <a:latin typeface="Arial" pitchFamily="34" charset="0"/>
                        <a:cs typeface="Arial" pitchFamily="34" charset="0"/>
                      </a:endParaRPr>
                    </a:p>
                  </a:txBody>
                  <a:tcPr/>
                </a:tc>
              </a:tr>
              <a:tr h="352039">
                <a:tc>
                  <a:txBody>
                    <a:bodyPr/>
                    <a:lstStyle/>
                    <a:p>
                      <a:pPr algn="ctr"/>
                      <a:r>
                        <a:rPr lang="en-GB" sz="1600" dirty="0"/>
                        <a:t>Filipe</a:t>
                      </a:r>
                      <a:endParaRPr lang="en-GB" sz="1600" dirty="0">
                        <a:latin typeface="Arial" pitchFamily="34" charset="0"/>
                        <a:cs typeface="Arial" pitchFamily="34" charset="0"/>
                      </a:endParaRPr>
                    </a:p>
                  </a:txBody>
                  <a:tcPr/>
                </a:tc>
                <a:tc>
                  <a:txBody>
                    <a:bodyPr/>
                    <a:lstStyle/>
                    <a:p>
                      <a:pPr algn="ctr"/>
                      <a:r>
                        <a:rPr lang="en-GB" sz="1600" dirty="0"/>
                        <a:t>8.9</a:t>
                      </a:r>
                      <a:endParaRPr lang="en-GB" sz="1600" dirty="0">
                        <a:latin typeface="Arial" pitchFamily="34" charset="0"/>
                        <a:cs typeface="Arial" pitchFamily="34" charset="0"/>
                      </a:endParaRPr>
                    </a:p>
                  </a:txBody>
                  <a:tcPr/>
                </a:tc>
              </a:tr>
              <a:tr h="352039">
                <a:tc>
                  <a:txBody>
                    <a:bodyPr/>
                    <a:lstStyle/>
                    <a:p>
                      <a:pPr algn="ctr"/>
                      <a:r>
                        <a:rPr lang="en-GB" sz="1600" dirty="0"/>
                        <a:t>Henrique</a:t>
                      </a:r>
                      <a:endParaRPr lang="en-GB" sz="1600" dirty="0">
                        <a:latin typeface="Arial" pitchFamily="34" charset="0"/>
                        <a:cs typeface="Arial" pitchFamily="34" charset="0"/>
                      </a:endParaRPr>
                    </a:p>
                  </a:txBody>
                  <a:tcPr/>
                </a:tc>
                <a:tc>
                  <a:txBody>
                    <a:bodyPr/>
                    <a:lstStyle/>
                    <a:p>
                      <a:pPr algn="ctr"/>
                      <a:r>
                        <a:rPr lang="en-GB" sz="1600" dirty="0"/>
                        <a:t>9.1</a:t>
                      </a:r>
                      <a:endParaRPr lang="en-GB" sz="1600" dirty="0">
                        <a:latin typeface="Arial" pitchFamily="34" charset="0"/>
                        <a:cs typeface="Arial" pitchFamily="34" charset="0"/>
                      </a:endParaRPr>
                    </a:p>
                  </a:txBody>
                  <a:tcPr/>
                </a:tc>
              </a:tr>
              <a:tr h="352039">
                <a:tc>
                  <a:txBody>
                    <a:bodyPr/>
                    <a:lstStyle/>
                    <a:p>
                      <a:pPr algn="ctr"/>
                      <a:r>
                        <a:rPr lang="en-GB" sz="1600" dirty="0"/>
                        <a:t>Marina</a:t>
                      </a:r>
                      <a:endParaRPr lang="en-GB" sz="1600" dirty="0">
                        <a:latin typeface="Arial" pitchFamily="34" charset="0"/>
                        <a:cs typeface="Arial" pitchFamily="34" charset="0"/>
                      </a:endParaRPr>
                    </a:p>
                  </a:txBody>
                  <a:tcPr/>
                </a:tc>
                <a:tc>
                  <a:txBody>
                    <a:bodyPr/>
                    <a:lstStyle/>
                    <a:p>
                      <a:pPr algn="ctr"/>
                      <a:r>
                        <a:rPr lang="en-GB" sz="1600" dirty="0"/>
                        <a:t>9.4</a:t>
                      </a:r>
                      <a:endParaRPr lang="en-GB" sz="1600" dirty="0">
                        <a:latin typeface="Arial" pitchFamily="34" charset="0"/>
                        <a:cs typeface="Arial" pitchFamily="34" charset="0"/>
                      </a:endParaRPr>
                    </a:p>
                  </a:txBody>
                  <a:tcPr/>
                </a:tc>
              </a:tr>
              <a:tr h="352039">
                <a:tc>
                  <a:txBody>
                    <a:bodyPr/>
                    <a:lstStyle/>
                    <a:p>
                      <a:pPr algn="ctr"/>
                      <a:r>
                        <a:rPr lang="en-GB" sz="1600" dirty="0"/>
                        <a:t>Pedro</a:t>
                      </a:r>
                      <a:endParaRPr lang="en-GB" sz="1600" dirty="0">
                        <a:latin typeface="Arial" pitchFamily="34" charset="0"/>
                        <a:cs typeface="Arial" pitchFamily="34" charset="0"/>
                      </a:endParaRPr>
                    </a:p>
                  </a:txBody>
                  <a:tcPr/>
                </a:tc>
                <a:tc>
                  <a:txBody>
                    <a:bodyPr/>
                    <a:lstStyle/>
                    <a:p>
                      <a:pPr algn="ctr"/>
                      <a:r>
                        <a:rPr lang="en-GB" sz="1600" dirty="0"/>
                        <a:t>9.0</a:t>
                      </a:r>
                      <a:endParaRPr lang="en-GB" sz="1600" dirty="0">
                        <a:latin typeface="Arial" pitchFamily="34" charset="0"/>
                        <a:cs typeface="Arial" pitchFamily="34" charset="0"/>
                      </a:endParaRPr>
                    </a:p>
                  </a:txBody>
                  <a:tcPr/>
                </a:tc>
              </a:tr>
              <a:tr h="352039">
                <a:tc>
                  <a:txBody>
                    <a:bodyPr/>
                    <a:lstStyle/>
                    <a:p>
                      <a:pPr algn="ctr"/>
                      <a:r>
                        <a:rPr lang="en-GB" sz="1600" dirty="0"/>
                        <a:t>Verônica </a:t>
                      </a:r>
                      <a:endParaRPr lang="en-GB" sz="1600" dirty="0">
                        <a:latin typeface="Arial" pitchFamily="34" charset="0"/>
                        <a:cs typeface="Arial" pitchFamily="34" charset="0"/>
                      </a:endParaRPr>
                    </a:p>
                  </a:txBody>
                  <a:tcPr/>
                </a:tc>
                <a:tc>
                  <a:txBody>
                    <a:bodyPr/>
                    <a:lstStyle/>
                    <a:p>
                      <a:pPr algn="ctr"/>
                      <a:r>
                        <a:rPr lang="en-GB" sz="1600" dirty="0"/>
                        <a:t>8.8</a:t>
                      </a:r>
                      <a:endParaRPr lang="en-GB" sz="1600" dirty="0">
                        <a:latin typeface="Arial" pitchFamily="34" charset="0"/>
                        <a:cs typeface="Arial" pitchFamily="34" charset="0"/>
                      </a:endParaRPr>
                    </a:p>
                  </a:txBody>
                  <a:tcPr/>
                </a:tc>
              </a:tr>
            </a:tbl>
          </a:graphicData>
        </a:graphic>
      </p:graphicFrame>
      <p:graphicFrame>
        <p:nvGraphicFramePr>
          <p:cNvPr id="5" name="Tabela 4"/>
          <p:cNvGraphicFramePr>
            <a:graphicFrameLocks noGrp="1"/>
          </p:cNvGraphicFramePr>
          <p:nvPr>
            <p:extLst>
              <p:ext uri="{D42A27DB-BD31-4B8C-83A1-F6EECF244321}">
                <p14:modId xmlns:p14="http://schemas.microsoft.com/office/powerpoint/2010/main" val="2572341178"/>
              </p:ext>
            </p:extLst>
          </p:nvPr>
        </p:nvGraphicFramePr>
        <p:xfrm>
          <a:off x="1489752" y="3693589"/>
          <a:ext cx="6051082" cy="335280"/>
        </p:xfrm>
        <a:graphic>
          <a:graphicData uri="http://schemas.openxmlformats.org/drawingml/2006/table">
            <a:tbl>
              <a:tblPr firstRow="1" bandRow="1">
                <a:tableStyleId>{F5AB1C69-6EDB-4FF4-983F-18BD219EF322}</a:tableStyleId>
              </a:tblPr>
              <a:tblGrid>
                <a:gridCol w="3025541"/>
                <a:gridCol w="3025541"/>
              </a:tblGrid>
              <a:tr h="226824">
                <a:tc>
                  <a:txBody>
                    <a:bodyPr/>
                    <a:lstStyle/>
                    <a:p>
                      <a:r>
                        <a:rPr lang="pt-BR" sz="1600" dirty="0" smtClean="0"/>
                        <a:t> Nota do grupo:</a:t>
                      </a:r>
                      <a:endParaRPr lang="pt-BR" sz="1600" dirty="0">
                        <a:solidFill>
                          <a:srgbClr val="F8B2A3"/>
                        </a:solidFill>
                      </a:endParaRPr>
                    </a:p>
                  </a:txBody>
                  <a:tcPr/>
                </a:tc>
                <a:tc>
                  <a:txBody>
                    <a:bodyPr/>
                    <a:lstStyle/>
                    <a:p>
                      <a:pPr algn="ctr"/>
                      <a:r>
                        <a:rPr lang="pt-BR" sz="1600" dirty="0" smtClean="0"/>
                        <a:t> 9.0</a:t>
                      </a:r>
                      <a:endParaRPr lang="pt-BR" sz="1600" dirty="0"/>
                    </a:p>
                  </a:txBody>
                  <a:tcPr/>
                </a:tc>
              </a:tr>
            </a:tbl>
          </a:graphicData>
        </a:graphic>
      </p:graphicFrame>
    </p:spTree>
    <p:extLst>
      <p:ext uri="{BB962C8B-B14F-4D97-AF65-F5344CB8AC3E}">
        <p14:creationId xmlns:p14="http://schemas.microsoft.com/office/powerpoint/2010/main" val="164130200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5500"/>
          </a:bodyPr>
          <a:lstStyle/>
          <a:p>
            <a:r>
              <a:rPr lang="pt-BR" altLang="ko-KR" dirty="0" smtClean="0"/>
              <a:t>Módulo 3</a:t>
            </a:r>
            <a:endParaRPr lang="ko-KR" altLang="en-US" dirty="0"/>
          </a:p>
        </p:txBody>
      </p:sp>
      <p:sp>
        <p:nvSpPr>
          <p:cNvPr id="3" name="Text Placeholder 2"/>
          <p:cNvSpPr>
            <a:spLocks noGrp="1"/>
          </p:cNvSpPr>
          <p:nvPr>
            <p:ph type="body" sz="quarter" idx="11"/>
          </p:nvPr>
        </p:nvSpPr>
        <p:spPr/>
        <p:txBody>
          <a:bodyPr>
            <a:normAutofit fontScale="95500"/>
          </a:bodyPr>
          <a:lstStyle/>
          <a:p>
            <a:pPr lvl="0"/>
            <a:r>
              <a:rPr lang="pt-BR" altLang="ko-KR" dirty="0" smtClean="0"/>
              <a:t>Acompanhamento pelos Familiares</a:t>
            </a:r>
            <a:endParaRPr lang="en-US" altLang="ko-KR" dirty="0"/>
          </a:p>
        </p:txBody>
      </p:sp>
      <p:sp>
        <p:nvSpPr>
          <p:cNvPr id="4" name="Elipse 3"/>
          <p:cNvSpPr/>
          <p:nvPr/>
        </p:nvSpPr>
        <p:spPr>
          <a:xfrm>
            <a:off x="237883" y="4219209"/>
            <a:ext cx="671391" cy="657075"/>
          </a:xfrm>
          <a:prstGeom prst="ellipse">
            <a:avLst/>
          </a:prstGeom>
          <a:solidFill>
            <a:srgbClr val="6DAE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ounded Rectangle 27">
            <a:extLst>
              <a:ext uri="{FF2B5EF4-FFF2-40B4-BE49-F238E27FC236}">
                <a16:creationId xmlns:a16="http://schemas.microsoft.com/office/drawing/2014/main" xmlns="" id="{341BB701-C479-4318-BF4E-740B38EFBFF4}"/>
              </a:ext>
            </a:extLst>
          </p:cNvPr>
          <p:cNvSpPr/>
          <p:nvPr/>
        </p:nvSpPr>
        <p:spPr>
          <a:xfrm>
            <a:off x="361057" y="4384501"/>
            <a:ext cx="425042" cy="326490"/>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267482718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p:cNvSpPr>
            <a:spLocks noGrp="1"/>
          </p:cNvSpPr>
          <p:nvPr>
            <p:ph type="body" sz="quarter" idx="10"/>
          </p:nvPr>
        </p:nvSpPr>
        <p:spPr>
          <a:xfrm>
            <a:off x="-82193" y="88528"/>
            <a:ext cx="9144000" cy="576064"/>
          </a:xfrm>
        </p:spPr>
        <p:txBody>
          <a:bodyPr>
            <a:normAutofit fontScale="95500"/>
          </a:bodyPr>
          <a:lstStyle/>
          <a:p>
            <a:r>
              <a:rPr lang="pt-BR" dirty="0" smtClean="0"/>
              <a:t>Documento de Visão</a:t>
            </a:r>
            <a:endParaRPr lang="pt-BR" dirty="0"/>
          </a:p>
        </p:txBody>
      </p:sp>
      <p:sp>
        <p:nvSpPr>
          <p:cNvPr id="3" name="Espaço Reservado para Texto 2"/>
          <p:cNvSpPr>
            <a:spLocks noGrp="1"/>
          </p:cNvSpPr>
          <p:nvPr>
            <p:ph type="body" sz="quarter" idx="11"/>
          </p:nvPr>
        </p:nvSpPr>
        <p:spPr>
          <a:xfrm>
            <a:off x="457199" y="791109"/>
            <a:ext cx="8065215" cy="3824359"/>
          </a:xfrm>
        </p:spPr>
        <p:txBody>
          <a:bodyPr>
            <a:normAutofit fontScale="95500" lnSpcReduction="10000"/>
          </a:bodyPr>
          <a:lstStyle/>
          <a:p>
            <a:pPr lvl="0" algn="just">
              <a:spcBef>
                <a:spcPts val="0"/>
              </a:spcBef>
            </a:pPr>
            <a:r>
              <a:rPr lang="pt-BR" sz="1800" b="1" dirty="0">
                <a:latin typeface="+mj-lt"/>
              </a:rPr>
              <a:t>O </a:t>
            </a:r>
            <a:r>
              <a:rPr lang="pt-BR" sz="1800" b="1" dirty="0" smtClean="0">
                <a:latin typeface="+mj-lt"/>
              </a:rPr>
              <a:t>Problema</a:t>
            </a:r>
          </a:p>
          <a:p>
            <a:pPr lvl="0" algn="just">
              <a:spcBef>
                <a:spcPts val="0"/>
              </a:spcBef>
            </a:pPr>
            <a:r>
              <a:rPr lang="pt-BR" sz="1800" dirty="0">
                <a:latin typeface="+mj-lt"/>
              </a:rPr>
              <a:t>Ausência de um sistema que possibilite o acompanhamento dos idosos em instituições de longa permanência pelos seus familiares;</a:t>
            </a:r>
          </a:p>
          <a:p>
            <a:pPr lvl="0" algn="just">
              <a:spcBef>
                <a:spcPts val="0"/>
              </a:spcBef>
            </a:pPr>
            <a:endParaRPr lang="pt-BR" sz="1800" dirty="0">
              <a:latin typeface="+mj-lt"/>
            </a:endParaRPr>
          </a:p>
          <a:p>
            <a:pPr lvl="0" algn="just">
              <a:spcBef>
                <a:spcPts val="0"/>
              </a:spcBef>
            </a:pPr>
            <a:r>
              <a:rPr lang="pt-BR" sz="1800" b="1" dirty="0" smtClean="0">
                <a:latin typeface="Arial" panose="020B0604020202020204" pitchFamily="34" charset="0"/>
              </a:rPr>
              <a:t>Quem afeta</a:t>
            </a:r>
            <a:endParaRPr lang="pt-BR" sz="1800" dirty="0" smtClean="0">
              <a:latin typeface="+mj-lt"/>
            </a:endParaRPr>
          </a:p>
          <a:p>
            <a:pPr algn="l"/>
            <a:r>
              <a:rPr lang="pt-BR" sz="1800" dirty="0">
                <a:latin typeface="+mj-lt"/>
              </a:rPr>
              <a:t>Todos os módulos (exceto o de relatórios especializados), os familiares responsáveis pelos idosos e todos os funcionários da instituição;</a:t>
            </a:r>
          </a:p>
          <a:p>
            <a:pPr lvl="0" algn="just">
              <a:spcBef>
                <a:spcPts val="0"/>
              </a:spcBef>
            </a:pPr>
            <a:endParaRPr lang="pt-BR" sz="1800" b="1" dirty="0" smtClean="0">
              <a:latin typeface="Arial" panose="020B0604020202020204" pitchFamily="34" charset="0"/>
            </a:endParaRPr>
          </a:p>
          <a:p>
            <a:pPr lvl="0" algn="just">
              <a:spcBef>
                <a:spcPts val="0"/>
              </a:spcBef>
            </a:pPr>
            <a:r>
              <a:rPr lang="pt-BR" sz="1800" b="1" dirty="0" smtClean="0">
                <a:latin typeface="Arial" panose="020B0604020202020204" pitchFamily="34" charset="0"/>
              </a:rPr>
              <a:t>Qual </a:t>
            </a:r>
            <a:r>
              <a:rPr lang="pt-BR" sz="1800" b="1" dirty="0">
                <a:latin typeface="Arial" panose="020B0604020202020204" pitchFamily="34" charset="0"/>
              </a:rPr>
              <a:t>seu </a:t>
            </a:r>
            <a:r>
              <a:rPr lang="pt-BR" sz="1800" b="1" dirty="0" smtClean="0">
                <a:latin typeface="Arial" panose="020B0604020202020204" pitchFamily="34" charset="0"/>
              </a:rPr>
              <a:t>impacto</a:t>
            </a:r>
            <a:endParaRPr lang="pt-BR" sz="1800" dirty="0" smtClean="0">
              <a:latin typeface="+mj-lt"/>
            </a:endParaRPr>
          </a:p>
          <a:p>
            <a:pPr marL="0" lvl="1" indent="0" algn="just">
              <a:buClr>
                <a:schemeClr val="dk1"/>
              </a:buClr>
              <a:buSzPts val="1400"/>
              <a:buNone/>
            </a:pPr>
            <a:r>
              <a:rPr lang="pt-BR" sz="1800" dirty="0">
                <a:solidFill>
                  <a:schemeClr val="tx1">
                    <a:lumMod val="75000"/>
                    <a:lumOff val="25000"/>
                  </a:schemeClr>
                </a:solidFill>
                <a:latin typeface="+mj-lt"/>
                <a:cs typeface="Arial" pitchFamily="34" charset="0"/>
              </a:rPr>
              <a:t>Melhoria na interação entre os familiares dos idosos e a instituição, melhoria no monitoramento do desenvolvimento do idoso </a:t>
            </a:r>
            <a:r>
              <a:rPr lang="pt-BR" sz="1800" dirty="0" err="1">
                <a:solidFill>
                  <a:schemeClr val="tx1">
                    <a:lumMod val="75000"/>
                    <a:lumOff val="25000"/>
                  </a:schemeClr>
                </a:solidFill>
                <a:latin typeface="+mj-lt"/>
                <a:cs typeface="Arial" pitchFamily="34" charset="0"/>
              </a:rPr>
              <a:t>idoso</a:t>
            </a:r>
            <a:r>
              <a:rPr lang="pt-BR" sz="1800" dirty="0">
                <a:solidFill>
                  <a:schemeClr val="tx1">
                    <a:lumMod val="75000"/>
                    <a:lumOff val="25000"/>
                  </a:schemeClr>
                </a:solidFill>
                <a:latin typeface="+mj-lt"/>
                <a:cs typeface="Arial" pitchFamily="34" charset="0"/>
              </a:rPr>
              <a:t>.</a:t>
            </a:r>
          </a:p>
          <a:p>
            <a:pPr algn="just">
              <a:spcBef>
                <a:spcPts val="0"/>
              </a:spcBef>
            </a:pPr>
            <a:endParaRPr lang="pt-BR" sz="1800" dirty="0" smtClean="0">
              <a:latin typeface="+mj-lt"/>
            </a:endParaRPr>
          </a:p>
          <a:p>
            <a:pPr lvl="0" algn="just">
              <a:spcBef>
                <a:spcPts val="0"/>
              </a:spcBef>
            </a:pPr>
            <a:r>
              <a:rPr lang="pt-BR" sz="1800" b="1" dirty="0">
                <a:latin typeface="Arial" panose="020B0604020202020204" pitchFamily="34" charset="0"/>
              </a:rPr>
              <a:t>Qual seria uma boa </a:t>
            </a:r>
            <a:r>
              <a:rPr lang="pt-BR" sz="1800" b="1" dirty="0" smtClean="0">
                <a:latin typeface="Arial" panose="020B0604020202020204" pitchFamily="34" charset="0"/>
              </a:rPr>
              <a:t>solução</a:t>
            </a:r>
          </a:p>
          <a:p>
            <a:pPr lvl="0" algn="just">
              <a:spcBef>
                <a:spcPts val="0"/>
              </a:spcBef>
            </a:pPr>
            <a:r>
              <a:rPr lang="pt-BR" sz="1800" dirty="0" smtClean="0">
                <a:latin typeface="+mj-lt"/>
              </a:rPr>
              <a:t>Desenvolver </a:t>
            </a:r>
            <a:r>
              <a:rPr lang="pt-BR" sz="1800" dirty="0">
                <a:latin typeface="+mj-lt"/>
              </a:rPr>
              <a:t>e implantar um módulo de prontuário de idosos, que atenda às </a:t>
            </a:r>
            <a:r>
              <a:rPr lang="pt-BR" sz="1800" dirty="0" smtClean="0">
                <a:latin typeface="+mj-lt"/>
              </a:rPr>
              <a:t>necessidades </a:t>
            </a:r>
            <a:r>
              <a:rPr lang="pt-BR" sz="1800" dirty="0">
                <a:latin typeface="+mj-lt"/>
              </a:rPr>
              <a:t>de uma instituição de longa permanência, até o prazo de dezembro de 2019. </a:t>
            </a:r>
          </a:p>
        </p:txBody>
      </p:sp>
    </p:spTree>
    <p:extLst>
      <p:ext uri="{BB962C8B-B14F-4D97-AF65-F5344CB8AC3E}">
        <p14:creationId xmlns:p14="http://schemas.microsoft.com/office/powerpoint/2010/main" val="123665674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a 4"/>
          <p:cNvGraphicFramePr>
            <a:graphicFrameLocks noGrp="1"/>
          </p:cNvGraphicFramePr>
          <p:nvPr>
            <p:extLst/>
          </p:nvPr>
        </p:nvGraphicFramePr>
        <p:xfrm>
          <a:off x="58916" y="1267873"/>
          <a:ext cx="9085084" cy="2649659"/>
        </p:xfrm>
        <a:graphic>
          <a:graphicData uri="http://schemas.openxmlformats.org/drawingml/2006/table">
            <a:tbl>
              <a:tblPr firstRow="1" bandRow="1">
                <a:tableStyleId>{5C22544A-7EE6-4342-B048-85BDC9FD1C3A}</a:tableStyleId>
              </a:tblPr>
              <a:tblGrid>
                <a:gridCol w="3110894">
                  <a:extLst>
                    <a:ext uri="{9D8B030D-6E8A-4147-A177-3AD203B41FA5}">
                      <a16:colId xmlns="" xmlns:a16="http://schemas.microsoft.com/office/drawing/2014/main" val="20000"/>
                    </a:ext>
                  </a:extLst>
                </a:gridCol>
                <a:gridCol w="2945828">
                  <a:extLst>
                    <a:ext uri="{9D8B030D-6E8A-4147-A177-3AD203B41FA5}">
                      <a16:colId xmlns="" xmlns:a16="http://schemas.microsoft.com/office/drawing/2014/main" val="20001"/>
                    </a:ext>
                  </a:extLst>
                </a:gridCol>
                <a:gridCol w="3028362">
                  <a:extLst>
                    <a:ext uri="{9D8B030D-6E8A-4147-A177-3AD203B41FA5}">
                      <a16:colId xmlns="" xmlns:a16="http://schemas.microsoft.com/office/drawing/2014/main" val="20002"/>
                    </a:ext>
                  </a:extLst>
                </a:gridCol>
              </a:tblGrid>
              <a:tr h="518396">
                <a:tc>
                  <a:txBody>
                    <a:bodyPr/>
                    <a:lstStyle/>
                    <a:p>
                      <a:r>
                        <a:rPr lang="pt-BR" sz="1600" dirty="0"/>
                        <a:t>Nome</a:t>
                      </a:r>
                      <a:endParaRPr lang="pt-BR" sz="1600" dirty="0">
                        <a:latin typeface="Arial" panose="020B0604020202020204" pitchFamily="34" charset="0"/>
                        <a:cs typeface="Arial" panose="020B0604020202020204" pitchFamily="34" charset="0"/>
                      </a:endParaRPr>
                    </a:p>
                  </a:txBody>
                  <a:tcPr marL="121920" marR="121920" marT="60960" marB="60960"/>
                </a:tc>
                <a:tc>
                  <a:txBody>
                    <a:bodyPr/>
                    <a:lstStyle/>
                    <a:p>
                      <a:r>
                        <a:rPr lang="pt-BR" sz="1600" dirty="0"/>
                        <a:t>Descrição</a:t>
                      </a:r>
                      <a:endParaRPr lang="pt-BR" sz="1600" dirty="0">
                        <a:latin typeface="Arial" panose="020B0604020202020204" pitchFamily="34" charset="0"/>
                        <a:cs typeface="Arial" panose="020B0604020202020204" pitchFamily="34" charset="0"/>
                      </a:endParaRPr>
                    </a:p>
                  </a:txBody>
                  <a:tcPr marL="121920" marR="121920" marT="60960" marB="60960"/>
                </a:tc>
                <a:tc>
                  <a:txBody>
                    <a:bodyPr/>
                    <a:lstStyle/>
                    <a:p>
                      <a:r>
                        <a:rPr lang="pt-BR" sz="1600" dirty="0"/>
                        <a:t>Responsabilidades</a:t>
                      </a:r>
                      <a:endParaRPr lang="pt-BR" sz="1600" dirty="0">
                        <a:latin typeface="Arial" panose="020B0604020202020204" pitchFamily="34" charset="0"/>
                        <a:cs typeface="Arial" panose="020B0604020202020204" pitchFamily="34" charset="0"/>
                      </a:endParaRPr>
                    </a:p>
                  </a:txBody>
                  <a:tcPr marL="121920" marR="121920" marT="60960" marB="60960"/>
                </a:tc>
                <a:extLst>
                  <a:ext uri="{0D108BD9-81ED-4DB2-BD59-A6C34878D82A}">
                    <a16:rowId xmlns="" xmlns:a16="http://schemas.microsoft.com/office/drawing/2014/main" val="10000"/>
                  </a:ext>
                </a:extLst>
              </a:tr>
              <a:tr h="2131263">
                <a:tc>
                  <a:txBody>
                    <a:bodyPr/>
                    <a:lstStyle/>
                    <a:p>
                      <a:r>
                        <a:rPr lang="en-US" sz="1600" kern="1200" dirty="0">
                          <a:effectLst/>
                        </a:rPr>
                        <a:t>Módulo de Prontuario de </a:t>
                      </a:r>
                      <a:r>
                        <a:rPr lang="en-US" sz="1600" kern="1200" dirty="0" err="1">
                          <a:effectLst/>
                        </a:rPr>
                        <a:t>Idosos</a:t>
                      </a:r>
                      <a:r>
                        <a:rPr lang="en-US" sz="1600" kern="1200" dirty="0">
                          <a:effectLst/>
                        </a:rPr>
                        <a:t> (</a:t>
                      </a:r>
                      <a:r>
                        <a:rPr lang="en-US" sz="1600" kern="1200" dirty="0" err="1">
                          <a:effectLst/>
                        </a:rPr>
                        <a:t>Enfermeiros</a:t>
                      </a:r>
                      <a:r>
                        <a:rPr lang="en-US" sz="1600" kern="1200" dirty="0">
                          <a:effectLst/>
                        </a:rPr>
                        <a:t>)</a:t>
                      </a:r>
                      <a:endParaRPr lang="pt-BR" sz="1600" dirty="0">
                        <a:latin typeface="Arial" pitchFamily="34" charset="0"/>
                        <a:cs typeface="Arial" pitchFamily="34" charset="0"/>
                      </a:endParaRPr>
                    </a:p>
                  </a:txBody>
                  <a:tcPr/>
                </a:tc>
                <a:tc>
                  <a:txBody>
                    <a:bodyPr/>
                    <a:lstStyle/>
                    <a:p>
                      <a:r>
                        <a:rPr lang="pt-BR" sz="1600" kern="1200" dirty="0">
                          <a:effectLst/>
                        </a:rPr>
                        <a:t>Registro e gerenciamento dos idosos numa casa de longa permanência</a:t>
                      </a:r>
                      <a:endParaRPr lang="pt-BR" sz="1600" dirty="0">
                        <a:latin typeface="Arial" pitchFamily="34" charset="0"/>
                        <a:cs typeface="Arial" pitchFamily="34" charset="0"/>
                      </a:endParaRPr>
                    </a:p>
                  </a:txBody>
                  <a:tcPr/>
                </a:tc>
                <a:tc>
                  <a:txBody>
                    <a:bodyPr/>
                    <a:lstStyle/>
                    <a:p>
                      <a:r>
                        <a:rPr lang="pt-BR" sz="1600" dirty="0"/>
                        <a:t>Enfermeiros</a:t>
                      </a:r>
                      <a:r>
                        <a:rPr lang="pt-BR" sz="1600" baseline="0" dirty="0"/>
                        <a:t> ficarão responsáveis por manterem os dados atualizados, para o bom funcionamento do sistema.</a:t>
                      </a:r>
                      <a:endParaRPr lang="pt-BR" sz="1600" b="1" dirty="0">
                        <a:latin typeface="Arial" pitchFamily="34" charset="0"/>
                        <a:cs typeface="Arial" pitchFamily="34" charset="0"/>
                      </a:endParaRPr>
                    </a:p>
                  </a:txBody>
                  <a:tcPr/>
                </a:tc>
                <a:extLst>
                  <a:ext uri="{0D108BD9-81ED-4DB2-BD59-A6C34878D82A}">
                    <a16:rowId xmlns="" xmlns:a16="http://schemas.microsoft.com/office/drawing/2014/main" val="10001"/>
                  </a:ext>
                </a:extLst>
              </a:tr>
            </a:tbl>
          </a:graphicData>
        </a:graphic>
      </p:graphicFrame>
      <p:sp>
        <p:nvSpPr>
          <p:cNvPr id="8" name="Espaço Reservado para Texto 1"/>
          <p:cNvSpPr>
            <a:spLocks noGrp="1"/>
          </p:cNvSpPr>
          <p:nvPr>
            <p:ph type="body" sz="quarter" idx="10"/>
          </p:nvPr>
        </p:nvSpPr>
        <p:spPr>
          <a:xfrm>
            <a:off x="0" y="113203"/>
            <a:ext cx="9144000" cy="576064"/>
          </a:xfrm>
        </p:spPr>
        <p:txBody>
          <a:bodyPr>
            <a:normAutofit fontScale="95500"/>
          </a:bodyPr>
          <a:lstStyle/>
          <a:p>
            <a:r>
              <a:rPr lang="pt-BR" dirty="0" smtClean="0"/>
              <a:t>Documento de Visão</a:t>
            </a:r>
            <a:endParaRPr lang="pt-BR" dirty="0"/>
          </a:p>
        </p:txBody>
      </p:sp>
      <p:sp>
        <p:nvSpPr>
          <p:cNvPr id="9" name="Espaço Reservado para Texto 2"/>
          <p:cNvSpPr>
            <a:spLocks noGrp="1"/>
          </p:cNvSpPr>
          <p:nvPr>
            <p:ph type="body" sz="quarter" idx="11"/>
          </p:nvPr>
        </p:nvSpPr>
        <p:spPr>
          <a:xfrm>
            <a:off x="0" y="733212"/>
            <a:ext cx="9144000" cy="288032"/>
          </a:xfrm>
        </p:spPr>
        <p:txBody>
          <a:bodyPr>
            <a:normAutofit fontScale="88000" lnSpcReduction="10000"/>
          </a:bodyPr>
          <a:lstStyle/>
          <a:p>
            <a:r>
              <a:rPr lang="pt-BR" sz="2400" dirty="0" err="1" smtClean="0"/>
              <a:t>Stakeholder</a:t>
            </a:r>
            <a:r>
              <a:rPr lang="pt-BR" sz="2400" dirty="0" smtClean="0"/>
              <a:t>: </a:t>
            </a:r>
            <a:endParaRPr lang="pt-BR" sz="2400" dirty="0"/>
          </a:p>
        </p:txBody>
      </p:sp>
    </p:spTree>
    <p:extLst>
      <p:ext uri="{BB962C8B-B14F-4D97-AF65-F5344CB8AC3E}">
        <p14:creationId xmlns:p14="http://schemas.microsoft.com/office/powerpoint/2010/main" val="313795011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a 4"/>
          <p:cNvGraphicFramePr>
            <a:graphicFrameLocks noGrp="1"/>
          </p:cNvGraphicFramePr>
          <p:nvPr>
            <p:extLst/>
          </p:nvPr>
        </p:nvGraphicFramePr>
        <p:xfrm>
          <a:off x="58916" y="1267873"/>
          <a:ext cx="9085084" cy="2649659"/>
        </p:xfrm>
        <a:graphic>
          <a:graphicData uri="http://schemas.openxmlformats.org/drawingml/2006/table">
            <a:tbl>
              <a:tblPr firstRow="1" bandRow="1">
                <a:tableStyleId>{21E4AEA4-8DFA-4A89-87EB-49C32662AFE0}</a:tableStyleId>
              </a:tblPr>
              <a:tblGrid>
                <a:gridCol w="3110894">
                  <a:extLst>
                    <a:ext uri="{9D8B030D-6E8A-4147-A177-3AD203B41FA5}">
                      <a16:colId xmlns="" xmlns:a16="http://schemas.microsoft.com/office/drawing/2014/main" val="20000"/>
                    </a:ext>
                  </a:extLst>
                </a:gridCol>
                <a:gridCol w="2945828">
                  <a:extLst>
                    <a:ext uri="{9D8B030D-6E8A-4147-A177-3AD203B41FA5}">
                      <a16:colId xmlns="" xmlns:a16="http://schemas.microsoft.com/office/drawing/2014/main" val="20001"/>
                    </a:ext>
                  </a:extLst>
                </a:gridCol>
                <a:gridCol w="3028362">
                  <a:extLst>
                    <a:ext uri="{9D8B030D-6E8A-4147-A177-3AD203B41FA5}">
                      <a16:colId xmlns="" xmlns:a16="http://schemas.microsoft.com/office/drawing/2014/main" val="20002"/>
                    </a:ext>
                  </a:extLst>
                </a:gridCol>
              </a:tblGrid>
              <a:tr h="518396">
                <a:tc>
                  <a:txBody>
                    <a:bodyPr/>
                    <a:lstStyle/>
                    <a:p>
                      <a:r>
                        <a:rPr lang="pt-BR" sz="1600" dirty="0">
                          <a:latin typeface="Arial" panose="020B0604020202020204" pitchFamily="34" charset="0"/>
                          <a:cs typeface="Arial" panose="020B0604020202020204" pitchFamily="34" charset="0"/>
                        </a:rPr>
                        <a:t>Nome</a:t>
                      </a:r>
                    </a:p>
                  </a:txBody>
                  <a:tcPr marL="121920" marR="121920" marT="60960" marB="60960"/>
                </a:tc>
                <a:tc>
                  <a:txBody>
                    <a:bodyPr/>
                    <a:lstStyle/>
                    <a:p>
                      <a:r>
                        <a:rPr lang="pt-BR" sz="1600" dirty="0">
                          <a:latin typeface="Arial" panose="020B0604020202020204" pitchFamily="34" charset="0"/>
                          <a:cs typeface="Arial" panose="020B0604020202020204" pitchFamily="34" charset="0"/>
                        </a:rPr>
                        <a:t>Descrição</a:t>
                      </a:r>
                    </a:p>
                  </a:txBody>
                  <a:tcPr marL="121920" marR="121920" marT="60960" marB="60960"/>
                </a:tc>
                <a:tc>
                  <a:txBody>
                    <a:bodyPr/>
                    <a:lstStyle/>
                    <a:p>
                      <a:r>
                        <a:rPr lang="pt-BR" sz="1600" dirty="0">
                          <a:latin typeface="Arial" panose="020B0604020202020204" pitchFamily="34" charset="0"/>
                          <a:cs typeface="Arial" panose="020B0604020202020204" pitchFamily="34" charset="0"/>
                        </a:rPr>
                        <a:t>Responsabilidades</a:t>
                      </a:r>
                    </a:p>
                  </a:txBody>
                  <a:tcPr marL="121920" marR="121920" marT="60960" marB="60960"/>
                </a:tc>
                <a:extLst>
                  <a:ext uri="{0D108BD9-81ED-4DB2-BD59-A6C34878D82A}">
                    <a16:rowId xmlns="" xmlns:a16="http://schemas.microsoft.com/office/drawing/2014/main" val="10000"/>
                  </a:ext>
                </a:extLst>
              </a:tr>
              <a:tr h="2131263">
                <a:tc>
                  <a:txBody>
                    <a:bodyPr/>
                    <a:lstStyle/>
                    <a:p>
                      <a:pPr algn="just">
                        <a:lnSpc>
                          <a:spcPct val="100000"/>
                        </a:lnSpc>
                        <a:spcAft>
                          <a:spcPts val="600"/>
                        </a:spcAft>
                        <a:tabLst>
                          <a:tab pos="342900" algn="l"/>
                          <a:tab pos="800100" algn="l"/>
                        </a:tabLst>
                      </a:pPr>
                      <a:r>
                        <a:rPr lang="fr-FR" sz="1600" b="0">
                          <a:effectLst/>
                          <a:latin typeface="+mj-lt"/>
                          <a:ea typeface="Times New Roman" panose="02020603050405020304" pitchFamily="18" charset="0"/>
                        </a:rPr>
                        <a:t>Módulo de Prontuário dos idosos </a:t>
                      </a:r>
                      <a:endParaRPr lang="pt-BR" sz="1600" b="0">
                        <a:effectLst/>
                        <a:latin typeface="+mj-lt"/>
                        <a:ea typeface="Times New Roman" panose="02020603050405020304" pitchFamily="18" charset="0"/>
                      </a:endParaRPr>
                    </a:p>
                    <a:p>
                      <a:pPr algn="just">
                        <a:lnSpc>
                          <a:spcPct val="100000"/>
                        </a:lnSpc>
                        <a:spcAft>
                          <a:spcPts val="600"/>
                        </a:spcAft>
                        <a:tabLst>
                          <a:tab pos="342900" algn="l"/>
                          <a:tab pos="800100" algn="l"/>
                        </a:tabLst>
                      </a:pPr>
                      <a:r>
                        <a:rPr lang="pt-BR" sz="1600" b="0">
                          <a:effectLst/>
                          <a:latin typeface="+mj-lt"/>
                          <a:ea typeface="Times New Roman" panose="02020603050405020304" pitchFamily="18" charset="0"/>
                          <a:cs typeface="TimesNewRomanPSMT"/>
                        </a:rPr>
                        <a:t> </a:t>
                      </a:r>
                      <a:endParaRPr lang="pt-BR" sz="1600" b="0">
                        <a:effectLst/>
                        <a:latin typeface="+mj-lt"/>
                        <a:ea typeface="Times New Roman" panose="02020603050405020304" pitchFamily="18" charset="0"/>
                      </a:endParaRPr>
                    </a:p>
                  </a:txBody>
                  <a:tcPr marL="68580" marR="68580" marT="0" marB="0"/>
                </a:tc>
                <a:tc>
                  <a:txBody>
                    <a:bodyPr/>
                    <a:lstStyle/>
                    <a:p>
                      <a:pPr algn="just">
                        <a:lnSpc>
                          <a:spcPct val="100000"/>
                        </a:lnSpc>
                        <a:spcAft>
                          <a:spcPts val="600"/>
                        </a:spcAft>
                        <a:tabLst>
                          <a:tab pos="342900" algn="l"/>
                          <a:tab pos="800100" algn="l"/>
                        </a:tabLst>
                      </a:pPr>
                      <a:r>
                        <a:rPr lang="pt-BR" sz="1600" b="0">
                          <a:effectLst/>
                          <a:latin typeface="+mj-lt"/>
                          <a:ea typeface="Times New Roman" panose="02020603050405020304" pitchFamily="18" charset="0"/>
                          <a:cs typeface="TimesNewRomanPSMT"/>
                        </a:rPr>
                        <a:t>Módulo responsável por realizar a junção das informações dos idosos presentes na instituição</a:t>
                      </a:r>
                      <a:endParaRPr lang="pt-BR" sz="1600" b="0">
                        <a:effectLst/>
                        <a:latin typeface="+mj-lt"/>
                        <a:ea typeface="Times New Roman" panose="02020603050405020304" pitchFamily="18" charset="0"/>
                      </a:endParaRPr>
                    </a:p>
                  </a:txBody>
                  <a:tcPr marL="68580" marR="68580" marT="0" marB="0"/>
                </a:tc>
                <a:tc>
                  <a:txBody>
                    <a:bodyPr/>
                    <a:lstStyle/>
                    <a:p>
                      <a:pPr algn="just">
                        <a:lnSpc>
                          <a:spcPct val="100000"/>
                        </a:lnSpc>
                        <a:spcAft>
                          <a:spcPts val="600"/>
                        </a:spcAft>
                        <a:tabLst>
                          <a:tab pos="342900" algn="l"/>
                          <a:tab pos="800100" algn="l"/>
                        </a:tabLst>
                      </a:pPr>
                      <a:r>
                        <a:rPr lang="fr-FR" sz="1600" b="0" dirty="0">
                          <a:effectLst/>
                          <a:latin typeface="+mj-lt"/>
                          <a:ea typeface="Times New Roman" panose="02020603050405020304" pitchFamily="18" charset="0"/>
                        </a:rPr>
                        <a:t>Fornecer os dados pessoais dos idosos para que possamos relacionar o responsável à seu respectivo paciente. </a:t>
                      </a:r>
                      <a:endParaRPr lang="pt-BR" sz="1600" b="0" dirty="0">
                        <a:effectLst/>
                        <a:latin typeface="+mj-lt"/>
                        <a:ea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bl>
          </a:graphicData>
        </a:graphic>
      </p:graphicFrame>
      <p:sp>
        <p:nvSpPr>
          <p:cNvPr id="6" name="Espaço Reservado para Texto 1"/>
          <p:cNvSpPr>
            <a:spLocks noGrp="1"/>
          </p:cNvSpPr>
          <p:nvPr>
            <p:ph type="body" sz="quarter" idx="10"/>
          </p:nvPr>
        </p:nvSpPr>
        <p:spPr>
          <a:xfrm>
            <a:off x="0" y="123478"/>
            <a:ext cx="9144000" cy="576064"/>
          </a:xfrm>
        </p:spPr>
        <p:txBody>
          <a:bodyPr>
            <a:normAutofit fontScale="95500"/>
          </a:bodyPr>
          <a:lstStyle/>
          <a:p>
            <a:r>
              <a:rPr lang="pt-BR" dirty="0" smtClean="0"/>
              <a:t>Documento de Visão</a:t>
            </a:r>
            <a:endParaRPr lang="pt-BR" dirty="0"/>
          </a:p>
        </p:txBody>
      </p:sp>
      <p:sp>
        <p:nvSpPr>
          <p:cNvPr id="7" name="Espaço Reservado para Texto 2"/>
          <p:cNvSpPr>
            <a:spLocks noGrp="1"/>
          </p:cNvSpPr>
          <p:nvPr>
            <p:ph type="body" sz="quarter" idx="11"/>
          </p:nvPr>
        </p:nvSpPr>
        <p:spPr>
          <a:xfrm>
            <a:off x="0" y="733212"/>
            <a:ext cx="9144000" cy="288032"/>
          </a:xfrm>
        </p:spPr>
        <p:txBody>
          <a:bodyPr>
            <a:normAutofit fontScale="88000" lnSpcReduction="10000"/>
          </a:bodyPr>
          <a:lstStyle/>
          <a:p>
            <a:r>
              <a:rPr lang="pt-BR" sz="2400" dirty="0" err="1" smtClean="0"/>
              <a:t>Stakeholder</a:t>
            </a:r>
            <a:r>
              <a:rPr lang="pt-BR" sz="2400" dirty="0" smtClean="0"/>
              <a:t>: </a:t>
            </a:r>
            <a:endParaRPr lang="pt-BR" sz="2400" dirty="0"/>
          </a:p>
        </p:txBody>
      </p:sp>
    </p:spTree>
    <p:extLst>
      <p:ext uri="{BB962C8B-B14F-4D97-AF65-F5344CB8AC3E}">
        <p14:creationId xmlns:p14="http://schemas.microsoft.com/office/powerpoint/2010/main" val="20313602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ixaDeTexto 7"/>
          <p:cNvSpPr txBox="1"/>
          <p:nvPr/>
        </p:nvSpPr>
        <p:spPr>
          <a:xfrm>
            <a:off x="324248" y="1347614"/>
            <a:ext cx="8496224" cy="2846933"/>
          </a:xfrm>
          <a:prstGeom prst="rect">
            <a:avLst/>
          </a:prstGeom>
          <a:noFill/>
        </p:spPr>
        <p:txBody>
          <a:bodyPr wrap="square" rtlCol="0">
            <a:spAutoFit/>
          </a:bodyPr>
          <a:lstStyle/>
          <a:p>
            <a:pPr lvl="0" algn="just">
              <a:spcAft>
                <a:spcPts val="0"/>
              </a:spcAft>
            </a:pPr>
            <a:r>
              <a:rPr lang="pt-BR" sz="1700" b="1" dirty="0">
                <a:solidFill>
                  <a:schemeClr val="tx1">
                    <a:lumMod val="75000"/>
                    <a:lumOff val="25000"/>
                  </a:schemeClr>
                </a:solidFill>
                <a:cs typeface="Arial" pitchFamily="34" charset="0"/>
              </a:rPr>
              <a:t>Módulo </a:t>
            </a:r>
            <a:r>
              <a:rPr lang="pt-BR" sz="1700" b="1" dirty="0" smtClean="0">
                <a:solidFill>
                  <a:schemeClr val="tx1">
                    <a:lumMod val="75000"/>
                    <a:lumOff val="25000"/>
                  </a:schemeClr>
                </a:solidFill>
                <a:cs typeface="Arial" pitchFamily="34" charset="0"/>
              </a:rPr>
              <a:t>06: </a:t>
            </a:r>
            <a:r>
              <a:rPr lang="pt-BR" sz="1700" b="1" dirty="0">
                <a:solidFill>
                  <a:schemeClr val="tx1">
                    <a:lumMod val="75000"/>
                    <a:lumOff val="25000"/>
                  </a:schemeClr>
                </a:solidFill>
                <a:cs typeface="Arial" pitchFamily="34" charset="0"/>
              </a:rPr>
              <a:t>Nutrição </a:t>
            </a:r>
          </a:p>
          <a:p>
            <a:pPr marL="285750" lvl="0" indent="-285750" algn="just">
              <a:spcAft>
                <a:spcPts val="0"/>
              </a:spcAft>
              <a:buFont typeface="Courier New" panose="02070309020205020404" pitchFamily="49" charset="0"/>
              <a:buChar char="o"/>
            </a:pPr>
            <a:r>
              <a:rPr lang="pt-BR" dirty="0" smtClean="0">
                <a:solidFill>
                  <a:schemeClr val="tx1">
                    <a:lumMod val="75000"/>
                    <a:lumOff val="25000"/>
                  </a:schemeClr>
                </a:solidFill>
                <a:cs typeface="Arial" pitchFamily="34" charset="0"/>
              </a:rPr>
              <a:t>Gerenciamento: </a:t>
            </a:r>
            <a:r>
              <a:rPr lang="pt-BR" dirty="0">
                <a:solidFill>
                  <a:schemeClr val="tx1">
                    <a:lumMod val="75000"/>
                    <a:lumOff val="25000"/>
                  </a:schemeClr>
                </a:solidFill>
                <a:cs typeface="Arial" pitchFamily="34" charset="0"/>
              </a:rPr>
              <a:t>tipos de </a:t>
            </a:r>
            <a:r>
              <a:rPr lang="pt-BR" dirty="0" smtClean="0">
                <a:solidFill>
                  <a:schemeClr val="tx1">
                    <a:lumMod val="75000"/>
                    <a:lumOff val="25000"/>
                  </a:schemeClr>
                </a:solidFill>
                <a:cs typeface="Arial" pitchFamily="34" charset="0"/>
              </a:rPr>
              <a:t>alimentos, plano </a:t>
            </a:r>
            <a:r>
              <a:rPr lang="pt-BR" dirty="0">
                <a:solidFill>
                  <a:schemeClr val="tx1">
                    <a:lumMod val="75000"/>
                    <a:lumOff val="25000"/>
                  </a:schemeClr>
                </a:solidFill>
                <a:cs typeface="Arial" pitchFamily="34" charset="0"/>
              </a:rPr>
              <a:t>alimentar </a:t>
            </a:r>
            <a:r>
              <a:rPr lang="pt-BR" dirty="0" smtClean="0">
                <a:solidFill>
                  <a:schemeClr val="tx1">
                    <a:lumMod val="75000"/>
                    <a:lumOff val="25000"/>
                  </a:schemeClr>
                </a:solidFill>
                <a:cs typeface="Arial" pitchFamily="34" charset="0"/>
              </a:rPr>
              <a:t>semanal e do padrão </a:t>
            </a:r>
            <a:r>
              <a:rPr lang="pt-BR" dirty="0">
                <a:solidFill>
                  <a:schemeClr val="tx1">
                    <a:lumMod val="75000"/>
                    <a:lumOff val="25000"/>
                  </a:schemeClr>
                </a:solidFill>
                <a:cs typeface="Arial" pitchFamily="34" charset="0"/>
              </a:rPr>
              <a:t>alimentar</a:t>
            </a:r>
          </a:p>
          <a:p>
            <a:pPr marL="285750" lvl="0" indent="-285750" algn="just">
              <a:spcAft>
                <a:spcPts val="0"/>
              </a:spcAft>
              <a:buFont typeface="Courier New" panose="02070309020205020404" pitchFamily="49" charset="0"/>
              <a:buChar char="o"/>
            </a:pPr>
            <a:r>
              <a:rPr lang="pt-BR" dirty="0">
                <a:solidFill>
                  <a:schemeClr val="tx1">
                    <a:lumMod val="75000"/>
                    <a:lumOff val="25000"/>
                  </a:schemeClr>
                </a:solidFill>
                <a:cs typeface="Arial" pitchFamily="34" charset="0"/>
              </a:rPr>
              <a:t>Controle das amostras dos alimentos, por 7 dias – em caso de intoxicação </a:t>
            </a:r>
            <a:r>
              <a:rPr lang="pt-BR" dirty="0" smtClean="0">
                <a:solidFill>
                  <a:schemeClr val="tx1">
                    <a:lumMod val="75000"/>
                    <a:lumOff val="25000"/>
                  </a:schemeClr>
                </a:solidFill>
                <a:cs typeface="Arial" pitchFamily="34" charset="0"/>
              </a:rPr>
              <a:t>alimentar;</a:t>
            </a:r>
          </a:p>
          <a:p>
            <a:pPr marL="285750" lvl="0" indent="-285750" algn="just">
              <a:spcAft>
                <a:spcPts val="0"/>
              </a:spcAft>
              <a:buFont typeface="Courier New" panose="02070309020205020404" pitchFamily="49" charset="0"/>
              <a:buChar char="o"/>
            </a:pPr>
            <a:r>
              <a:rPr lang="pt-BR" dirty="0" smtClean="0">
                <a:solidFill>
                  <a:schemeClr val="tx1">
                    <a:lumMod val="75000"/>
                    <a:lumOff val="25000"/>
                  </a:schemeClr>
                </a:solidFill>
                <a:cs typeface="Arial" pitchFamily="34" charset="0"/>
              </a:rPr>
              <a:t>Registro </a:t>
            </a:r>
            <a:r>
              <a:rPr lang="pt-BR" dirty="0">
                <a:solidFill>
                  <a:schemeClr val="tx1">
                    <a:lumMod val="75000"/>
                    <a:lumOff val="25000"/>
                  </a:schemeClr>
                </a:solidFill>
                <a:cs typeface="Arial" pitchFamily="34" charset="0"/>
              </a:rPr>
              <a:t>de consultas periódicas nutricionais por idosos; Enfermeiro deverá ter acesso aos dados dos idosos para preparações das </a:t>
            </a:r>
            <a:r>
              <a:rPr lang="pt-BR" dirty="0" smtClean="0">
                <a:solidFill>
                  <a:schemeClr val="tx1">
                    <a:lumMod val="75000"/>
                    <a:lumOff val="25000"/>
                  </a:schemeClr>
                </a:solidFill>
                <a:cs typeface="Arial" pitchFamily="34" charset="0"/>
              </a:rPr>
              <a:t>refeições;</a:t>
            </a:r>
          </a:p>
          <a:p>
            <a:pPr marL="285750" lvl="0" indent="-285750" algn="just">
              <a:spcAft>
                <a:spcPts val="0"/>
              </a:spcAft>
              <a:buFont typeface="Courier New" panose="02070309020205020404" pitchFamily="49" charset="0"/>
              <a:buChar char="o"/>
            </a:pPr>
            <a:r>
              <a:rPr lang="pt-BR" dirty="0" smtClean="0">
                <a:solidFill>
                  <a:schemeClr val="tx1">
                    <a:lumMod val="75000"/>
                    <a:lumOff val="25000"/>
                  </a:schemeClr>
                </a:solidFill>
                <a:cs typeface="Arial" pitchFamily="34" charset="0"/>
              </a:rPr>
              <a:t>Campo </a:t>
            </a:r>
            <a:r>
              <a:rPr lang="pt-BR" dirty="0">
                <a:solidFill>
                  <a:schemeClr val="tx1">
                    <a:lumMod val="75000"/>
                    <a:lumOff val="25000"/>
                  </a:schemeClr>
                </a:solidFill>
                <a:cs typeface="Arial" pitchFamily="34" charset="0"/>
              </a:rPr>
              <a:t>de texto para que o idoso dê sua opinião sobre a alimentação imposta pelo nutricionista;</a:t>
            </a:r>
          </a:p>
          <a:p>
            <a:endParaRPr lang="pt-BR" dirty="0">
              <a:solidFill>
                <a:schemeClr val="tx1">
                  <a:lumMod val="75000"/>
                  <a:lumOff val="25000"/>
                </a:schemeClr>
              </a:solidFill>
              <a:cs typeface="Arial" pitchFamily="34" charset="0"/>
            </a:endParaRPr>
          </a:p>
        </p:txBody>
      </p:sp>
      <p:sp>
        <p:nvSpPr>
          <p:cNvPr id="5" name="Espaço Reservado para Texto 1"/>
          <p:cNvSpPr>
            <a:spLocks noGrp="1"/>
          </p:cNvSpPr>
          <p:nvPr>
            <p:ph type="body" sz="quarter" idx="10"/>
          </p:nvPr>
        </p:nvSpPr>
        <p:spPr>
          <a:xfrm>
            <a:off x="849804" y="524615"/>
            <a:ext cx="7372383" cy="360040"/>
          </a:xfrm>
        </p:spPr>
        <p:txBody>
          <a:bodyPr>
            <a:noAutofit/>
          </a:bodyPr>
          <a:lstStyle/>
          <a:p>
            <a:r>
              <a:rPr lang="pt-BR" dirty="0"/>
              <a:t>Necessidades que </a:t>
            </a:r>
            <a:r>
              <a:rPr lang="pt-BR" dirty="0" smtClean="0"/>
              <a:t>o projeto </a:t>
            </a:r>
            <a:r>
              <a:rPr lang="pt-BR" dirty="0"/>
              <a:t>deve </a:t>
            </a:r>
            <a:r>
              <a:rPr lang="pt-BR" dirty="0" smtClean="0"/>
              <a:t>atender </a:t>
            </a:r>
            <a:endParaRPr lang="pt-BR" dirty="0"/>
          </a:p>
        </p:txBody>
      </p:sp>
    </p:spTree>
    <p:extLst>
      <p:ext uri="{BB962C8B-B14F-4D97-AF65-F5344CB8AC3E}">
        <p14:creationId xmlns:p14="http://schemas.microsoft.com/office/powerpoint/2010/main" val="84116346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a 4"/>
          <p:cNvGraphicFramePr>
            <a:graphicFrameLocks noGrp="1"/>
          </p:cNvGraphicFramePr>
          <p:nvPr>
            <p:extLst/>
          </p:nvPr>
        </p:nvGraphicFramePr>
        <p:xfrm>
          <a:off x="58916" y="1267873"/>
          <a:ext cx="9085084" cy="2649659"/>
        </p:xfrm>
        <a:graphic>
          <a:graphicData uri="http://schemas.openxmlformats.org/drawingml/2006/table">
            <a:tbl>
              <a:tblPr firstRow="1" bandRow="1">
                <a:tableStyleId>{00A15C55-8517-42AA-B614-E9B94910E393}</a:tableStyleId>
              </a:tblPr>
              <a:tblGrid>
                <a:gridCol w="3110894">
                  <a:extLst>
                    <a:ext uri="{9D8B030D-6E8A-4147-A177-3AD203B41FA5}">
                      <a16:colId xmlns="" xmlns:a16="http://schemas.microsoft.com/office/drawing/2014/main" val="20000"/>
                    </a:ext>
                  </a:extLst>
                </a:gridCol>
                <a:gridCol w="2945828">
                  <a:extLst>
                    <a:ext uri="{9D8B030D-6E8A-4147-A177-3AD203B41FA5}">
                      <a16:colId xmlns="" xmlns:a16="http://schemas.microsoft.com/office/drawing/2014/main" val="20001"/>
                    </a:ext>
                  </a:extLst>
                </a:gridCol>
                <a:gridCol w="3028362">
                  <a:extLst>
                    <a:ext uri="{9D8B030D-6E8A-4147-A177-3AD203B41FA5}">
                      <a16:colId xmlns="" xmlns:a16="http://schemas.microsoft.com/office/drawing/2014/main" val="20002"/>
                    </a:ext>
                  </a:extLst>
                </a:gridCol>
              </a:tblGrid>
              <a:tr h="518396">
                <a:tc>
                  <a:txBody>
                    <a:bodyPr/>
                    <a:lstStyle/>
                    <a:p>
                      <a:r>
                        <a:rPr lang="pt-BR" sz="1600" dirty="0" smtClean="0"/>
                        <a:t>Nome</a:t>
                      </a:r>
                      <a:endParaRPr lang="pt-BR" sz="1600" dirty="0">
                        <a:latin typeface="+mj-lt"/>
                        <a:cs typeface="Arial" panose="020B0604020202020204" pitchFamily="34" charset="0"/>
                      </a:endParaRPr>
                    </a:p>
                  </a:txBody>
                  <a:tcPr marL="121920" marR="121920" marT="60960" marB="60960"/>
                </a:tc>
                <a:tc>
                  <a:txBody>
                    <a:bodyPr/>
                    <a:lstStyle/>
                    <a:p>
                      <a:r>
                        <a:rPr lang="pt-BR" sz="1600" dirty="0"/>
                        <a:t>Descrição</a:t>
                      </a:r>
                      <a:endParaRPr lang="pt-BR" sz="1600" dirty="0">
                        <a:latin typeface="Arial" panose="020B0604020202020204" pitchFamily="34" charset="0"/>
                        <a:cs typeface="Arial" panose="020B0604020202020204" pitchFamily="34" charset="0"/>
                      </a:endParaRPr>
                    </a:p>
                  </a:txBody>
                  <a:tcPr marL="121920" marR="121920" marT="60960" marB="60960"/>
                </a:tc>
                <a:tc>
                  <a:txBody>
                    <a:bodyPr/>
                    <a:lstStyle/>
                    <a:p>
                      <a:r>
                        <a:rPr lang="pt-BR" sz="1600" dirty="0"/>
                        <a:t>Responsabilidades</a:t>
                      </a:r>
                      <a:endParaRPr lang="pt-BR" sz="1600" dirty="0">
                        <a:latin typeface="Arial" panose="020B0604020202020204" pitchFamily="34" charset="0"/>
                        <a:cs typeface="Arial" panose="020B0604020202020204" pitchFamily="34" charset="0"/>
                      </a:endParaRPr>
                    </a:p>
                  </a:txBody>
                  <a:tcPr marL="121920" marR="121920" marT="60960" marB="60960"/>
                </a:tc>
                <a:extLst>
                  <a:ext uri="{0D108BD9-81ED-4DB2-BD59-A6C34878D82A}">
                    <a16:rowId xmlns="" xmlns:a16="http://schemas.microsoft.com/office/drawing/2014/main" val="10000"/>
                  </a:ext>
                </a:extLst>
              </a:tr>
              <a:tr h="2131263">
                <a:tc>
                  <a:txBody>
                    <a:bodyPr/>
                    <a:lstStyle/>
                    <a:p>
                      <a:pPr algn="just">
                        <a:lnSpc>
                          <a:spcPct val="100000"/>
                        </a:lnSpc>
                        <a:spcAft>
                          <a:spcPts val="600"/>
                        </a:spcAft>
                        <a:tabLst>
                          <a:tab pos="342900" algn="l"/>
                          <a:tab pos="800100" algn="l"/>
                        </a:tabLst>
                      </a:pPr>
                      <a:r>
                        <a:rPr lang="fr-FR" sz="1600" b="0" dirty="0">
                          <a:effectLst/>
                          <a:latin typeface="+mj-lt"/>
                          <a:ea typeface="Times New Roman" panose="02020603050405020304" pitchFamily="18" charset="0"/>
                        </a:rPr>
                        <a:t>Módulo de Cuidados diário dos idosos </a:t>
                      </a:r>
                      <a:endParaRPr lang="pt-BR" sz="1600" b="0" dirty="0">
                        <a:effectLst/>
                        <a:latin typeface="+mj-lt"/>
                        <a:ea typeface="Times New Roman" panose="02020603050405020304" pitchFamily="18" charset="0"/>
                      </a:endParaRPr>
                    </a:p>
                  </a:txBody>
                  <a:tcPr marL="68580" marR="68580" marT="0" marB="0"/>
                </a:tc>
                <a:tc>
                  <a:txBody>
                    <a:bodyPr/>
                    <a:lstStyle/>
                    <a:p>
                      <a:pPr algn="just">
                        <a:lnSpc>
                          <a:spcPct val="100000"/>
                        </a:lnSpc>
                        <a:spcAft>
                          <a:spcPts val="600"/>
                        </a:spcAft>
                        <a:tabLst>
                          <a:tab pos="342900" algn="l"/>
                          <a:tab pos="800100" algn="l"/>
                        </a:tabLst>
                      </a:pPr>
                      <a:r>
                        <a:rPr lang="pt-BR" sz="1600" b="0" dirty="0">
                          <a:effectLst/>
                          <a:latin typeface="+mj-lt"/>
                          <a:ea typeface="Times New Roman" panose="02020603050405020304" pitchFamily="18" charset="0"/>
                          <a:cs typeface="TimesNewRomanPSMT"/>
                        </a:rPr>
                        <a:t>Módulo responsável por realizar registros das informações dos idosos, armazená-los</a:t>
                      </a:r>
                      <a:endParaRPr lang="pt-BR" sz="1600" b="0" dirty="0">
                        <a:effectLst/>
                        <a:latin typeface="+mj-lt"/>
                        <a:ea typeface="Times New Roman" panose="02020603050405020304" pitchFamily="18" charset="0"/>
                      </a:endParaRPr>
                    </a:p>
                  </a:txBody>
                  <a:tcPr marL="68580" marR="68580" marT="0" marB="0"/>
                </a:tc>
                <a:tc>
                  <a:txBody>
                    <a:bodyPr/>
                    <a:lstStyle/>
                    <a:p>
                      <a:pPr algn="just">
                        <a:lnSpc>
                          <a:spcPct val="100000"/>
                        </a:lnSpc>
                        <a:spcAft>
                          <a:spcPts val="600"/>
                        </a:spcAft>
                        <a:tabLst>
                          <a:tab pos="342900" algn="l"/>
                          <a:tab pos="800100" algn="l"/>
                        </a:tabLst>
                      </a:pPr>
                      <a:r>
                        <a:rPr lang="fr-FR" sz="1600" b="0" dirty="0">
                          <a:effectLst/>
                          <a:latin typeface="+mj-lt"/>
                          <a:ea typeface="Times New Roman" panose="02020603050405020304" pitchFamily="18" charset="0"/>
                        </a:rPr>
                        <a:t>Fornecer como está o andamento dos cuidados diários dos idosos para que os responsáveis possam acompanhar o desenvolvimento do idoso. </a:t>
                      </a:r>
                      <a:endParaRPr lang="pt-BR" sz="1600" b="0" dirty="0">
                        <a:effectLst/>
                        <a:latin typeface="+mj-lt"/>
                        <a:ea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bl>
          </a:graphicData>
        </a:graphic>
      </p:graphicFrame>
      <p:sp>
        <p:nvSpPr>
          <p:cNvPr id="6" name="Espaço Reservado para Texto 1"/>
          <p:cNvSpPr>
            <a:spLocks noGrp="1"/>
          </p:cNvSpPr>
          <p:nvPr>
            <p:ph type="body" sz="quarter" idx="10"/>
          </p:nvPr>
        </p:nvSpPr>
        <p:spPr>
          <a:xfrm>
            <a:off x="0" y="123478"/>
            <a:ext cx="9144000" cy="576064"/>
          </a:xfrm>
        </p:spPr>
        <p:txBody>
          <a:bodyPr>
            <a:normAutofit fontScale="95500"/>
          </a:bodyPr>
          <a:lstStyle/>
          <a:p>
            <a:r>
              <a:rPr lang="pt-BR" dirty="0" smtClean="0"/>
              <a:t>Documento de Visão</a:t>
            </a:r>
            <a:endParaRPr lang="pt-BR" dirty="0"/>
          </a:p>
        </p:txBody>
      </p:sp>
      <p:sp>
        <p:nvSpPr>
          <p:cNvPr id="7" name="Espaço Reservado para Texto 2"/>
          <p:cNvSpPr>
            <a:spLocks noGrp="1"/>
          </p:cNvSpPr>
          <p:nvPr>
            <p:ph type="body" sz="quarter" idx="11"/>
          </p:nvPr>
        </p:nvSpPr>
        <p:spPr>
          <a:xfrm>
            <a:off x="0" y="733212"/>
            <a:ext cx="9144000" cy="288032"/>
          </a:xfrm>
        </p:spPr>
        <p:txBody>
          <a:bodyPr>
            <a:normAutofit fontScale="88000" lnSpcReduction="10000"/>
          </a:bodyPr>
          <a:lstStyle/>
          <a:p>
            <a:r>
              <a:rPr lang="pt-BR" sz="2400" dirty="0" err="1" smtClean="0"/>
              <a:t>Stakeholder</a:t>
            </a:r>
            <a:r>
              <a:rPr lang="pt-BR" sz="2400" dirty="0" smtClean="0"/>
              <a:t>: </a:t>
            </a:r>
            <a:endParaRPr lang="pt-BR" sz="2400" dirty="0"/>
          </a:p>
        </p:txBody>
      </p:sp>
    </p:spTree>
    <p:extLst>
      <p:ext uri="{BB962C8B-B14F-4D97-AF65-F5344CB8AC3E}">
        <p14:creationId xmlns:p14="http://schemas.microsoft.com/office/powerpoint/2010/main" val="414494577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a 4"/>
          <p:cNvGraphicFramePr>
            <a:graphicFrameLocks noGrp="1"/>
          </p:cNvGraphicFramePr>
          <p:nvPr>
            <p:extLst/>
          </p:nvPr>
        </p:nvGraphicFramePr>
        <p:xfrm>
          <a:off x="58916" y="1267873"/>
          <a:ext cx="9085084" cy="2649659"/>
        </p:xfrm>
        <a:graphic>
          <a:graphicData uri="http://schemas.openxmlformats.org/drawingml/2006/table">
            <a:tbl>
              <a:tblPr firstRow="1" bandRow="1">
                <a:tableStyleId>{F5AB1C69-6EDB-4FF4-983F-18BD219EF322}</a:tableStyleId>
              </a:tblPr>
              <a:tblGrid>
                <a:gridCol w="3110894">
                  <a:extLst>
                    <a:ext uri="{9D8B030D-6E8A-4147-A177-3AD203B41FA5}">
                      <a16:colId xmlns="" xmlns:a16="http://schemas.microsoft.com/office/drawing/2014/main" val="20000"/>
                    </a:ext>
                  </a:extLst>
                </a:gridCol>
                <a:gridCol w="2945828">
                  <a:extLst>
                    <a:ext uri="{9D8B030D-6E8A-4147-A177-3AD203B41FA5}">
                      <a16:colId xmlns="" xmlns:a16="http://schemas.microsoft.com/office/drawing/2014/main" val="20001"/>
                    </a:ext>
                  </a:extLst>
                </a:gridCol>
                <a:gridCol w="3028362">
                  <a:extLst>
                    <a:ext uri="{9D8B030D-6E8A-4147-A177-3AD203B41FA5}">
                      <a16:colId xmlns="" xmlns:a16="http://schemas.microsoft.com/office/drawing/2014/main" val="20002"/>
                    </a:ext>
                  </a:extLst>
                </a:gridCol>
              </a:tblGrid>
              <a:tr h="518396">
                <a:tc>
                  <a:txBody>
                    <a:bodyPr/>
                    <a:lstStyle/>
                    <a:p>
                      <a:r>
                        <a:rPr lang="pt-BR" sz="1600" dirty="0"/>
                        <a:t>Nome</a:t>
                      </a:r>
                      <a:endParaRPr lang="pt-BR" sz="1600" dirty="0">
                        <a:latin typeface="Arial" panose="020B0604020202020204" pitchFamily="34" charset="0"/>
                        <a:cs typeface="Arial" panose="020B0604020202020204" pitchFamily="34" charset="0"/>
                      </a:endParaRPr>
                    </a:p>
                  </a:txBody>
                  <a:tcPr marL="121920" marR="121920" marT="60960" marB="60960"/>
                </a:tc>
                <a:tc>
                  <a:txBody>
                    <a:bodyPr/>
                    <a:lstStyle/>
                    <a:p>
                      <a:r>
                        <a:rPr lang="pt-BR" sz="1600" dirty="0"/>
                        <a:t>Descrição</a:t>
                      </a:r>
                      <a:endParaRPr lang="pt-BR" sz="1600" dirty="0">
                        <a:latin typeface="Arial" panose="020B0604020202020204" pitchFamily="34" charset="0"/>
                        <a:cs typeface="Arial" panose="020B0604020202020204" pitchFamily="34" charset="0"/>
                      </a:endParaRPr>
                    </a:p>
                  </a:txBody>
                  <a:tcPr marL="121920" marR="121920" marT="60960" marB="60960"/>
                </a:tc>
                <a:tc>
                  <a:txBody>
                    <a:bodyPr/>
                    <a:lstStyle/>
                    <a:p>
                      <a:r>
                        <a:rPr lang="pt-BR" sz="1600" dirty="0"/>
                        <a:t>Responsabilidades</a:t>
                      </a:r>
                      <a:endParaRPr lang="pt-BR" sz="1600" dirty="0">
                        <a:latin typeface="Arial" panose="020B0604020202020204" pitchFamily="34" charset="0"/>
                        <a:cs typeface="Arial" panose="020B0604020202020204" pitchFamily="34" charset="0"/>
                      </a:endParaRPr>
                    </a:p>
                  </a:txBody>
                  <a:tcPr marL="121920" marR="121920" marT="60960" marB="60960"/>
                </a:tc>
                <a:extLst>
                  <a:ext uri="{0D108BD9-81ED-4DB2-BD59-A6C34878D82A}">
                    <a16:rowId xmlns="" xmlns:a16="http://schemas.microsoft.com/office/drawing/2014/main" val="10000"/>
                  </a:ext>
                </a:extLst>
              </a:tr>
              <a:tr h="2131263">
                <a:tc>
                  <a:txBody>
                    <a:bodyPr/>
                    <a:lstStyle/>
                    <a:p>
                      <a:pPr algn="just">
                        <a:lnSpc>
                          <a:spcPct val="100000"/>
                        </a:lnSpc>
                        <a:spcAft>
                          <a:spcPts val="600"/>
                        </a:spcAft>
                        <a:tabLst>
                          <a:tab pos="342900" algn="l"/>
                          <a:tab pos="800100" algn="l"/>
                        </a:tabLst>
                      </a:pPr>
                      <a:r>
                        <a:rPr lang="fr-FR" sz="1600" b="0">
                          <a:effectLst/>
                          <a:latin typeface="+mj-lt"/>
                          <a:ea typeface="Times New Roman" panose="02020603050405020304" pitchFamily="18" charset="0"/>
                        </a:rPr>
                        <a:t>Módulo de Prescrições médicas/ Controle de incidentes </a:t>
                      </a:r>
                      <a:endParaRPr lang="pt-BR" sz="1600" b="0">
                        <a:effectLst/>
                        <a:latin typeface="+mj-lt"/>
                        <a:ea typeface="Times New Roman" panose="02020603050405020304" pitchFamily="18" charset="0"/>
                      </a:endParaRPr>
                    </a:p>
                  </a:txBody>
                  <a:tcPr marL="68580" marR="68580" marT="0" marB="0"/>
                </a:tc>
                <a:tc>
                  <a:txBody>
                    <a:bodyPr/>
                    <a:lstStyle/>
                    <a:p>
                      <a:pPr algn="just">
                        <a:lnSpc>
                          <a:spcPct val="100000"/>
                        </a:lnSpc>
                        <a:spcAft>
                          <a:spcPts val="600"/>
                        </a:spcAft>
                        <a:tabLst>
                          <a:tab pos="342900" algn="l"/>
                          <a:tab pos="800100" algn="l"/>
                        </a:tabLst>
                      </a:pPr>
                      <a:r>
                        <a:rPr lang="pt-BR" sz="1600" b="0">
                          <a:effectLst/>
                          <a:latin typeface="+mj-lt"/>
                          <a:ea typeface="Times New Roman" panose="02020603050405020304" pitchFamily="18" charset="0"/>
                          <a:cs typeface="TimesNewRomanPSMT"/>
                        </a:rPr>
                        <a:t>Módulo responsável por registrar as prescrições médicas e os incidentes de cada idoso</a:t>
                      </a:r>
                      <a:endParaRPr lang="pt-BR" sz="1600" b="0">
                        <a:effectLst/>
                        <a:latin typeface="+mj-lt"/>
                        <a:ea typeface="Times New Roman" panose="02020603050405020304" pitchFamily="18" charset="0"/>
                      </a:endParaRPr>
                    </a:p>
                  </a:txBody>
                  <a:tcPr marL="68580" marR="68580" marT="0" marB="0"/>
                </a:tc>
                <a:tc>
                  <a:txBody>
                    <a:bodyPr/>
                    <a:lstStyle/>
                    <a:p>
                      <a:pPr algn="just">
                        <a:lnSpc>
                          <a:spcPct val="100000"/>
                        </a:lnSpc>
                        <a:spcAft>
                          <a:spcPts val="600"/>
                        </a:spcAft>
                        <a:tabLst>
                          <a:tab pos="342900" algn="l"/>
                          <a:tab pos="800100" algn="l"/>
                        </a:tabLst>
                      </a:pPr>
                      <a:r>
                        <a:rPr lang="fr-FR" sz="1600" b="0" dirty="0">
                          <a:effectLst/>
                          <a:latin typeface="+mj-lt"/>
                          <a:ea typeface="Times New Roman" panose="02020603050405020304" pitchFamily="18" charset="0"/>
                        </a:rPr>
                        <a:t>Fornecer como está a medicação, a melhora do paciente, e os casos de incidentes na instituição.    </a:t>
                      </a:r>
                      <a:endParaRPr lang="pt-BR" sz="1600" b="0" dirty="0">
                        <a:effectLst/>
                        <a:latin typeface="+mj-lt"/>
                        <a:ea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bl>
          </a:graphicData>
        </a:graphic>
      </p:graphicFrame>
      <p:sp>
        <p:nvSpPr>
          <p:cNvPr id="6" name="Espaço Reservado para Texto 1"/>
          <p:cNvSpPr>
            <a:spLocks noGrp="1"/>
          </p:cNvSpPr>
          <p:nvPr>
            <p:ph type="body" sz="quarter" idx="10"/>
          </p:nvPr>
        </p:nvSpPr>
        <p:spPr>
          <a:xfrm>
            <a:off x="0" y="123478"/>
            <a:ext cx="9144000" cy="576064"/>
          </a:xfrm>
        </p:spPr>
        <p:txBody>
          <a:bodyPr>
            <a:normAutofit fontScale="95500"/>
          </a:bodyPr>
          <a:lstStyle/>
          <a:p>
            <a:r>
              <a:rPr lang="pt-BR" dirty="0" smtClean="0"/>
              <a:t>Documento de Visão</a:t>
            </a:r>
            <a:endParaRPr lang="pt-BR" dirty="0"/>
          </a:p>
        </p:txBody>
      </p:sp>
      <p:sp>
        <p:nvSpPr>
          <p:cNvPr id="7" name="Espaço Reservado para Texto 2"/>
          <p:cNvSpPr>
            <a:spLocks noGrp="1"/>
          </p:cNvSpPr>
          <p:nvPr>
            <p:ph type="body" sz="quarter" idx="11"/>
          </p:nvPr>
        </p:nvSpPr>
        <p:spPr>
          <a:xfrm>
            <a:off x="0" y="733212"/>
            <a:ext cx="9144000" cy="288032"/>
          </a:xfrm>
        </p:spPr>
        <p:txBody>
          <a:bodyPr>
            <a:normAutofit fontScale="88000" lnSpcReduction="10000"/>
          </a:bodyPr>
          <a:lstStyle/>
          <a:p>
            <a:r>
              <a:rPr lang="pt-BR" sz="2400" dirty="0" err="1" smtClean="0"/>
              <a:t>Stakeholder</a:t>
            </a:r>
            <a:r>
              <a:rPr lang="pt-BR" sz="2400" dirty="0" smtClean="0"/>
              <a:t>: </a:t>
            </a:r>
            <a:endParaRPr lang="pt-BR" sz="2400" dirty="0"/>
          </a:p>
        </p:txBody>
      </p:sp>
    </p:spTree>
    <p:extLst>
      <p:ext uri="{BB962C8B-B14F-4D97-AF65-F5344CB8AC3E}">
        <p14:creationId xmlns:p14="http://schemas.microsoft.com/office/powerpoint/2010/main" val="107489180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a 4"/>
          <p:cNvGraphicFramePr>
            <a:graphicFrameLocks noGrp="1"/>
          </p:cNvGraphicFramePr>
          <p:nvPr>
            <p:extLst/>
          </p:nvPr>
        </p:nvGraphicFramePr>
        <p:xfrm>
          <a:off x="58916" y="1267873"/>
          <a:ext cx="9085084" cy="2649659"/>
        </p:xfrm>
        <a:graphic>
          <a:graphicData uri="http://schemas.openxmlformats.org/drawingml/2006/table">
            <a:tbl>
              <a:tblPr firstRow="1" bandRow="1">
                <a:tableStyleId>{5C22544A-7EE6-4342-B048-85BDC9FD1C3A}</a:tableStyleId>
              </a:tblPr>
              <a:tblGrid>
                <a:gridCol w="3110894">
                  <a:extLst>
                    <a:ext uri="{9D8B030D-6E8A-4147-A177-3AD203B41FA5}">
                      <a16:colId xmlns="" xmlns:a16="http://schemas.microsoft.com/office/drawing/2014/main" val="20000"/>
                    </a:ext>
                  </a:extLst>
                </a:gridCol>
                <a:gridCol w="2945828">
                  <a:extLst>
                    <a:ext uri="{9D8B030D-6E8A-4147-A177-3AD203B41FA5}">
                      <a16:colId xmlns="" xmlns:a16="http://schemas.microsoft.com/office/drawing/2014/main" val="20001"/>
                    </a:ext>
                  </a:extLst>
                </a:gridCol>
                <a:gridCol w="3028362">
                  <a:extLst>
                    <a:ext uri="{9D8B030D-6E8A-4147-A177-3AD203B41FA5}">
                      <a16:colId xmlns="" xmlns:a16="http://schemas.microsoft.com/office/drawing/2014/main" val="20002"/>
                    </a:ext>
                  </a:extLst>
                </a:gridCol>
              </a:tblGrid>
              <a:tr h="518396">
                <a:tc>
                  <a:txBody>
                    <a:bodyPr/>
                    <a:lstStyle/>
                    <a:p>
                      <a:r>
                        <a:rPr lang="pt-BR" sz="1600" dirty="0"/>
                        <a:t>Nome</a:t>
                      </a:r>
                      <a:endParaRPr lang="pt-BR" sz="1600" dirty="0">
                        <a:latin typeface="Arial" panose="020B0604020202020204" pitchFamily="34" charset="0"/>
                        <a:cs typeface="Arial" panose="020B0604020202020204" pitchFamily="34" charset="0"/>
                      </a:endParaRPr>
                    </a:p>
                  </a:txBody>
                  <a:tcPr marL="121920" marR="121920" marT="60960" marB="60960"/>
                </a:tc>
                <a:tc>
                  <a:txBody>
                    <a:bodyPr/>
                    <a:lstStyle/>
                    <a:p>
                      <a:r>
                        <a:rPr lang="pt-BR" sz="1600" dirty="0"/>
                        <a:t>Descrição</a:t>
                      </a:r>
                      <a:endParaRPr lang="pt-BR" sz="1600" dirty="0">
                        <a:latin typeface="Arial" panose="020B0604020202020204" pitchFamily="34" charset="0"/>
                        <a:cs typeface="Arial" panose="020B0604020202020204" pitchFamily="34" charset="0"/>
                      </a:endParaRPr>
                    </a:p>
                  </a:txBody>
                  <a:tcPr marL="121920" marR="121920" marT="60960" marB="60960"/>
                </a:tc>
                <a:tc>
                  <a:txBody>
                    <a:bodyPr/>
                    <a:lstStyle/>
                    <a:p>
                      <a:r>
                        <a:rPr lang="pt-BR" sz="1600" dirty="0"/>
                        <a:t>Responsabilidades</a:t>
                      </a:r>
                      <a:endParaRPr lang="pt-BR" sz="1600" dirty="0">
                        <a:latin typeface="Arial" panose="020B0604020202020204" pitchFamily="34" charset="0"/>
                        <a:cs typeface="Arial" panose="020B0604020202020204" pitchFamily="34" charset="0"/>
                      </a:endParaRPr>
                    </a:p>
                  </a:txBody>
                  <a:tcPr marL="121920" marR="121920" marT="60960" marB="60960"/>
                </a:tc>
                <a:extLst>
                  <a:ext uri="{0D108BD9-81ED-4DB2-BD59-A6C34878D82A}">
                    <a16:rowId xmlns="" xmlns:a16="http://schemas.microsoft.com/office/drawing/2014/main" val="10000"/>
                  </a:ext>
                </a:extLst>
              </a:tr>
              <a:tr h="2131263">
                <a:tc>
                  <a:txBody>
                    <a:bodyPr/>
                    <a:lstStyle/>
                    <a:p>
                      <a:pPr algn="just">
                        <a:lnSpc>
                          <a:spcPct val="100000"/>
                        </a:lnSpc>
                        <a:spcAft>
                          <a:spcPts val="600"/>
                        </a:spcAft>
                        <a:tabLst>
                          <a:tab pos="342900" algn="l"/>
                          <a:tab pos="800100" algn="l"/>
                        </a:tabLst>
                      </a:pPr>
                      <a:r>
                        <a:rPr lang="fr-FR" sz="1600" b="0" dirty="0">
                          <a:effectLst/>
                          <a:latin typeface="+mj-lt"/>
                          <a:ea typeface="Times New Roman" panose="02020603050405020304" pitchFamily="18" charset="0"/>
                        </a:rPr>
                        <a:t>Módulo de Nutrição </a:t>
                      </a:r>
                      <a:endParaRPr lang="pt-BR" sz="1600" b="0" dirty="0">
                        <a:effectLst/>
                        <a:latin typeface="+mj-lt"/>
                        <a:ea typeface="Times New Roman" panose="02020603050405020304" pitchFamily="18" charset="0"/>
                      </a:endParaRPr>
                    </a:p>
                  </a:txBody>
                  <a:tcPr marL="68580" marR="68580" marT="0" marB="0"/>
                </a:tc>
                <a:tc>
                  <a:txBody>
                    <a:bodyPr/>
                    <a:lstStyle/>
                    <a:p>
                      <a:pPr>
                        <a:lnSpc>
                          <a:spcPct val="100000"/>
                        </a:lnSpc>
                        <a:spcAft>
                          <a:spcPts val="600"/>
                        </a:spcAft>
                      </a:pPr>
                      <a:r>
                        <a:rPr lang="pt-BR" sz="1600" b="0" dirty="0">
                          <a:effectLst/>
                          <a:latin typeface="+mj-lt"/>
                          <a:ea typeface="Times New Roman" panose="02020603050405020304" pitchFamily="18" charset="0"/>
                          <a:cs typeface="TimesNewRomanPSMT"/>
                        </a:rPr>
                        <a:t>Módulo responsável pelo registro da alimentação e o plano alimentar dos idosos</a:t>
                      </a:r>
                      <a:endParaRPr lang="pt-BR" sz="1600" b="0" dirty="0">
                        <a:effectLst/>
                        <a:latin typeface="+mj-lt"/>
                        <a:ea typeface="Times New Roman" panose="02020603050405020304" pitchFamily="18" charset="0"/>
                      </a:endParaRPr>
                    </a:p>
                  </a:txBody>
                  <a:tcPr marL="68580" marR="68580" marT="0" marB="0"/>
                </a:tc>
                <a:tc>
                  <a:txBody>
                    <a:bodyPr/>
                    <a:lstStyle/>
                    <a:p>
                      <a:pPr algn="just">
                        <a:lnSpc>
                          <a:spcPct val="100000"/>
                        </a:lnSpc>
                        <a:spcAft>
                          <a:spcPts val="600"/>
                        </a:spcAft>
                        <a:tabLst>
                          <a:tab pos="342900" algn="l"/>
                          <a:tab pos="800100" algn="l"/>
                        </a:tabLst>
                      </a:pPr>
                      <a:r>
                        <a:rPr lang="fr-FR" sz="1600" b="0" dirty="0">
                          <a:effectLst/>
                          <a:latin typeface="+mj-lt"/>
                          <a:ea typeface="Times New Roman" panose="02020603050405020304" pitchFamily="18" charset="0"/>
                        </a:rPr>
                        <a:t>Fornecer dados sobre a alimentação do idoso, o plano alimentar, etc. </a:t>
                      </a:r>
                      <a:endParaRPr lang="pt-BR" sz="1600" b="0" dirty="0">
                        <a:effectLst/>
                        <a:latin typeface="+mj-lt"/>
                        <a:ea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bl>
          </a:graphicData>
        </a:graphic>
      </p:graphicFrame>
      <p:sp>
        <p:nvSpPr>
          <p:cNvPr id="8" name="Espaço Reservado para Texto 1"/>
          <p:cNvSpPr>
            <a:spLocks noGrp="1"/>
          </p:cNvSpPr>
          <p:nvPr>
            <p:ph type="body" sz="quarter" idx="10"/>
          </p:nvPr>
        </p:nvSpPr>
        <p:spPr>
          <a:xfrm>
            <a:off x="0" y="113203"/>
            <a:ext cx="9144000" cy="576064"/>
          </a:xfrm>
        </p:spPr>
        <p:txBody>
          <a:bodyPr>
            <a:normAutofit fontScale="95500"/>
          </a:bodyPr>
          <a:lstStyle/>
          <a:p>
            <a:r>
              <a:rPr lang="pt-BR" dirty="0" smtClean="0"/>
              <a:t>Documento de Visão</a:t>
            </a:r>
            <a:endParaRPr lang="pt-BR" dirty="0"/>
          </a:p>
        </p:txBody>
      </p:sp>
      <p:sp>
        <p:nvSpPr>
          <p:cNvPr id="9" name="Espaço Reservado para Texto 2"/>
          <p:cNvSpPr>
            <a:spLocks noGrp="1"/>
          </p:cNvSpPr>
          <p:nvPr>
            <p:ph type="body" sz="quarter" idx="11"/>
          </p:nvPr>
        </p:nvSpPr>
        <p:spPr>
          <a:xfrm>
            <a:off x="0" y="733212"/>
            <a:ext cx="9144000" cy="288032"/>
          </a:xfrm>
        </p:spPr>
        <p:txBody>
          <a:bodyPr>
            <a:normAutofit fontScale="88000" lnSpcReduction="10000"/>
          </a:bodyPr>
          <a:lstStyle/>
          <a:p>
            <a:r>
              <a:rPr lang="pt-BR" sz="2400" dirty="0" err="1" smtClean="0"/>
              <a:t>Stakeholder</a:t>
            </a:r>
            <a:r>
              <a:rPr lang="pt-BR" sz="2400" dirty="0" smtClean="0"/>
              <a:t>: </a:t>
            </a:r>
            <a:endParaRPr lang="pt-BR" sz="2400" dirty="0"/>
          </a:p>
        </p:txBody>
      </p:sp>
    </p:spTree>
    <p:extLst>
      <p:ext uri="{BB962C8B-B14F-4D97-AF65-F5344CB8AC3E}">
        <p14:creationId xmlns:p14="http://schemas.microsoft.com/office/powerpoint/2010/main" val="324580306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a 4"/>
          <p:cNvGraphicFramePr>
            <a:graphicFrameLocks noGrp="1"/>
          </p:cNvGraphicFramePr>
          <p:nvPr>
            <p:extLst/>
          </p:nvPr>
        </p:nvGraphicFramePr>
        <p:xfrm>
          <a:off x="58916" y="1267873"/>
          <a:ext cx="9085084" cy="2649659"/>
        </p:xfrm>
        <a:graphic>
          <a:graphicData uri="http://schemas.openxmlformats.org/drawingml/2006/table">
            <a:tbl>
              <a:tblPr firstRow="1" bandRow="1">
                <a:tableStyleId>{21E4AEA4-8DFA-4A89-87EB-49C32662AFE0}</a:tableStyleId>
              </a:tblPr>
              <a:tblGrid>
                <a:gridCol w="3110894">
                  <a:extLst>
                    <a:ext uri="{9D8B030D-6E8A-4147-A177-3AD203B41FA5}">
                      <a16:colId xmlns="" xmlns:a16="http://schemas.microsoft.com/office/drawing/2014/main" val="20000"/>
                    </a:ext>
                  </a:extLst>
                </a:gridCol>
                <a:gridCol w="2945828">
                  <a:extLst>
                    <a:ext uri="{9D8B030D-6E8A-4147-A177-3AD203B41FA5}">
                      <a16:colId xmlns="" xmlns:a16="http://schemas.microsoft.com/office/drawing/2014/main" val="20001"/>
                    </a:ext>
                  </a:extLst>
                </a:gridCol>
                <a:gridCol w="3028362">
                  <a:extLst>
                    <a:ext uri="{9D8B030D-6E8A-4147-A177-3AD203B41FA5}">
                      <a16:colId xmlns="" xmlns:a16="http://schemas.microsoft.com/office/drawing/2014/main" val="20002"/>
                    </a:ext>
                  </a:extLst>
                </a:gridCol>
              </a:tblGrid>
              <a:tr h="518396">
                <a:tc>
                  <a:txBody>
                    <a:bodyPr/>
                    <a:lstStyle/>
                    <a:p>
                      <a:r>
                        <a:rPr lang="pt-BR" sz="1600" dirty="0">
                          <a:latin typeface="Arial" panose="020B0604020202020204" pitchFamily="34" charset="0"/>
                          <a:cs typeface="Arial" panose="020B0604020202020204" pitchFamily="34" charset="0"/>
                        </a:rPr>
                        <a:t>Nome</a:t>
                      </a:r>
                    </a:p>
                  </a:txBody>
                  <a:tcPr marL="121920" marR="121920" marT="60960" marB="60960"/>
                </a:tc>
                <a:tc>
                  <a:txBody>
                    <a:bodyPr/>
                    <a:lstStyle/>
                    <a:p>
                      <a:r>
                        <a:rPr lang="pt-BR" sz="1600" dirty="0">
                          <a:latin typeface="Arial" panose="020B0604020202020204" pitchFamily="34" charset="0"/>
                          <a:cs typeface="Arial" panose="020B0604020202020204" pitchFamily="34" charset="0"/>
                        </a:rPr>
                        <a:t>Descrição</a:t>
                      </a:r>
                    </a:p>
                  </a:txBody>
                  <a:tcPr marL="121920" marR="121920" marT="60960" marB="60960"/>
                </a:tc>
                <a:tc>
                  <a:txBody>
                    <a:bodyPr/>
                    <a:lstStyle/>
                    <a:p>
                      <a:r>
                        <a:rPr lang="pt-BR" sz="1600" dirty="0">
                          <a:latin typeface="Arial" panose="020B0604020202020204" pitchFamily="34" charset="0"/>
                          <a:cs typeface="Arial" panose="020B0604020202020204" pitchFamily="34" charset="0"/>
                        </a:rPr>
                        <a:t>Responsabilidades</a:t>
                      </a:r>
                    </a:p>
                  </a:txBody>
                  <a:tcPr marL="121920" marR="121920" marT="60960" marB="60960"/>
                </a:tc>
                <a:extLst>
                  <a:ext uri="{0D108BD9-81ED-4DB2-BD59-A6C34878D82A}">
                    <a16:rowId xmlns="" xmlns:a16="http://schemas.microsoft.com/office/drawing/2014/main" val="10000"/>
                  </a:ext>
                </a:extLst>
              </a:tr>
              <a:tr h="2131263">
                <a:tc>
                  <a:txBody>
                    <a:bodyPr/>
                    <a:lstStyle/>
                    <a:p>
                      <a:pPr algn="just">
                        <a:lnSpc>
                          <a:spcPct val="100000"/>
                        </a:lnSpc>
                        <a:spcAft>
                          <a:spcPts val="600"/>
                        </a:spcAft>
                        <a:tabLst>
                          <a:tab pos="342900" algn="l"/>
                          <a:tab pos="800100" algn="l"/>
                        </a:tabLst>
                      </a:pPr>
                      <a:r>
                        <a:rPr lang="fr-FR" sz="1600" b="0">
                          <a:effectLst/>
                          <a:latin typeface="+mj-lt"/>
                          <a:ea typeface="Times New Roman" panose="02020603050405020304" pitchFamily="18" charset="0"/>
                        </a:rPr>
                        <a:t>Módulo de Atividades físicas/recreativas </a:t>
                      </a:r>
                      <a:endParaRPr lang="pt-BR" sz="1600" b="0">
                        <a:effectLst/>
                        <a:latin typeface="+mj-lt"/>
                        <a:ea typeface="Times New Roman" panose="02020603050405020304" pitchFamily="18" charset="0"/>
                      </a:endParaRPr>
                    </a:p>
                  </a:txBody>
                  <a:tcPr marL="68580" marR="68580" marT="0" marB="0"/>
                </a:tc>
                <a:tc>
                  <a:txBody>
                    <a:bodyPr/>
                    <a:lstStyle/>
                    <a:p>
                      <a:pPr>
                        <a:lnSpc>
                          <a:spcPct val="100000"/>
                        </a:lnSpc>
                        <a:spcAft>
                          <a:spcPts val="600"/>
                        </a:spcAft>
                      </a:pPr>
                      <a:r>
                        <a:rPr lang="pt-BR" sz="1600" b="0">
                          <a:effectLst/>
                          <a:latin typeface="+mj-lt"/>
                          <a:ea typeface="Times New Roman" panose="02020603050405020304" pitchFamily="18" charset="0"/>
                          <a:cs typeface="TimesNewRomanPSMT"/>
                        </a:rPr>
                        <a:t>Módulo responsável pelo registro das atividades físicas e recreativas realizadas na instituição</a:t>
                      </a:r>
                      <a:endParaRPr lang="pt-BR" sz="1600" b="0">
                        <a:effectLst/>
                        <a:latin typeface="+mj-lt"/>
                        <a:ea typeface="Times New Roman" panose="02020603050405020304" pitchFamily="18" charset="0"/>
                      </a:endParaRPr>
                    </a:p>
                  </a:txBody>
                  <a:tcPr marL="68580" marR="68580" marT="0" marB="0"/>
                </a:tc>
                <a:tc>
                  <a:txBody>
                    <a:bodyPr/>
                    <a:lstStyle/>
                    <a:p>
                      <a:pPr algn="just">
                        <a:lnSpc>
                          <a:spcPct val="100000"/>
                        </a:lnSpc>
                        <a:spcAft>
                          <a:spcPts val="600"/>
                        </a:spcAft>
                        <a:tabLst>
                          <a:tab pos="342900" algn="l"/>
                          <a:tab pos="800100" algn="l"/>
                        </a:tabLst>
                      </a:pPr>
                      <a:r>
                        <a:rPr lang="fr-FR" sz="1600" b="0" dirty="0">
                          <a:effectLst/>
                          <a:latin typeface="+mj-lt"/>
                          <a:ea typeface="Times New Roman" panose="02020603050405020304" pitchFamily="18" charset="0"/>
                        </a:rPr>
                        <a:t>Forner dados sobre a participação dos idosos nas atividades físicas ou recreativas.   </a:t>
                      </a:r>
                      <a:endParaRPr lang="pt-BR" sz="1600" b="0" dirty="0">
                        <a:effectLst/>
                        <a:latin typeface="+mj-lt"/>
                        <a:ea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bl>
          </a:graphicData>
        </a:graphic>
      </p:graphicFrame>
      <p:sp>
        <p:nvSpPr>
          <p:cNvPr id="6" name="Espaço Reservado para Texto 1"/>
          <p:cNvSpPr>
            <a:spLocks noGrp="1"/>
          </p:cNvSpPr>
          <p:nvPr>
            <p:ph type="body" sz="quarter" idx="10"/>
          </p:nvPr>
        </p:nvSpPr>
        <p:spPr>
          <a:xfrm>
            <a:off x="0" y="123478"/>
            <a:ext cx="9144000" cy="576064"/>
          </a:xfrm>
        </p:spPr>
        <p:txBody>
          <a:bodyPr>
            <a:normAutofit fontScale="95500"/>
          </a:bodyPr>
          <a:lstStyle/>
          <a:p>
            <a:r>
              <a:rPr lang="pt-BR" dirty="0" smtClean="0"/>
              <a:t>Documento de Visão</a:t>
            </a:r>
            <a:endParaRPr lang="pt-BR" dirty="0"/>
          </a:p>
        </p:txBody>
      </p:sp>
      <p:sp>
        <p:nvSpPr>
          <p:cNvPr id="7" name="Espaço Reservado para Texto 2"/>
          <p:cNvSpPr>
            <a:spLocks noGrp="1"/>
          </p:cNvSpPr>
          <p:nvPr>
            <p:ph type="body" sz="quarter" idx="11"/>
          </p:nvPr>
        </p:nvSpPr>
        <p:spPr>
          <a:xfrm>
            <a:off x="0" y="733212"/>
            <a:ext cx="9144000" cy="288032"/>
          </a:xfrm>
        </p:spPr>
        <p:txBody>
          <a:bodyPr>
            <a:normAutofit fontScale="88000" lnSpcReduction="10000"/>
          </a:bodyPr>
          <a:lstStyle/>
          <a:p>
            <a:r>
              <a:rPr lang="pt-BR" sz="2400" dirty="0" err="1" smtClean="0"/>
              <a:t>Stakeholder</a:t>
            </a:r>
            <a:r>
              <a:rPr lang="pt-BR" sz="2400" dirty="0" smtClean="0"/>
              <a:t>: </a:t>
            </a:r>
            <a:endParaRPr lang="pt-BR" sz="2400" dirty="0"/>
          </a:p>
        </p:txBody>
      </p:sp>
    </p:spTree>
    <p:extLst>
      <p:ext uri="{BB962C8B-B14F-4D97-AF65-F5344CB8AC3E}">
        <p14:creationId xmlns:p14="http://schemas.microsoft.com/office/powerpoint/2010/main" val="420140548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a 4"/>
          <p:cNvGraphicFramePr>
            <a:graphicFrameLocks noGrp="1"/>
          </p:cNvGraphicFramePr>
          <p:nvPr>
            <p:extLst/>
          </p:nvPr>
        </p:nvGraphicFramePr>
        <p:xfrm>
          <a:off x="58916" y="1267873"/>
          <a:ext cx="9085084" cy="2649659"/>
        </p:xfrm>
        <a:graphic>
          <a:graphicData uri="http://schemas.openxmlformats.org/drawingml/2006/table">
            <a:tbl>
              <a:tblPr firstRow="1" bandRow="1">
                <a:tableStyleId>{00A15C55-8517-42AA-B614-E9B94910E393}</a:tableStyleId>
              </a:tblPr>
              <a:tblGrid>
                <a:gridCol w="3110894">
                  <a:extLst>
                    <a:ext uri="{9D8B030D-6E8A-4147-A177-3AD203B41FA5}">
                      <a16:colId xmlns="" xmlns:a16="http://schemas.microsoft.com/office/drawing/2014/main" val="20000"/>
                    </a:ext>
                  </a:extLst>
                </a:gridCol>
                <a:gridCol w="2945828">
                  <a:extLst>
                    <a:ext uri="{9D8B030D-6E8A-4147-A177-3AD203B41FA5}">
                      <a16:colId xmlns="" xmlns:a16="http://schemas.microsoft.com/office/drawing/2014/main" val="20001"/>
                    </a:ext>
                  </a:extLst>
                </a:gridCol>
                <a:gridCol w="3028362">
                  <a:extLst>
                    <a:ext uri="{9D8B030D-6E8A-4147-A177-3AD203B41FA5}">
                      <a16:colId xmlns="" xmlns:a16="http://schemas.microsoft.com/office/drawing/2014/main" val="20002"/>
                    </a:ext>
                  </a:extLst>
                </a:gridCol>
              </a:tblGrid>
              <a:tr h="518396">
                <a:tc>
                  <a:txBody>
                    <a:bodyPr/>
                    <a:lstStyle/>
                    <a:p>
                      <a:r>
                        <a:rPr lang="pt-BR" sz="1600" dirty="0" smtClean="0"/>
                        <a:t>Nome</a:t>
                      </a:r>
                      <a:endParaRPr lang="pt-BR" sz="1600" dirty="0">
                        <a:latin typeface="+mj-lt"/>
                        <a:cs typeface="Arial" panose="020B0604020202020204" pitchFamily="34" charset="0"/>
                      </a:endParaRPr>
                    </a:p>
                  </a:txBody>
                  <a:tcPr marL="121920" marR="121920" marT="60960" marB="60960"/>
                </a:tc>
                <a:tc>
                  <a:txBody>
                    <a:bodyPr/>
                    <a:lstStyle/>
                    <a:p>
                      <a:r>
                        <a:rPr lang="pt-BR" sz="1600" dirty="0"/>
                        <a:t>Descrição</a:t>
                      </a:r>
                      <a:endParaRPr lang="pt-BR" sz="1600" dirty="0">
                        <a:latin typeface="Arial" panose="020B0604020202020204" pitchFamily="34" charset="0"/>
                        <a:cs typeface="Arial" panose="020B0604020202020204" pitchFamily="34" charset="0"/>
                      </a:endParaRPr>
                    </a:p>
                  </a:txBody>
                  <a:tcPr marL="121920" marR="121920" marT="60960" marB="60960"/>
                </a:tc>
                <a:tc>
                  <a:txBody>
                    <a:bodyPr/>
                    <a:lstStyle/>
                    <a:p>
                      <a:r>
                        <a:rPr lang="pt-BR" sz="1600" dirty="0"/>
                        <a:t>Responsabilidades</a:t>
                      </a:r>
                      <a:endParaRPr lang="pt-BR" sz="1600" dirty="0">
                        <a:latin typeface="Arial" panose="020B0604020202020204" pitchFamily="34" charset="0"/>
                        <a:cs typeface="Arial" panose="020B0604020202020204" pitchFamily="34" charset="0"/>
                      </a:endParaRPr>
                    </a:p>
                  </a:txBody>
                  <a:tcPr marL="121920" marR="121920" marT="60960" marB="60960"/>
                </a:tc>
                <a:extLst>
                  <a:ext uri="{0D108BD9-81ED-4DB2-BD59-A6C34878D82A}">
                    <a16:rowId xmlns="" xmlns:a16="http://schemas.microsoft.com/office/drawing/2014/main" val="10000"/>
                  </a:ext>
                </a:extLst>
              </a:tr>
              <a:tr h="2131263">
                <a:tc>
                  <a:txBody>
                    <a:bodyPr/>
                    <a:lstStyle/>
                    <a:p>
                      <a:pPr algn="just">
                        <a:lnSpc>
                          <a:spcPct val="100000"/>
                        </a:lnSpc>
                        <a:spcAft>
                          <a:spcPts val="600"/>
                        </a:spcAft>
                        <a:tabLst>
                          <a:tab pos="342900" algn="l"/>
                          <a:tab pos="800100" algn="l"/>
                        </a:tabLst>
                      </a:pPr>
                      <a:r>
                        <a:rPr lang="fr-FR" sz="1600" b="0">
                          <a:effectLst/>
                          <a:latin typeface="+mj-lt"/>
                          <a:ea typeface="Times New Roman" panose="02020603050405020304" pitchFamily="18" charset="0"/>
                        </a:rPr>
                        <a:t>Módulo de Controle administrativo  </a:t>
                      </a:r>
                      <a:endParaRPr lang="pt-BR" sz="1600" b="0">
                        <a:effectLst/>
                        <a:latin typeface="+mj-lt"/>
                        <a:ea typeface="Times New Roman" panose="02020603050405020304" pitchFamily="18" charset="0"/>
                      </a:endParaRPr>
                    </a:p>
                  </a:txBody>
                  <a:tcPr marL="68580" marR="68580" marT="0" marB="0"/>
                </a:tc>
                <a:tc>
                  <a:txBody>
                    <a:bodyPr/>
                    <a:lstStyle/>
                    <a:p>
                      <a:pPr>
                        <a:lnSpc>
                          <a:spcPct val="100000"/>
                        </a:lnSpc>
                        <a:spcAft>
                          <a:spcPts val="600"/>
                        </a:spcAft>
                      </a:pPr>
                      <a:r>
                        <a:rPr lang="pt-BR" sz="1600" b="0">
                          <a:effectLst/>
                          <a:latin typeface="+mj-lt"/>
                          <a:ea typeface="Times New Roman" panose="02020603050405020304" pitchFamily="18" charset="0"/>
                          <a:cs typeface="TimesNewRomanPSMT"/>
                        </a:rPr>
                        <a:t>Módulo responsável pelo controle de pagamentos da estadia do idoso</a:t>
                      </a:r>
                      <a:endParaRPr lang="pt-BR" sz="1600" b="0">
                        <a:effectLst/>
                        <a:latin typeface="+mj-lt"/>
                        <a:ea typeface="Times New Roman" panose="02020603050405020304" pitchFamily="18" charset="0"/>
                      </a:endParaRPr>
                    </a:p>
                  </a:txBody>
                  <a:tcPr marL="68580" marR="68580" marT="0" marB="0"/>
                </a:tc>
                <a:tc>
                  <a:txBody>
                    <a:bodyPr/>
                    <a:lstStyle/>
                    <a:p>
                      <a:pPr algn="just">
                        <a:lnSpc>
                          <a:spcPct val="100000"/>
                        </a:lnSpc>
                        <a:spcAft>
                          <a:spcPts val="600"/>
                        </a:spcAft>
                        <a:tabLst>
                          <a:tab pos="342900" algn="l"/>
                          <a:tab pos="800100" algn="l"/>
                        </a:tabLst>
                      </a:pPr>
                      <a:r>
                        <a:rPr lang="fr-FR" sz="1600" b="0" dirty="0">
                          <a:effectLst/>
                          <a:latin typeface="+mj-lt"/>
                          <a:ea typeface="Times New Roman" panose="02020603050405020304" pitchFamily="18" charset="0"/>
                        </a:rPr>
                        <a:t>Exibir dados sobre o pagamento da mensalidade da estadia do idoso na instituição. </a:t>
                      </a:r>
                      <a:endParaRPr lang="pt-BR" sz="1600" b="0" dirty="0">
                        <a:effectLst/>
                        <a:latin typeface="+mj-lt"/>
                        <a:ea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bl>
          </a:graphicData>
        </a:graphic>
      </p:graphicFrame>
      <p:sp>
        <p:nvSpPr>
          <p:cNvPr id="6" name="Espaço Reservado para Texto 1"/>
          <p:cNvSpPr>
            <a:spLocks noGrp="1"/>
          </p:cNvSpPr>
          <p:nvPr>
            <p:ph type="body" sz="quarter" idx="10"/>
          </p:nvPr>
        </p:nvSpPr>
        <p:spPr>
          <a:xfrm>
            <a:off x="0" y="123478"/>
            <a:ext cx="9144000" cy="576064"/>
          </a:xfrm>
        </p:spPr>
        <p:txBody>
          <a:bodyPr>
            <a:normAutofit fontScale="95500"/>
          </a:bodyPr>
          <a:lstStyle/>
          <a:p>
            <a:r>
              <a:rPr lang="pt-BR" dirty="0" smtClean="0"/>
              <a:t>Documento de Visão</a:t>
            </a:r>
            <a:endParaRPr lang="pt-BR" dirty="0"/>
          </a:p>
        </p:txBody>
      </p:sp>
      <p:sp>
        <p:nvSpPr>
          <p:cNvPr id="7" name="Espaço Reservado para Texto 2"/>
          <p:cNvSpPr>
            <a:spLocks noGrp="1"/>
          </p:cNvSpPr>
          <p:nvPr>
            <p:ph type="body" sz="quarter" idx="11"/>
          </p:nvPr>
        </p:nvSpPr>
        <p:spPr>
          <a:xfrm>
            <a:off x="0" y="733212"/>
            <a:ext cx="9144000" cy="288032"/>
          </a:xfrm>
        </p:spPr>
        <p:txBody>
          <a:bodyPr>
            <a:normAutofit fontScale="88000" lnSpcReduction="10000"/>
          </a:bodyPr>
          <a:lstStyle/>
          <a:p>
            <a:r>
              <a:rPr lang="pt-BR" sz="2400" dirty="0" err="1" smtClean="0"/>
              <a:t>Stakeholder</a:t>
            </a:r>
            <a:r>
              <a:rPr lang="pt-BR" sz="2400" dirty="0" smtClean="0"/>
              <a:t>: </a:t>
            </a:r>
            <a:endParaRPr lang="pt-BR" sz="2400" dirty="0"/>
          </a:p>
        </p:txBody>
      </p:sp>
    </p:spTree>
    <p:extLst>
      <p:ext uri="{BB962C8B-B14F-4D97-AF65-F5344CB8AC3E}">
        <p14:creationId xmlns:p14="http://schemas.microsoft.com/office/powerpoint/2010/main" val="296727813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a 4"/>
          <p:cNvGraphicFramePr>
            <a:graphicFrameLocks noGrp="1"/>
          </p:cNvGraphicFramePr>
          <p:nvPr>
            <p:extLst/>
          </p:nvPr>
        </p:nvGraphicFramePr>
        <p:xfrm>
          <a:off x="58916" y="1267873"/>
          <a:ext cx="9085084" cy="2649659"/>
        </p:xfrm>
        <a:graphic>
          <a:graphicData uri="http://schemas.openxmlformats.org/drawingml/2006/table">
            <a:tbl>
              <a:tblPr firstRow="1" bandRow="1">
                <a:tableStyleId>{F5AB1C69-6EDB-4FF4-983F-18BD219EF322}</a:tableStyleId>
              </a:tblPr>
              <a:tblGrid>
                <a:gridCol w="3110894">
                  <a:extLst>
                    <a:ext uri="{9D8B030D-6E8A-4147-A177-3AD203B41FA5}">
                      <a16:colId xmlns="" xmlns:a16="http://schemas.microsoft.com/office/drawing/2014/main" val="20000"/>
                    </a:ext>
                  </a:extLst>
                </a:gridCol>
                <a:gridCol w="2945828">
                  <a:extLst>
                    <a:ext uri="{9D8B030D-6E8A-4147-A177-3AD203B41FA5}">
                      <a16:colId xmlns="" xmlns:a16="http://schemas.microsoft.com/office/drawing/2014/main" val="20001"/>
                    </a:ext>
                  </a:extLst>
                </a:gridCol>
                <a:gridCol w="3028362">
                  <a:extLst>
                    <a:ext uri="{9D8B030D-6E8A-4147-A177-3AD203B41FA5}">
                      <a16:colId xmlns="" xmlns:a16="http://schemas.microsoft.com/office/drawing/2014/main" val="20002"/>
                    </a:ext>
                  </a:extLst>
                </a:gridCol>
              </a:tblGrid>
              <a:tr h="518396">
                <a:tc>
                  <a:txBody>
                    <a:bodyPr/>
                    <a:lstStyle/>
                    <a:p>
                      <a:r>
                        <a:rPr lang="pt-BR" sz="1600" dirty="0"/>
                        <a:t>Nome</a:t>
                      </a:r>
                      <a:endParaRPr lang="pt-BR" sz="1600" dirty="0">
                        <a:latin typeface="Arial" panose="020B0604020202020204" pitchFamily="34" charset="0"/>
                        <a:cs typeface="Arial" panose="020B0604020202020204" pitchFamily="34" charset="0"/>
                      </a:endParaRPr>
                    </a:p>
                  </a:txBody>
                  <a:tcPr marL="121920" marR="121920" marT="60960" marB="60960"/>
                </a:tc>
                <a:tc>
                  <a:txBody>
                    <a:bodyPr/>
                    <a:lstStyle/>
                    <a:p>
                      <a:r>
                        <a:rPr lang="pt-BR" sz="1600" dirty="0"/>
                        <a:t>Descrição</a:t>
                      </a:r>
                      <a:endParaRPr lang="pt-BR" sz="1600" dirty="0">
                        <a:latin typeface="Arial" panose="020B0604020202020204" pitchFamily="34" charset="0"/>
                        <a:cs typeface="Arial" panose="020B0604020202020204" pitchFamily="34" charset="0"/>
                      </a:endParaRPr>
                    </a:p>
                  </a:txBody>
                  <a:tcPr marL="121920" marR="121920" marT="60960" marB="60960"/>
                </a:tc>
                <a:tc>
                  <a:txBody>
                    <a:bodyPr/>
                    <a:lstStyle/>
                    <a:p>
                      <a:r>
                        <a:rPr lang="pt-BR" sz="1600" dirty="0"/>
                        <a:t>Responsabilidades</a:t>
                      </a:r>
                      <a:endParaRPr lang="pt-BR" sz="1600" dirty="0">
                        <a:latin typeface="Arial" panose="020B0604020202020204" pitchFamily="34" charset="0"/>
                        <a:cs typeface="Arial" panose="020B0604020202020204" pitchFamily="34" charset="0"/>
                      </a:endParaRPr>
                    </a:p>
                  </a:txBody>
                  <a:tcPr marL="121920" marR="121920" marT="60960" marB="60960"/>
                </a:tc>
                <a:extLst>
                  <a:ext uri="{0D108BD9-81ED-4DB2-BD59-A6C34878D82A}">
                    <a16:rowId xmlns="" xmlns:a16="http://schemas.microsoft.com/office/drawing/2014/main" val="10000"/>
                  </a:ext>
                </a:extLst>
              </a:tr>
              <a:tr h="2131263">
                <a:tc>
                  <a:txBody>
                    <a:bodyPr/>
                    <a:lstStyle/>
                    <a:p>
                      <a:pPr algn="just">
                        <a:lnSpc>
                          <a:spcPct val="100000"/>
                        </a:lnSpc>
                        <a:spcAft>
                          <a:spcPts val="600"/>
                        </a:spcAft>
                        <a:tabLst>
                          <a:tab pos="342900" algn="l"/>
                          <a:tab pos="800100" algn="l"/>
                        </a:tabLst>
                      </a:pPr>
                      <a:r>
                        <a:rPr lang="fr-FR" sz="1600" b="0" dirty="0">
                          <a:effectLst/>
                          <a:latin typeface="+mj-lt"/>
                          <a:ea typeface="Times New Roman" panose="02020603050405020304" pitchFamily="18" charset="0"/>
                        </a:rPr>
                        <a:t>Administrador</a:t>
                      </a:r>
                      <a:endParaRPr lang="pt-BR" sz="1600" b="0" dirty="0">
                        <a:effectLst/>
                        <a:latin typeface="+mj-lt"/>
                        <a:ea typeface="Times New Roman" panose="02020603050405020304" pitchFamily="18" charset="0"/>
                      </a:endParaRPr>
                    </a:p>
                  </a:txBody>
                  <a:tcPr marL="68580" marR="68580" marT="0" marB="0"/>
                </a:tc>
                <a:tc>
                  <a:txBody>
                    <a:bodyPr/>
                    <a:lstStyle/>
                    <a:p>
                      <a:pPr>
                        <a:lnSpc>
                          <a:spcPct val="100000"/>
                        </a:lnSpc>
                        <a:spcAft>
                          <a:spcPts val="600"/>
                        </a:spcAft>
                      </a:pPr>
                      <a:r>
                        <a:rPr lang="pt-BR" sz="1600" b="0">
                          <a:effectLst/>
                          <a:latin typeface="+mj-lt"/>
                          <a:ea typeface="Times New Roman" panose="02020603050405020304" pitchFamily="18" charset="0"/>
                          <a:cs typeface="TimesNewRomanPSMT"/>
                        </a:rPr>
                        <a:t>O responsável por monitorar e administrar o sistema</a:t>
                      </a:r>
                      <a:endParaRPr lang="pt-BR" sz="1600" b="0">
                        <a:effectLst/>
                        <a:latin typeface="+mj-lt"/>
                        <a:ea typeface="Times New Roman" panose="02020603050405020304" pitchFamily="18" charset="0"/>
                      </a:endParaRPr>
                    </a:p>
                    <a:p>
                      <a:pPr>
                        <a:lnSpc>
                          <a:spcPct val="100000"/>
                        </a:lnSpc>
                        <a:spcAft>
                          <a:spcPts val="600"/>
                        </a:spcAft>
                      </a:pPr>
                      <a:r>
                        <a:rPr lang="pt-BR" sz="1600" b="0">
                          <a:effectLst/>
                          <a:latin typeface="+mj-lt"/>
                          <a:ea typeface="Times New Roman" panose="02020603050405020304" pitchFamily="18" charset="0"/>
                          <a:cs typeface="TimesNewRomanPSMT"/>
                        </a:rPr>
                        <a:t> </a:t>
                      </a:r>
                      <a:endParaRPr lang="pt-BR" sz="1600" b="0">
                        <a:effectLst/>
                        <a:latin typeface="+mj-lt"/>
                        <a:ea typeface="Times New Roman" panose="02020603050405020304" pitchFamily="18" charset="0"/>
                      </a:endParaRPr>
                    </a:p>
                  </a:txBody>
                  <a:tcPr marL="68580" marR="68580" marT="0" marB="0"/>
                </a:tc>
                <a:tc>
                  <a:txBody>
                    <a:bodyPr/>
                    <a:lstStyle/>
                    <a:p>
                      <a:pPr algn="just">
                        <a:lnSpc>
                          <a:spcPct val="100000"/>
                        </a:lnSpc>
                        <a:spcAft>
                          <a:spcPts val="600"/>
                        </a:spcAft>
                        <a:tabLst>
                          <a:tab pos="342900" algn="l"/>
                          <a:tab pos="800100" algn="l"/>
                        </a:tabLst>
                      </a:pPr>
                      <a:r>
                        <a:rPr lang="fr-FR" sz="1600" b="0" dirty="0">
                          <a:effectLst/>
                          <a:latin typeface="+mj-lt"/>
                          <a:ea typeface="Times New Roman" panose="02020603050405020304" pitchFamily="18" charset="0"/>
                        </a:rPr>
                        <a:t>Exerece a manutenção do sistema ;</a:t>
                      </a:r>
                      <a:endParaRPr lang="pt-BR" sz="1600" b="0" dirty="0">
                        <a:effectLst/>
                        <a:latin typeface="+mj-lt"/>
                        <a:ea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bl>
          </a:graphicData>
        </a:graphic>
      </p:graphicFrame>
      <p:sp>
        <p:nvSpPr>
          <p:cNvPr id="6" name="Espaço Reservado para Texto 1"/>
          <p:cNvSpPr>
            <a:spLocks noGrp="1"/>
          </p:cNvSpPr>
          <p:nvPr>
            <p:ph type="body" sz="quarter" idx="10"/>
          </p:nvPr>
        </p:nvSpPr>
        <p:spPr>
          <a:xfrm>
            <a:off x="0" y="123478"/>
            <a:ext cx="9144000" cy="576064"/>
          </a:xfrm>
        </p:spPr>
        <p:txBody>
          <a:bodyPr>
            <a:normAutofit fontScale="95500"/>
          </a:bodyPr>
          <a:lstStyle/>
          <a:p>
            <a:r>
              <a:rPr lang="pt-BR" dirty="0" smtClean="0"/>
              <a:t>Documento de Visão</a:t>
            </a:r>
            <a:endParaRPr lang="pt-BR" dirty="0"/>
          </a:p>
        </p:txBody>
      </p:sp>
      <p:sp>
        <p:nvSpPr>
          <p:cNvPr id="7" name="Espaço Reservado para Texto 2"/>
          <p:cNvSpPr>
            <a:spLocks noGrp="1"/>
          </p:cNvSpPr>
          <p:nvPr>
            <p:ph type="body" sz="quarter" idx="11"/>
          </p:nvPr>
        </p:nvSpPr>
        <p:spPr>
          <a:xfrm>
            <a:off x="0" y="733212"/>
            <a:ext cx="9144000" cy="288032"/>
          </a:xfrm>
        </p:spPr>
        <p:txBody>
          <a:bodyPr>
            <a:normAutofit fontScale="88000" lnSpcReduction="10000"/>
          </a:bodyPr>
          <a:lstStyle/>
          <a:p>
            <a:r>
              <a:rPr lang="pt-BR" sz="2400" dirty="0" err="1" smtClean="0"/>
              <a:t>Stakeholder</a:t>
            </a:r>
            <a:r>
              <a:rPr lang="pt-BR" sz="2400" dirty="0" smtClean="0"/>
              <a:t>: </a:t>
            </a:r>
            <a:endParaRPr lang="pt-BR" sz="2400" dirty="0"/>
          </a:p>
        </p:txBody>
      </p:sp>
    </p:spTree>
    <p:extLst>
      <p:ext uri="{BB962C8B-B14F-4D97-AF65-F5344CB8AC3E}">
        <p14:creationId xmlns:p14="http://schemas.microsoft.com/office/powerpoint/2010/main" val="159095583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a 4"/>
          <p:cNvGraphicFramePr>
            <a:graphicFrameLocks noGrp="1"/>
          </p:cNvGraphicFramePr>
          <p:nvPr>
            <p:extLst/>
          </p:nvPr>
        </p:nvGraphicFramePr>
        <p:xfrm>
          <a:off x="58916" y="1267873"/>
          <a:ext cx="9085084" cy="2649659"/>
        </p:xfrm>
        <a:graphic>
          <a:graphicData uri="http://schemas.openxmlformats.org/drawingml/2006/table">
            <a:tbl>
              <a:tblPr firstRow="1" bandRow="1">
                <a:tableStyleId>{5C22544A-7EE6-4342-B048-85BDC9FD1C3A}</a:tableStyleId>
              </a:tblPr>
              <a:tblGrid>
                <a:gridCol w="3110894">
                  <a:extLst>
                    <a:ext uri="{9D8B030D-6E8A-4147-A177-3AD203B41FA5}">
                      <a16:colId xmlns="" xmlns:a16="http://schemas.microsoft.com/office/drawing/2014/main" val="20000"/>
                    </a:ext>
                  </a:extLst>
                </a:gridCol>
                <a:gridCol w="2945828">
                  <a:extLst>
                    <a:ext uri="{9D8B030D-6E8A-4147-A177-3AD203B41FA5}">
                      <a16:colId xmlns="" xmlns:a16="http://schemas.microsoft.com/office/drawing/2014/main" val="20001"/>
                    </a:ext>
                  </a:extLst>
                </a:gridCol>
                <a:gridCol w="3028362">
                  <a:extLst>
                    <a:ext uri="{9D8B030D-6E8A-4147-A177-3AD203B41FA5}">
                      <a16:colId xmlns="" xmlns:a16="http://schemas.microsoft.com/office/drawing/2014/main" val="20002"/>
                    </a:ext>
                  </a:extLst>
                </a:gridCol>
              </a:tblGrid>
              <a:tr h="518396">
                <a:tc>
                  <a:txBody>
                    <a:bodyPr/>
                    <a:lstStyle/>
                    <a:p>
                      <a:r>
                        <a:rPr lang="pt-BR" sz="1600" dirty="0"/>
                        <a:t>Nome</a:t>
                      </a:r>
                      <a:endParaRPr lang="pt-BR" sz="1600" dirty="0">
                        <a:latin typeface="Arial" panose="020B0604020202020204" pitchFamily="34" charset="0"/>
                        <a:cs typeface="Arial" panose="020B0604020202020204" pitchFamily="34" charset="0"/>
                      </a:endParaRPr>
                    </a:p>
                  </a:txBody>
                  <a:tcPr marL="121920" marR="121920" marT="60960" marB="60960"/>
                </a:tc>
                <a:tc>
                  <a:txBody>
                    <a:bodyPr/>
                    <a:lstStyle/>
                    <a:p>
                      <a:r>
                        <a:rPr lang="pt-BR" sz="1600" dirty="0"/>
                        <a:t>Descrição</a:t>
                      </a:r>
                      <a:endParaRPr lang="pt-BR" sz="1600" dirty="0">
                        <a:latin typeface="Arial" panose="020B0604020202020204" pitchFamily="34" charset="0"/>
                        <a:cs typeface="Arial" panose="020B0604020202020204" pitchFamily="34" charset="0"/>
                      </a:endParaRPr>
                    </a:p>
                  </a:txBody>
                  <a:tcPr marL="121920" marR="121920" marT="60960" marB="60960"/>
                </a:tc>
                <a:tc>
                  <a:txBody>
                    <a:bodyPr/>
                    <a:lstStyle/>
                    <a:p>
                      <a:r>
                        <a:rPr lang="pt-BR" sz="1600" dirty="0"/>
                        <a:t>Responsabilidades</a:t>
                      </a:r>
                      <a:endParaRPr lang="pt-BR" sz="1600" dirty="0">
                        <a:latin typeface="Arial" panose="020B0604020202020204" pitchFamily="34" charset="0"/>
                        <a:cs typeface="Arial" panose="020B0604020202020204" pitchFamily="34" charset="0"/>
                      </a:endParaRPr>
                    </a:p>
                  </a:txBody>
                  <a:tcPr marL="121920" marR="121920" marT="60960" marB="60960"/>
                </a:tc>
                <a:extLst>
                  <a:ext uri="{0D108BD9-81ED-4DB2-BD59-A6C34878D82A}">
                    <a16:rowId xmlns="" xmlns:a16="http://schemas.microsoft.com/office/drawing/2014/main" val="10000"/>
                  </a:ext>
                </a:extLst>
              </a:tr>
              <a:tr h="2131263">
                <a:tc>
                  <a:txBody>
                    <a:bodyPr/>
                    <a:lstStyle/>
                    <a:p>
                      <a:pPr algn="just">
                        <a:lnSpc>
                          <a:spcPct val="100000"/>
                        </a:lnSpc>
                        <a:spcAft>
                          <a:spcPts val="600"/>
                        </a:spcAft>
                        <a:tabLst>
                          <a:tab pos="342900" algn="l"/>
                          <a:tab pos="800100" algn="l"/>
                        </a:tabLst>
                      </a:pPr>
                      <a:r>
                        <a:rPr lang="fr-FR" sz="1600" b="0">
                          <a:effectLst/>
                          <a:latin typeface="+mj-lt"/>
                          <a:ea typeface="Times New Roman" panose="02020603050405020304" pitchFamily="18" charset="0"/>
                        </a:rPr>
                        <a:t>Responsável pelo Idoso</a:t>
                      </a:r>
                      <a:endParaRPr lang="pt-BR" sz="1600" b="0">
                        <a:effectLst/>
                        <a:latin typeface="+mj-lt"/>
                        <a:ea typeface="Times New Roman" panose="02020603050405020304" pitchFamily="18" charset="0"/>
                      </a:endParaRPr>
                    </a:p>
                  </a:txBody>
                  <a:tcPr marL="68580" marR="68580" marT="0" marB="0"/>
                </a:tc>
                <a:tc>
                  <a:txBody>
                    <a:bodyPr/>
                    <a:lstStyle/>
                    <a:p>
                      <a:pPr>
                        <a:lnSpc>
                          <a:spcPct val="100000"/>
                        </a:lnSpc>
                        <a:spcAft>
                          <a:spcPts val="600"/>
                        </a:spcAft>
                      </a:pPr>
                      <a:r>
                        <a:rPr lang="pt-BR" sz="1600" b="0">
                          <a:effectLst/>
                          <a:latin typeface="+mj-lt"/>
                          <a:ea typeface="Times New Roman" panose="02020603050405020304" pitchFamily="18" charset="0"/>
                          <a:cs typeface="TimesNewRomanPSMT"/>
                        </a:rPr>
                        <a:t>Responsáveis por idosos presentes na instituição de longa permanência;</a:t>
                      </a:r>
                      <a:endParaRPr lang="pt-BR" sz="1600" b="0">
                        <a:effectLst/>
                        <a:latin typeface="+mj-lt"/>
                        <a:ea typeface="Times New Roman" panose="02020603050405020304" pitchFamily="18" charset="0"/>
                      </a:endParaRPr>
                    </a:p>
                  </a:txBody>
                  <a:tcPr marL="68580" marR="68580" marT="0" marB="0"/>
                </a:tc>
                <a:tc>
                  <a:txBody>
                    <a:bodyPr/>
                    <a:lstStyle/>
                    <a:p>
                      <a:pPr algn="just">
                        <a:lnSpc>
                          <a:spcPct val="100000"/>
                        </a:lnSpc>
                        <a:spcAft>
                          <a:spcPts val="600"/>
                        </a:spcAft>
                        <a:tabLst>
                          <a:tab pos="342900" algn="l"/>
                          <a:tab pos="800100" algn="l"/>
                        </a:tabLst>
                      </a:pPr>
                      <a:r>
                        <a:rPr lang="fr-FR" sz="1600" b="0" dirty="0">
                          <a:effectLst/>
                          <a:latin typeface="+mj-lt"/>
                          <a:ea typeface="Times New Roman" panose="02020603050405020304" pitchFamily="18" charset="0"/>
                        </a:rPr>
                        <a:t>Acessam os dados presentes no sistema ;</a:t>
                      </a:r>
                      <a:endParaRPr lang="pt-BR" sz="1600" b="0" dirty="0">
                        <a:effectLst/>
                        <a:latin typeface="+mj-lt"/>
                        <a:ea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bl>
          </a:graphicData>
        </a:graphic>
      </p:graphicFrame>
      <p:sp>
        <p:nvSpPr>
          <p:cNvPr id="8" name="Espaço Reservado para Texto 1"/>
          <p:cNvSpPr>
            <a:spLocks noGrp="1"/>
          </p:cNvSpPr>
          <p:nvPr>
            <p:ph type="body" sz="quarter" idx="10"/>
          </p:nvPr>
        </p:nvSpPr>
        <p:spPr>
          <a:xfrm>
            <a:off x="0" y="113203"/>
            <a:ext cx="9144000" cy="576064"/>
          </a:xfrm>
        </p:spPr>
        <p:txBody>
          <a:bodyPr>
            <a:normAutofit fontScale="95500"/>
          </a:bodyPr>
          <a:lstStyle/>
          <a:p>
            <a:r>
              <a:rPr lang="pt-BR" dirty="0" smtClean="0"/>
              <a:t>Documento de Visão</a:t>
            </a:r>
            <a:endParaRPr lang="pt-BR" dirty="0"/>
          </a:p>
        </p:txBody>
      </p:sp>
      <p:sp>
        <p:nvSpPr>
          <p:cNvPr id="9" name="Espaço Reservado para Texto 2"/>
          <p:cNvSpPr>
            <a:spLocks noGrp="1"/>
          </p:cNvSpPr>
          <p:nvPr>
            <p:ph type="body" sz="quarter" idx="11"/>
          </p:nvPr>
        </p:nvSpPr>
        <p:spPr>
          <a:xfrm>
            <a:off x="0" y="733212"/>
            <a:ext cx="9144000" cy="288032"/>
          </a:xfrm>
        </p:spPr>
        <p:txBody>
          <a:bodyPr>
            <a:normAutofit fontScale="88000" lnSpcReduction="10000"/>
          </a:bodyPr>
          <a:lstStyle/>
          <a:p>
            <a:r>
              <a:rPr lang="pt-BR" sz="2400" dirty="0" err="1" smtClean="0"/>
              <a:t>Stakeholder</a:t>
            </a:r>
            <a:r>
              <a:rPr lang="pt-BR" sz="2400" dirty="0" smtClean="0"/>
              <a:t>: </a:t>
            </a:r>
            <a:endParaRPr lang="pt-BR" sz="2400" dirty="0"/>
          </a:p>
        </p:txBody>
      </p:sp>
    </p:spTree>
    <p:extLst>
      <p:ext uri="{BB962C8B-B14F-4D97-AF65-F5344CB8AC3E}">
        <p14:creationId xmlns:p14="http://schemas.microsoft.com/office/powerpoint/2010/main" val="136117304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a 4"/>
          <p:cNvGraphicFramePr>
            <a:graphicFrameLocks noGrp="1"/>
          </p:cNvGraphicFramePr>
          <p:nvPr>
            <p:extLst/>
          </p:nvPr>
        </p:nvGraphicFramePr>
        <p:xfrm>
          <a:off x="58916" y="1267873"/>
          <a:ext cx="9085084" cy="2649659"/>
        </p:xfrm>
        <a:graphic>
          <a:graphicData uri="http://schemas.openxmlformats.org/drawingml/2006/table">
            <a:tbl>
              <a:tblPr firstRow="1" bandRow="1">
                <a:tableStyleId>{21E4AEA4-8DFA-4A89-87EB-49C32662AFE0}</a:tableStyleId>
              </a:tblPr>
              <a:tblGrid>
                <a:gridCol w="3110894">
                  <a:extLst>
                    <a:ext uri="{9D8B030D-6E8A-4147-A177-3AD203B41FA5}">
                      <a16:colId xmlns="" xmlns:a16="http://schemas.microsoft.com/office/drawing/2014/main" val="20000"/>
                    </a:ext>
                  </a:extLst>
                </a:gridCol>
                <a:gridCol w="2945828">
                  <a:extLst>
                    <a:ext uri="{9D8B030D-6E8A-4147-A177-3AD203B41FA5}">
                      <a16:colId xmlns="" xmlns:a16="http://schemas.microsoft.com/office/drawing/2014/main" val="20001"/>
                    </a:ext>
                  </a:extLst>
                </a:gridCol>
                <a:gridCol w="3028362">
                  <a:extLst>
                    <a:ext uri="{9D8B030D-6E8A-4147-A177-3AD203B41FA5}">
                      <a16:colId xmlns="" xmlns:a16="http://schemas.microsoft.com/office/drawing/2014/main" val="20002"/>
                    </a:ext>
                  </a:extLst>
                </a:gridCol>
              </a:tblGrid>
              <a:tr h="518396">
                <a:tc>
                  <a:txBody>
                    <a:bodyPr/>
                    <a:lstStyle/>
                    <a:p>
                      <a:r>
                        <a:rPr lang="pt-BR" sz="1600" dirty="0">
                          <a:latin typeface="Arial" panose="020B0604020202020204" pitchFamily="34" charset="0"/>
                          <a:cs typeface="Arial" panose="020B0604020202020204" pitchFamily="34" charset="0"/>
                        </a:rPr>
                        <a:t>Nome</a:t>
                      </a:r>
                    </a:p>
                  </a:txBody>
                  <a:tcPr marL="121920" marR="121920" marT="60960" marB="60960"/>
                </a:tc>
                <a:tc>
                  <a:txBody>
                    <a:bodyPr/>
                    <a:lstStyle/>
                    <a:p>
                      <a:r>
                        <a:rPr lang="pt-BR" sz="1600" dirty="0">
                          <a:latin typeface="Arial" panose="020B0604020202020204" pitchFamily="34" charset="0"/>
                          <a:cs typeface="Arial" panose="020B0604020202020204" pitchFamily="34" charset="0"/>
                        </a:rPr>
                        <a:t>Descrição</a:t>
                      </a:r>
                    </a:p>
                  </a:txBody>
                  <a:tcPr marL="121920" marR="121920" marT="60960" marB="60960"/>
                </a:tc>
                <a:tc>
                  <a:txBody>
                    <a:bodyPr/>
                    <a:lstStyle/>
                    <a:p>
                      <a:r>
                        <a:rPr lang="pt-BR" sz="1600" dirty="0">
                          <a:latin typeface="Arial" panose="020B0604020202020204" pitchFamily="34" charset="0"/>
                          <a:cs typeface="Arial" panose="020B0604020202020204" pitchFamily="34" charset="0"/>
                        </a:rPr>
                        <a:t>Responsabilidades</a:t>
                      </a:r>
                    </a:p>
                  </a:txBody>
                  <a:tcPr marL="121920" marR="121920" marT="60960" marB="60960"/>
                </a:tc>
                <a:extLst>
                  <a:ext uri="{0D108BD9-81ED-4DB2-BD59-A6C34878D82A}">
                    <a16:rowId xmlns="" xmlns:a16="http://schemas.microsoft.com/office/drawing/2014/main" val="10000"/>
                  </a:ext>
                </a:extLst>
              </a:tr>
              <a:tr h="2131263">
                <a:tc>
                  <a:txBody>
                    <a:bodyPr/>
                    <a:lstStyle/>
                    <a:p>
                      <a:pPr algn="just">
                        <a:lnSpc>
                          <a:spcPct val="100000"/>
                        </a:lnSpc>
                        <a:spcAft>
                          <a:spcPts val="600"/>
                        </a:spcAft>
                        <a:tabLst>
                          <a:tab pos="342900" algn="l"/>
                          <a:tab pos="800100" algn="l"/>
                        </a:tabLst>
                      </a:pPr>
                      <a:r>
                        <a:rPr lang="pt-BR" sz="1600" b="0" dirty="0">
                          <a:effectLst/>
                          <a:latin typeface="+mj-lt"/>
                          <a:ea typeface="Times New Roman" panose="02020603050405020304" pitchFamily="18" charset="0"/>
                          <a:cs typeface="TimesNewRomanPSMT"/>
                        </a:rPr>
                        <a:t>Enfermeiros</a:t>
                      </a:r>
                      <a:endParaRPr lang="pt-BR" sz="1600" b="0" dirty="0">
                        <a:effectLst/>
                        <a:latin typeface="+mj-lt"/>
                        <a:ea typeface="Times New Roman" panose="02020603050405020304" pitchFamily="18" charset="0"/>
                      </a:endParaRPr>
                    </a:p>
                  </a:txBody>
                  <a:tcPr marL="68580" marR="68580" marT="0" marB="0"/>
                </a:tc>
                <a:tc>
                  <a:txBody>
                    <a:bodyPr/>
                    <a:lstStyle/>
                    <a:p>
                      <a:pPr>
                        <a:lnSpc>
                          <a:spcPct val="100000"/>
                        </a:lnSpc>
                        <a:spcAft>
                          <a:spcPts val="600"/>
                        </a:spcAft>
                      </a:pPr>
                      <a:r>
                        <a:rPr lang="pt-BR" sz="1600" b="0" dirty="0">
                          <a:effectLst/>
                          <a:latin typeface="+mj-lt"/>
                          <a:ea typeface="Times New Roman" panose="02020603050405020304" pitchFamily="18" charset="0"/>
                          <a:cs typeface="TimesNewRomanPSMT"/>
                        </a:rPr>
                        <a:t>Equipe responsável pelos cuidados dos idosos</a:t>
                      </a:r>
                      <a:endParaRPr lang="pt-BR" sz="1600" b="0" dirty="0">
                        <a:effectLst/>
                        <a:latin typeface="+mj-lt"/>
                        <a:ea typeface="Times New Roman" panose="02020603050405020304" pitchFamily="18" charset="0"/>
                      </a:endParaRPr>
                    </a:p>
                  </a:txBody>
                  <a:tcPr marL="68580" marR="68580" marT="0" marB="0"/>
                </a:tc>
                <a:tc>
                  <a:txBody>
                    <a:bodyPr/>
                    <a:lstStyle/>
                    <a:p>
                      <a:pPr algn="just">
                        <a:lnSpc>
                          <a:spcPct val="100000"/>
                        </a:lnSpc>
                        <a:spcAft>
                          <a:spcPts val="600"/>
                        </a:spcAft>
                        <a:tabLst>
                          <a:tab pos="342900" algn="l"/>
                          <a:tab pos="800100" algn="l"/>
                        </a:tabLst>
                      </a:pPr>
                      <a:r>
                        <a:rPr lang="fr-FR" sz="1600" b="0" dirty="0">
                          <a:effectLst/>
                          <a:latin typeface="+mj-lt"/>
                          <a:ea typeface="Times New Roman" panose="02020603050405020304" pitchFamily="18" charset="0"/>
                        </a:rPr>
                        <a:t>Atualizar os dados sobre os cuidados dos idosos</a:t>
                      </a:r>
                      <a:endParaRPr lang="pt-BR" sz="1600" b="0" dirty="0">
                        <a:effectLst/>
                        <a:latin typeface="+mj-lt"/>
                        <a:ea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bl>
          </a:graphicData>
        </a:graphic>
      </p:graphicFrame>
      <p:sp>
        <p:nvSpPr>
          <p:cNvPr id="6" name="Espaço Reservado para Texto 1"/>
          <p:cNvSpPr>
            <a:spLocks noGrp="1"/>
          </p:cNvSpPr>
          <p:nvPr>
            <p:ph type="body" sz="quarter" idx="10"/>
          </p:nvPr>
        </p:nvSpPr>
        <p:spPr>
          <a:xfrm>
            <a:off x="0" y="123478"/>
            <a:ext cx="9144000" cy="576064"/>
          </a:xfrm>
        </p:spPr>
        <p:txBody>
          <a:bodyPr>
            <a:normAutofit fontScale="95500"/>
          </a:bodyPr>
          <a:lstStyle/>
          <a:p>
            <a:r>
              <a:rPr lang="pt-BR" dirty="0" smtClean="0"/>
              <a:t>Documento de Visão</a:t>
            </a:r>
            <a:endParaRPr lang="pt-BR" dirty="0"/>
          </a:p>
        </p:txBody>
      </p:sp>
      <p:sp>
        <p:nvSpPr>
          <p:cNvPr id="7" name="Espaço Reservado para Texto 2"/>
          <p:cNvSpPr>
            <a:spLocks noGrp="1"/>
          </p:cNvSpPr>
          <p:nvPr>
            <p:ph type="body" sz="quarter" idx="11"/>
          </p:nvPr>
        </p:nvSpPr>
        <p:spPr>
          <a:xfrm>
            <a:off x="0" y="733212"/>
            <a:ext cx="9144000" cy="288032"/>
          </a:xfrm>
        </p:spPr>
        <p:txBody>
          <a:bodyPr>
            <a:normAutofit fontScale="88000" lnSpcReduction="10000"/>
          </a:bodyPr>
          <a:lstStyle/>
          <a:p>
            <a:r>
              <a:rPr lang="pt-BR" sz="2400" dirty="0" err="1" smtClean="0"/>
              <a:t>Stakeholder</a:t>
            </a:r>
            <a:r>
              <a:rPr lang="pt-BR" sz="2400" dirty="0" smtClean="0"/>
              <a:t>: </a:t>
            </a:r>
            <a:endParaRPr lang="pt-BR" sz="2400" dirty="0"/>
          </a:p>
        </p:txBody>
      </p:sp>
    </p:spTree>
    <p:extLst>
      <p:ext uri="{BB962C8B-B14F-4D97-AF65-F5344CB8AC3E}">
        <p14:creationId xmlns:p14="http://schemas.microsoft.com/office/powerpoint/2010/main" val="281105165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a 4"/>
          <p:cNvGraphicFramePr>
            <a:graphicFrameLocks noGrp="1"/>
          </p:cNvGraphicFramePr>
          <p:nvPr>
            <p:extLst/>
          </p:nvPr>
        </p:nvGraphicFramePr>
        <p:xfrm>
          <a:off x="58916" y="1267873"/>
          <a:ext cx="9085084" cy="2649659"/>
        </p:xfrm>
        <a:graphic>
          <a:graphicData uri="http://schemas.openxmlformats.org/drawingml/2006/table">
            <a:tbl>
              <a:tblPr firstRow="1" bandRow="1">
                <a:tableStyleId>{00A15C55-8517-42AA-B614-E9B94910E393}</a:tableStyleId>
              </a:tblPr>
              <a:tblGrid>
                <a:gridCol w="3110894">
                  <a:extLst>
                    <a:ext uri="{9D8B030D-6E8A-4147-A177-3AD203B41FA5}">
                      <a16:colId xmlns="" xmlns:a16="http://schemas.microsoft.com/office/drawing/2014/main" val="20000"/>
                    </a:ext>
                  </a:extLst>
                </a:gridCol>
                <a:gridCol w="2945828">
                  <a:extLst>
                    <a:ext uri="{9D8B030D-6E8A-4147-A177-3AD203B41FA5}">
                      <a16:colId xmlns="" xmlns:a16="http://schemas.microsoft.com/office/drawing/2014/main" val="20001"/>
                    </a:ext>
                  </a:extLst>
                </a:gridCol>
                <a:gridCol w="3028362">
                  <a:extLst>
                    <a:ext uri="{9D8B030D-6E8A-4147-A177-3AD203B41FA5}">
                      <a16:colId xmlns="" xmlns:a16="http://schemas.microsoft.com/office/drawing/2014/main" val="20002"/>
                    </a:ext>
                  </a:extLst>
                </a:gridCol>
              </a:tblGrid>
              <a:tr h="518396">
                <a:tc>
                  <a:txBody>
                    <a:bodyPr/>
                    <a:lstStyle/>
                    <a:p>
                      <a:r>
                        <a:rPr lang="pt-BR" sz="1600" dirty="0" smtClean="0"/>
                        <a:t>Nome</a:t>
                      </a:r>
                      <a:endParaRPr lang="pt-BR" sz="1600" dirty="0">
                        <a:latin typeface="+mj-lt"/>
                        <a:cs typeface="Arial" panose="020B0604020202020204" pitchFamily="34" charset="0"/>
                      </a:endParaRPr>
                    </a:p>
                  </a:txBody>
                  <a:tcPr marL="121920" marR="121920" marT="60960" marB="60960"/>
                </a:tc>
                <a:tc>
                  <a:txBody>
                    <a:bodyPr/>
                    <a:lstStyle/>
                    <a:p>
                      <a:r>
                        <a:rPr lang="pt-BR" sz="1600" dirty="0"/>
                        <a:t>Descrição</a:t>
                      </a:r>
                      <a:endParaRPr lang="pt-BR" sz="1600" dirty="0">
                        <a:latin typeface="Arial" panose="020B0604020202020204" pitchFamily="34" charset="0"/>
                        <a:cs typeface="Arial" panose="020B0604020202020204" pitchFamily="34" charset="0"/>
                      </a:endParaRPr>
                    </a:p>
                  </a:txBody>
                  <a:tcPr marL="121920" marR="121920" marT="60960" marB="60960"/>
                </a:tc>
                <a:tc>
                  <a:txBody>
                    <a:bodyPr/>
                    <a:lstStyle/>
                    <a:p>
                      <a:r>
                        <a:rPr lang="pt-BR" sz="1600" dirty="0"/>
                        <a:t>Responsabilidades</a:t>
                      </a:r>
                      <a:endParaRPr lang="pt-BR" sz="1600" dirty="0">
                        <a:latin typeface="Arial" panose="020B0604020202020204" pitchFamily="34" charset="0"/>
                        <a:cs typeface="Arial" panose="020B0604020202020204" pitchFamily="34" charset="0"/>
                      </a:endParaRPr>
                    </a:p>
                  </a:txBody>
                  <a:tcPr marL="121920" marR="121920" marT="60960" marB="60960"/>
                </a:tc>
                <a:extLst>
                  <a:ext uri="{0D108BD9-81ED-4DB2-BD59-A6C34878D82A}">
                    <a16:rowId xmlns="" xmlns:a16="http://schemas.microsoft.com/office/drawing/2014/main" val="10000"/>
                  </a:ext>
                </a:extLst>
              </a:tr>
              <a:tr h="2131263">
                <a:tc>
                  <a:txBody>
                    <a:bodyPr/>
                    <a:lstStyle/>
                    <a:p>
                      <a:pPr algn="just">
                        <a:lnSpc>
                          <a:spcPct val="100000"/>
                        </a:lnSpc>
                        <a:spcAft>
                          <a:spcPts val="600"/>
                        </a:spcAft>
                        <a:tabLst>
                          <a:tab pos="342900" algn="l"/>
                          <a:tab pos="800100" algn="l"/>
                        </a:tabLst>
                      </a:pPr>
                      <a:r>
                        <a:rPr lang="pt-BR" sz="1600" b="0">
                          <a:effectLst/>
                          <a:latin typeface="+mj-lt"/>
                          <a:ea typeface="Times New Roman" panose="02020603050405020304" pitchFamily="18" charset="0"/>
                          <a:cs typeface="TimesNewRomanPSMT"/>
                        </a:rPr>
                        <a:t>Nutricionistas</a:t>
                      </a:r>
                      <a:endParaRPr lang="pt-BR" sz="1600" b="0">
                        <a:effectLst/>
                        <a:latin typeface="+mj-lt"/>
                        <a:ea typeface="Times New Roman" panose="02020603050405020304" pitchFamily="18" charset="0"/>
                      </a:endParaRPr>
                    </a:p>
                  </a:txBody>
                  <a:tcPr marL="68580" marR="68580" marT="0" marB="0"/>
                </a:tc>
                <a:tc>
                  <a:txBody>
                    <a:bodyPr/>
                    <a:lstStyle/>
                    <a:p>
                      <a:pPr>
                        <a:lnSpc>
                          <a:spcPct val="100000"/>
                        </a:lnSpc>
                        <a:spcAft>
                          <a:spcPts val="600"/>
                        </a:spcAft>
                      </a:pPr>
                      <a:r>
                        <a:rPr lang="pt-BR" sz="1600" b="0">
                          <a:effectLst/>
                          <a:latin typeface="+mj-lt"/>
                          <a:ea typeface="Times New Roman" panose="02020603050405020304" pitchFamily="18" charset="0"/>
                          <a:cs typeface="TimesNewRomanPSMT"/>
                        </a:rPr>
                        <a:t>Equipe responsável pelo controle da alimentação e do plano alimentar</a:t>
                      </a:r>
                      <a:endParaRPr lang="pt-BR" sz="1600" b="0">
                        <a:effectLst/>
                        <a:latin typeface="+mj-lt"/>
                        <a:ea typeface="Times New Roman" panose="02020603050405020304" pitchFamily="18" charset="0"/>
                      </a:endParaRPr>
                    </a:p>
                  </a:txBody>
                  <a:tcPr marL="68580" marR="68580" marT="0" marB="0"/>
                </a:tc>
                <a:tc>
                  <a:txBody>
                    <a:bodyPr/>
                    <a:lstStyle/>
                    <a:p>
                      <a:pPr algn="just">
                        <a:lnSpc>
                          <a:spcPct val="100000"/>
                        </a:lnSpc>
                        <a:spcAft>
                          <a:spcPts val="600"/>
                        </a:spcAft>
                        <a:tabLst>
                          <a:tab pos="342900" algn="l"/>
                          <a:tab pos="800100" algn="l"/>
                        </a:tabLst>
                      </a:pPr>
                      <a:r>
                        <a:rPr lang="fr-FR" sz="1600" b="0" dirty="0">
                          <a:effectLst/>
                          <a:latin typeface="+mj-lt"/>
                          <a:ea typeface="Times New Roman" panose="02020603050405020304" pitchFamily="18" charset="0"/>
                        </a:rPr>
                        <a:t>Atualizar os dados sobre a alimentação</a:t>
                      </a:r>
                      <a:endParaRPr lang="pt-BR" sz="1600" b="0" dirty="0">
                        <a:effectLst/>
                        <a:latin typeface="+mj-lt"/>
                        <a:ea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bl>
          </a:graphicData>
        </a:graphic>
      </p:graphicFrame>
      <p:sp>
        <p:nvSpPr>
          <p:cNvPr id="6" name="Espaço Reservado para Texto 1"/>
          <p:cNvSpPr>
            <a:spLocks noGrp="1"/>
          </p:cNvSpPr>
          <p:nvPr>
            <p:ph type="body" sz="quarter" idx="10"/>
          </p:nvPr>
        </p:nvSpPr>
        <p:spPr>
          <a:xfrm>
            <a:off x="0" y="123478"/>
            <a:ext cx="9144000" cy="576064"/>
          </a:xfrm>
        </p:spPr>
        <p:txBody>
          <a:bodyPr>
            <a:normAutofit fontScale="95500"/>
          </a:bodyPr>
          <a:lstStyle/>
          <a:p>
            <a:r>
              <a:rPr lang="pt-BR" dirty="0" smtClean="0"/>
              <a:t>Documento de Visão</a:t>
            </a:r>
            <a:endParaRPr lang="pt-BR" dirty="0"/>
          </a:p>
        </p:txBody>
      </p:sp>
      <p:sp>
        <p:nvSpPr>
          <p:cNvPr id="7" name="Espaço Reservado para Texto 2"/>
          <p:cNvSpPr>
            <a:spLocks noGrp="1"/>
          </p:cNvSpPr>
          <p:nvPr>
            <p:ph type="body" sz="quarter" idx="11"/>
          </p:nvPr>
        </p:nvSpPr>
        <p:spPr>
          <a:xfrm>
            <a:off x="0" y="733212"/>
            <a:ext cx="9144000" cy="288032"/>
          </a:xfrm>
        </p:spPr>
        <p:txBody>
          <a:bodyPr>
            <a:normAutofit fontScale="88000" lnSpcReduction="10000"/>
          </a:bodyPr>
          <a:lstStyle/>
          <a:p>
            <a:r>
              <a:rPr lang="pt-BR" sz="2400" dirty="0" err="1" smtClean="0"/>
              <a:t>Stakeholder</a:t>
            </a:r>
            <a:r>
              <a:rPr lang="pt-BR" sz="2400" dirty="0" smtClean="0"/>
              <a:t>: </a:t>
            </a:r>
            <a:endParaRPr lang="pt-BR" sz="2400" dirty="0"/>
          </a:p>
        </p:txBody>
      </p:sp>
    </p:spTree>
    <p:extLst>
      <p:ext uri="{BB962C8B-B14F-4D97-AF65-F5344CB8AC3E}">
        <p14:creationId xmlns:p14="http://schemas.microsoft.com/office/powerpoint/2010/main" val="5666310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a 4"/>
          <p:cNvGraphicFramePr>
            <a:graphicFrameLocks noGrp="1"/>
          </p:cNvGraphicFramePr>
          <p:nvPr>
            <p:extLst/>
          </p:nvPr>
        </p:nvGraphicFramePr>
        <p:xfrm>
          <a:off x="58916" y="1267873"/>
          <a:ext cx="9085084" cy="2681916"/>
        </p:xfrm>
        <a:graphic>
          <a:graphicData uri="http://schemas.openxmlformats.org/drawingml/2006/table">
            <a:tbl>
              <a:tblPr firstRow="1" bandRow="1">
                <a:tableStyleId>{F5AB1C69-6EDB-4FF4-983F-18BD219EF322}</a:tableStyleId>
              </a:tblPr>
              <a:tblGrid>
                <a:gridCol w="3110894">
                  <a:extLst>
                    <a:ext uri="{9D8B030D-6E8A-4147-A177-3AD203B41FA5}">
                      <a16:colId xmlns="" xmlns:a16="http://schemas.microsoft.com/office/drawing/2014/main" val="20000"/>
                    </a:ext>
                  </a:extLst>
                </a:gridCol>
                <a:gridCol w="2945828">
                  <a:extLst>
                    <a:ext uri="{9D8B030D-6E8A-4147-A177-3AD203B41FA5}">
                      <a16:colId xmlns="" xmlns:a16="http://schemas.microsoft.com/office/drawing/2014/main" val="20001"/>
                    </a:ext>
                  </a:extLst>
                </a:gridCol>
                <a:gridCol w="3028362">
                  <a:extLst>
                    <a:ext uri="{9D8B030D-6E8A-4147-A177-3AD203B41FA5}">
                      <a16:colId xmlns="" xmlns:a16="http://schemas.microsoft.com/office/drawing/2014/main" val="20002"/>
                    </a:ext>
                  </a:extLst>
                </a:gridCol>
              </a:tblGrid>
              <a:tr h="550653">
                <a:tc>
                  <a:txBody>
                    <a:bodyPr/>
                    <a:lstStyle/>
                    <a:p>
                      <a:r>
                        <a:rPr lang="pt-BR" sz="1600" dirty="0"/>
                        <a:t>Nome</a:t>
                      </a:r>
                      <a:endParaRPr lang="pt-BR" sz="1600" dirty="0">
                        <a:latin typeface="Arial" panose="020B0604020202020204" pitchFamily="34" charset="0"/>
                        <a:cs typeface="Arial" panose="020B0604020202020204" pitchFamily="34" charset="0"/>
                      </a:endParaRPr>
                    </a:p>
                  </a:txBody>
                  <a:tcPr marL="121920" marR="121920" marT="60960" marB="60960"/>
                </a:tc>
                <a:tc>
                  <a:txBody>
                    <a:bodyPr/>
                    <a:lstStyle/>
                    <a:p>
                      <a:r>
                        <a:rPr lang="pt-BR" sz="1600" dirty="0"/>
                        <a:t>Descrição</a:t>
                      </a:r>
                      <a:endParaRPr lang="pt-BR" sz="1600" dirty="0">
                        <a:latin typeface="Arial" panose="020B0604020202020204" pitchFamily="34" charset="0"/>
                        <a:cs typeface="Arial" panose="020B0604020202020204" pitchFamily="34" charset="0"/>
                      </a:endParaRPr>
                    </a:p>
                  </a:txBody>
                  <a:tcPr marL="121920" marR="121920" marT="60960" marB="60960"/>
                </a:tc>
                <a:tc>
                  <a:txBody>
                    <a:bodyPr/>
                    <a:lstStyle/>
                    <a:p>
                      <a:r>
                        <a:rPr lang="pt-BR" sz="1600" dirty="0"/>
                        <a:t>Responsabilidades</a:t>
                      </a:r>
                      <a:endParaRPr lang="pt-BR" sz="1600" dirty="0">
                        <a:latin typeface="Arial" panose="020B0604020202020204" pitchFamily="34" charset="0"/>
                        <a:cs typeface="Arial" panose="020B0604020202020204" pitchFamily="34" charset="0"/>
                      </a:endParaRPr>
                    </a:p>
                  </a:txBody>
                  <a:tcPr marL="121920" marR="121920" marT="60960" marB="60960"/>
                </a:tc>
                <a:extLst>
                  <a:ext uri="{0D108BD9-81ED-4DB2-BD59-A6C34878D82A}">
                    <a16:rowId xmlns="" xmlns:a16="http://schemas.microsoft.com/office/drawing/2014/main" val="10000"/>
                  </a:ext>
                </a:extLst>
              </a:tr>
              <a:tr h="2131263">
                <a:tc>
                  <a:txBody>
                    <a:bodyPr/>
                    <a:lstStyle/>
                    <a:p>
                      <a:pPr algn="just">
                        <a:lnSpc>
                          <a:spcPct val="100000"/>
                        </a:lnSpc>
                        <a:spcAft>
                          <a:spcPts val="600"/>
                        </a:spcAft>
                        <a:tabLst>
                          <a:tab pos="342900" algn="l"/>
                          <a:tab pos="800100" algn="l"/>
                        </a:tabLst>
                      </a:pPr>
                      <a:r>
                        <a:rPr lang="pt-BR" sz="1600" b="0">
                          <a:effectLst/>
                          <a:latin typeface="+mj-lt"/>
                          <a:ea typeface="Times New Roman" panose="02020603050405020304" pitchFamily="18" charset="0"/>
                          <a:cs typeface="TimesNewRomanPSMT"/>
                        </a:rPr>
                        <a:t>Educadores físicos</a:t>
                      </a:r>
                      <a:endParaRPr lang="pt-BR" sz="1600" b="0">
                        <a:effectLst/>
                        <a:latin typeface="+mj-lt"/>
                        <a:ea typeface="Times New Roman" panose="02020603050405020304" pitchFamily="18" charset="0"/>
                      </a:endParaRPr>
                    </a:p>
                  </a:txBody>
                  <a:tcPr marL="68580" marR="68580" marT="0" marB="0"/>
                </a:tc>
                <a:tc>
                  <a:txBody>
                    <a:bodyPr/>
                    <a:lstStyle/>
                    <a:p>
                      <a:pPr>
                        <a:lnSpc>
                          <a:spcPct val="100000"/>
                        </a:lnSpc>
                        <a:spcAft>
                          <a:spcPts val="600"/>
                        </a:spcAft>
                      </a:pPr>
                      <a:r>
                        <a:rPr lang="pt-BR" sz="1600" b="0">
                          <a:effectLst/>
                          <a:latin typeface="+mj-lt"/>
                          <a:ea typeface="Times New Roman" panose="02020603050405020304" pitchFamily="18" charset="0"/>
                          <a:cs typeface="TimesNewRomanPSMT"/>
                        </a:rPr>
                        <a:t>Equipe responsável pelo controle das atividades físicas realizadas pelo idoso</a:t>
                      </a:r>
                      <a:endParaRPr lang="pt-BR" sz="1600" b="0">
                        <a:effectLst/>
                        <a:latin typeface="+mj-lt"/>
                        <a:ea typeface="Times New Roman" panose="02020603050405020304" pitchFamily="18" charset="0"/>
                      </a:endParaRPr>
                    </a:p>
                  </a:txBody>
                  <a:tcPr marL="68580" marR="68580" marT="0" marB="0"/>
                </a:tc>
                <a:tc>
                  <a:txBody>
                    <a:bodyPr/>
                    <a:lstStyle/>
                    <a:p>
                      <a:pPr algn="just">
                        <a:lnSpc>
                          <a:spcPct val="100000"/>
                        </a:lnSpc>
                        <a:spcAft>
                          <a:spcPts val="600"/>
                        </a:spcAft>
                        <a:tabLst>
                          <a:tab pos="342900" algn="l"/>
                          <a:tab pos="800100" algn="l"/>
                        </a:tabLst>
                      </a:pPr>
                      <a:r>
                        <a:rPr lang="fr-FR" sz="1600" b="0" dirty="0">
                          <a:effectLst/>
                          <a:latin typeface="+mj-lt"/>
                          <a:ea typeface="Times New Roman" panose="02020603050405020304" pitchFamily="18" charset="0"/>
                        </a:rPr>
                        <a:t>Atualizar os dados sobre a realização de atividades físicas e recreativas</a:t>
                      </a:r>
                      <a:endParaRPr lang="pt-BR" sz="1600" b="0" dirty="0">
                        <a:effectLst/>
                        <a:latin typeface="+mj-lt"/>
                        <a:ea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bl>
          </a:graphicData>
        </a:graphic>
      </p:graphicFrame>
      <p:sp>
        <p:nvSpPr>
          <p:cNvPr id="6" name="Espaço Reservado para Texto 1"/>
          <p:cNvSpPr>
            <a:spLocks noGrp="1"/>
          </p:cNvSpPr>
          <p:nvPr>
            <p:ph type="body" sz="quarter" idx="10"/>
          </p:nvPr>
        </p:nvSpPr>
        <p:spPr>
          <a:xfrm>
            <a:off x="0" y="123478"/>
            <a:ext cx="9144000" cy="576064"/>
          </a:xfrm>
        </p:spPr>
        <p:txBody>
          <a:bodyPr>
            <a:normAutofit fontScale="95500"/>
          </a:bodyPr>
          <a:lstStyle/>
          <a:p>
            <a:r>
              <a:rPr lang="pt-BR" dirty="0" smtClean="0"/>
              <a:t>Documento de Visão</a:t>
            </a:r>
            <a:endParaRPr lang="pt-BR" dirty="0"/>
          </a:p>
        </p:txBody>
      </p:sp>
      <p:sp>
        <p:nvSpPr>
          <p:cNvPr id="7" name="Espaço Reservado para Texto 2"/>
          <p:cNvSpPr>
            <a:spLocks noGrp="1"/>
          </p:cNvSpPr>
          <p:nvPr>
            <p:ph type="body" sz="quarter" idx="11"/>
          </p:nvPr>
        </p:nvSpPr>
        <p:spPr>
          <a:xfrm>
            <a:off x="0" y="733212"/>
            <a:ext cx="9144000" cy="288032"/>
          </a:xfrm>
        </p:spPr>
        <p:txBody>
          <a:bodyPr>
            <a:normAutofit fontScale="88000" lnSpcReduction="10000"/>
          </a:bodyPr>
          <a:lstStyle/>
          <a:p>
            <a:r>
              <a:rPr lang="pt-BR" sz="2400" dirty="0" err="1" smtClean="0"/>
              <a:t>Stakeholder</a:t>
            </a:r>
            <a:r>
              <a:rPr lang="pt-BR" sz="2400" dirty="0" smtClean="0"/>
              <a:t>: </a:t>
            </a:r>
            <a:endParaRPr lang="pt-BR" sz="2400" dirty="0"/>
          </a:p>
        </p:txBody>
      </p:sp>
    </p:spTree>
    <p:extLst>
      <p:ext uri="{BB962C8B-B14F-4D97-AF65-F5344CB8AC3E}">
        <p14:creationId xmlns:p14="http://schemas.microsoft.com/office/powerpoint/2010/main" val="382759217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F8B2A3"/>
      </a:accent1>
      <a:accent2>
        <a:srgbClr val="A4B4EA"/>
      </a:accent2>
      <a:accent3>
        <a:srgbClr val="98DFBB"/>
      </a:accent3>
      <a:accent4>
        <a:srgbClr val="9AD3E9"/>
      </a:accent4>
      <a:accent5>
        <a:srgbClr val="576868"/>
      </a:accent5>
      <a:accent6>
        <a:srgbClr val="CBCBCB"/>
      </a:accent6>
      <a:hlink>
        <a:srgbClr val="3F3F3F"/>
      </a:hlink>
      <a:folHlink>
        <a:srgbClr val="3F3F3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F8B2A3"/>
      </a:accent1>
      <a:accent2>
        <a:srgbClr val="A4B4EA"/>
      </a:accent2>
      <a:accent3>
        <a:srgbClr val="9AD3E9"/>
      </a:accent3>
      <a:accent4>
        <a:srgbClr val="98DFBB"/>
      </a:accent4>
      <a:accent5>
        <a:srgbClr val="CBCBCB"/>
      </a:accent5>
      <a:accent6>
        <a:srgbClr val="576868"/>
      </a:accent6>
      <a:hlink>
        <a:srgbClr val="3F3F3F"/>
      </a:hlink>
      <a:folHlink>
        <a:srgbClr val="3F3F3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F8B2A3"/>
      </a:accent1>
      <a:accent2>
        <a:srgbClr val="A4B4EA"/>
      </a:accent2>
      <a:accent3>
        <a:srgbClr val="98DFBB"/>
      </a:accent3>
      <a:accent4>
        <a:srgbClr val="9AD3E9"/>
      </a:accent4>
      <a:accent5>
        <a:srgbClr val="576868"/>
      </a:accent5>
      <a:accent6>
        <a:srgbClr val="CBCBCB"/>
      </a:accent6>
      <a:hlink>
        <a:srgbClr val="3F3F3F"/>
      </a:hlink>
      <a:folHlink>
        <a:srgbClr val="3F3F3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F8B2A3"/>
      </a:accent1>
      <a:accent2>
        <a:srgbClr val="A4B4EA"/>
      </a:accent2>
      <a:accent3>
        <a:srgbClr val="98DFBB"/>
      </a:accent3>
      <a:accent4>
        <a:srgbClr val="9AD3E9"/>
      </a:accent4>
      <a:accent5>
        <a:srgbClr val="576868"/>
      </a:accent5>
      <a:accent6>
        <a:srgbClr val="CBCBCB"/>
      </a:accent6>
      <a:hlink>
        <a:srgbClr val="3F3F3F"/>
      </a:hlink>
      <a:folHlink>
        <a:srgbClr val="3F3F3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3164</TotalTime>
  <Words>15108</Words>
  <Application>Microsoft Office PowerPoint</Application>
  <PresentationFormat>Apresentação na tela (16:9)</PresentationFormat>
  <Paragraphs>1969</Paragraphs>
  <Slides>276</Slides>
  <Notes>74</Notes>
  <HiddenSlides>0</HiddenSlides>
  <MMClips>1</MMClips>
  <ScaleCrop>false</ScaleCrop>
  <HeadingPairs>
    <vt:vector size="6" baseType="variant">
      <vt:variant>
        <vt:lpstr>Fontes usadas</vt:lpstr>
      </vt:variant>
      <vt:variant>
        <vt:i4>14</vt:i4>
      </vt:variant>
      <vt:variant>
        <vt:lpstr>Tema</vt:lpstr>
      </vt:variant>
      <vt:variant>
        <vt:i4>4</vt:i4>
      </vt:variant>
      <vt:variant>
        <vt:lpstr>Títulos de slides</vt:lpstr>
      </vt:variant>
      <vt:variant>
        <vt:i4>276</vt:i4>
      </vt:variant>
    </vt:vector>
  </HeadingPairs>
  <TitlesOfParts>
    <vt:vector size="294" baseType="lpstr">
      <vt:lpstr>Arial Unicode MS</vt:lpstr>
      <vt:lpstr>맑은 고딕</vt:lpstr>
      <vt:lpstr>Microsoft YaHei</vt:lpstr>
      <vt:lpstr>Arial</vt:lpstr>
      <vt:lpstr>Calibri</vt:lpstr>
      <vt:lpstr>Courier New</vt:lpstr>
      <vt:lpstr>DejaVu Sans</vt:lpstr>
      <vt:lpstr>Symbol</vt:lpstr>
      <vt:lpstr>Tahoma</vt:lpstr>
      <vt:lpstr>Times</vt:lpstr>
      <vt:lpstr>Times New Roman</vt:lpstr>
      <vt:lpstr>TimesNewRomanPSMT</vt:lpstr>
      <vt:lpstr>TimesNewRomanPSMT;Times New Roman</vt:lpstr>
      <vt:lpstr>Wingdings</vt:lpstr>
      <vt:lpstr>Office Theme</vt:lpstr>
      <vt:lpstr>Office Theme</vt:lpstr>
      <vt:lpstr>Office Theme</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GoogleSlidesPPT.com;Allppt.com</dc:creator>
  <dc:description/>
  <cp:lastModifiedBy>Usuario</cp:lastModifiedBy>
  <cp:revision>149</cp:revision>
  <dcterms:created xsi:type="dcterms:W3CDTF">2016-12-05T23:26:54Z</dcterms:created>
  <dcterms:modified xsi:type="dcterms:W3CDTF">2019-04-12T12:41:20Z</dcterms:modified>
  <dc:language>pt-BR</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Company">
    <vt:lpwstr>Microsoft</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2</vt:i4>
  </property>
  <property fmtid="{D5CDD505-2E9C-101B-9397-08002B2CF9AE}" pid="9" name="PresentationFormat">
    <vt:lpwstr>Apresentação na tela (16:9)</vt:lpwstr>
  </property>
  <property fmtid="{D5CDD505-2E9C-101B-9397-08002B2CF9AE}" pid="10" name="ScaleCrop">
    <vt:bool>false</vt:bool>
  </property>
  <property fmtid="{D5CDD505-2E9C-101B-9397-08002B2CF9AE}" pid="11" name="ShareDoc">
    <vt:bool>false</vt:bool>
  </property>
  <property fmtid="{D5CDD505-2E9C-101B-9397-08002B2CF9AE}" pid="12" name="Slides">
    <vt:i4>91</vt:i4>
  </property>
</Properties>
</file>